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32" r:id="rId2"/>
    <p:sldId id="385" r:id="rId3"/>
    <p:sldId id="433" r:id="rId4"/>
    <p:sldId id="438" r:id="rId5"/>
    <p:sldId id="436" r:id="rId6"/>
    <p:sldId id="434" r:id="rId7"/>
    <p:sldId id="441" r:id="rId8"/>
    <p:sldId id="443" r:id="rId9"/>
    <p:sldId id="444" r:id="rId10"/>
    <p:sldId id="439" r:id="rId11"/>
    <p:sldId id="523" r:id="rId12"/>
    <p:sldId id="524" r:id="rId13"/>
    <p:sldId id="525" r:id="rId14"/>
    <p:sldId id="521" r:id="rId15"/>
    <p:sldId id="522" r:id="rId16"/>
    <p:sldId id="447" r:id="rId17"/>
    <p:sldId id="455" r:id="rId18"/>
    <p:sldId id="458" r:id="rId19"/>
    <p:sldId id="462" r:id="rId20"/>
    <p:sldId id="465" r:id="rId21"/>
    <p:sldId id="473" r:id="rId22"/>
    <p:sldId id="463" r:id="rId23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923"/>
    <a:srgbClr val="000000"/>
    <a:srgbClr val="FCB414"/>
    <a:srgbClr val="282F39"/>
    <a:srgbClr val="007A7D"/>
    <a:srgbClr val="CB1B4A"/>
    <a:srgbClr val="074D67"/>
    <a:srgbClr val="42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6" autoAdjust="0"/>
    <p:restoredTop sz="94669" autoAdjust="0"/>
  </p:normalViewPr>
  <p:slideViewPr>
    <p:cSldViewPr snapToGrid="0">
      <p:cViewPr varScale="1">
        <p:scale>
          <a:sx n="85" d="100"/>
          <a:sy n="85" d="100"/>
        </p:scale>
        <p:origin x="4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169982492075139"/>
          <c:w val="1"/>
          <c:h val="0.77064068370520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5"/>
              <c:layout>
                <c:manualLayout>
                  <c:x val="1.4495909870596039E-2"/>
                  <c:y val="-7.8064348380902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06-422A-8830-7B27051D65C6}"/>
                </c:ext>
              </c:extLst>
            </c:dLbl>
            <c:dLbl>
              <c:idx val="7"/>
              <c:layout>
                <c:manualLayout>
                  <c:x val="-1.6000411905445482E-3"/>
                  <c:y val="-1.985026014360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06-422A-8830-7B27051D65C6}"/>
                </c:ext>
              </c:extLst>
            </c:dLbl>
            <c:dLbl>
              <c:idx val="8"/>
              <c:layout>
                <c:manualLayout>
                  <c:x val="5.7983639482384157E-3"/>
                  <c:y val="-3.57790796849319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06-422A-8830-7B27051D65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6 мес. 2025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7268</c:v>
                </c:pt>
                <c:pt idx="1">
                  <c:v>6374</c:v>
                </c:pt>
                <c:pt idx="2">
                  <c:v>5387</c:v>
                </c:pt>
                <c:pt idx="3">
                  <c:v>4906</c:v>
                </c:pt>
                <c:pt idx="4">
                  <c:v>4505</c:v>
                </c:pt>
                <c:pt idx="5">
                  <c:v>3541</c:v>
                </c:pt>
                <c:pt idx="6">
                  <c:v>4643</c:v>
                </c:pt>
                <c:pt idx="7">
                  <c:v>4486</c:v>
                </c:pt>
                <c:pt idx="8">
                  <c:v>4067</c:v>
                </c:pt>
                <c:pt idx="9">
                  <c:v>3883</c:v>
                </c:pt>
                <c:pt idx="10">
                  <c:v>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06-422A-8830-7B27051D65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целью сбыта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7236111696401563E-2"/>
                  <c:y val="-3.0040677077740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A06-422A-8830-7B27051D65C6}"/>
                </c:ext>
              </c:extLst>
            </c:dLbl>
            <c:dLbl>
              <c:idx val="1"/>
              <c:layout>
                <c:manualLayout>
                  <c:x val="1.5841870060414744E-2"/>
                  <c:y val="6.0076623712669672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2798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A06-422A-8830-7B27051D65C6}"/>
                </c:ext>
              </c:extLst>
            </c:dLbl>
            <c:dLbl>
              <c:idx val="2"/>
              <c:layout>
                <c:manualLayout>
                  <c:x val="1.39430141327269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 2606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A06-422A-8830-7B27051D65C6}"/>
                </c:ext>
              </c:extLst>
            </c:dLbl>
            <c:dLbl>
              <c:idx val="3"/>
              <c:layout>
                <c:manualLayout>
                  <c:x val="1.2548712719454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  2475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A06-422A-8830-7B27051D65C6}"/>
                </c:ext>
              </c:extLst>
            </c:dLbl>
            <c:dLbl>
              <c:idx val="4"/>
              <c:layout>
                <c:manualLayout>
                  <c:x val="9.7601098929088678E-3"/>
                  <c:y val="-6.007662371266911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  2184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A06-422A-8830-7B27051D65C6}"/>
                </c:ext>
              </c:extLst>
            </c:dLbl>
            <c:dLbl>
              <c:idx val="5"/>
              <c:layout>
                <c:manualLayout>
                  <c:x val="1.5337315545999651E-2"/>
                  <c:y val="3.0038311856334559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1780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A06-422A-8830-7B27051D65C6}"/>
                </c:ext>
              </c:extLst>
            </c:dLbl>
            <c:dLbl>
              <c:idx val="6"/>
              <c:layout>
                <c:manualLayout>
                  <c:x val="1.254871271945426E-2"/>
                  <c:y val="3.0038311856334559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 2545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A06-422A-8830-7B27051D65C6}"/>
                </c:ext>
              </c:extLst>
            </c:dLbl>
            <c:dLbl>
              <c:idx val="7"/>
              <c:layout>
                <c:manualLayout>
                  <c:x val="1.81259183725451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A06-422A-8830-7B27051D65C6}"/>
                </c:ext>
              </c:extLst>
            </c:dLbl>
            <c:dLbl>
              <c:idx val="8"/>
              <c:layout>
                <c:manualLayout>
                  <c:x val="2.0914521199090534E-2"/>
                  <c:y val="3.00383118563345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A06-422A-8830-7B27051D65C6}"/>
                </c:ext>
              </c:extLst>
            </c:dLbl>
            <c:dLbl>
              <c:idx val="9"/>
              <c:layout>
                <c:manualLayout>
                  <c:x val="1.1307024350878868E-2"/>
                  <c:y val="2.5000944917603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81-4687-B5A0-D0B588411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6 мес. 2025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3266</c:v>
                </c:pt>
                <c:pt idx="1">
                  <c:v>2798</c:v>
                </c:pt>
                <c:pt idx="2">
                  <c:v>2606</c:v>
                </c:pt>
                <c:pt idx="3">
                  <c:v>2475</c:v>
                </c:pt>
                <c:pt idx="4">
                  <c:v>2184</c:v>
                </c:pt>
                <c:pt idx="5">
                  <c:v>1780</c:v>
                </c:pt>
                <c:pt idx="6">
                  <c:v>2545</c:v>
                </c:pt>
                <c:pt idx="7">
                  <c:v>2387</c:v>
                </c:pt>
                <c:pt idx="8">
                  <c:v>2155</c:v>
                </c:pt>
                <c:pt idx="9">
                  <c:v>1927</c:v>
                </c:pt>
                <c:pt idx="10">
                  <c:v>1008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A06-422A-8830-7B27051D65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848576"/>
        <c:axId val="218415680"/>
        <c:axId val="0"/>
      </c:bar3DChart>
      <c:catAx>
        <c:axId val="1818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8415680"/>
        <c:crosses val="autoZero"/>
        <c:auto val="1"/>
        <c:lblAlgn val="ctr"/>
        <c:lblOffset val="100"/>
        <c:noMultiLvlLbl val="0"/>
      </c:catAx>
      <c:valAx>
        <c:axId val="218415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848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003883534153051"/>
          <c:y val="4.6838609028541429E-2"/>
          <c:w val="0.43992210103489382"/>
          <c:h val="0.1132209657481914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169982492075139"/>
          <c:w val="1"/>
          <c:h val="0.77064068370520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5"/>
              <c:layout>
                <c:manualLayout>
                  <c:x val="1.4495909870596039E-2"/>
                  <c:y val="-7.8064348380902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20-4849-812D-0F661D9C9C3B}"/>
                </c:ext>
              </c:extLst>
            </c:dLbl>
            <c:dLbl>
              <c:idx val="7"/>
              <c:layout>
                <c:manualLayout>
                  <c:x val="-1.6000411905445482E-3"/>
                  <c:y val="-1.985026014360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20-4849-812D-0F661D9C9C3B}"/>
                </c:ext>
              </c:extLst>
            </c:dLbl>
            <c:dLbl>
              <c:idx val="8"/>
              <c:layout>
                <c:manualLayout>
                  <c:x val="5.7983639482384157E-3"/>
                  <c:y val="-3.57790796849319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20-4849-812D-0F661D9C9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6 мес. 2025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1068</c:v>
                </c:pt>
                <c:pt idx="1">
                  <c:v>759</c:v>
                </c:pt>
                <c:pt idx="2">
                  <c:v>437</c:v>
                </c:pt>
                <c:pt idx="3">
                  <c:v>327</c:v>
                </c:pt>
                <c:pt idx="4">
                  <c:v>381</c:v>
                </c:pt>
                <c:pt idx="5">
                  <c:v>446</c:v>
                </c:pt>
                <c:pt idx="6">
                  <c:v>651</c:v>
                </c:pt>
                <c:pt idx="7">
                  <c:v>600</c:v>
                </c:pt>
                <c:pt idx="8">
                  <c:v>508</c:v>
                </c:pt>
                <c:pt idx="9">
                  <c:v>435</c:v>
                </c:pt>
                <c:pt idx="10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0-4849-812D-0F661D9C9C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несовершеннолетних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7236111696401563E-2"/>
                  <c:y val="-3.0040677077740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F20-4849-812D-0F661D9C9C3B}"/>
                </c:ext>
              </c:extLst>
            </c:dLbl>
            <c:dLbl>
              <c:idx val="1"/>
              <c:layout>
                <c:manualLayout>
                  <c:x val="-1.1887908260712144E-3"/>
                  <c:y val="1.007518394396008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F20-4849-812D-0F661D9C9C3B}"/>
                </c:ext>
              </c:extLst>
            </c:dLbl>
            <c:dLbl>
              <c:idx val="2"/>
              <c:layout>
                <c:manualLayout>
                  <c:x val="-1.8711649977682036E-3"/>
                  <c:y val="-5.0001889835206374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 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F20-4849-812D-0F661D9C9C3B}"/>
                </c:ext>
              </c:extLst>
            </c:dLbl>
            <c:dLbl>
              <c:idx val="3"/>
              <c:layout>
                <c:manualLayout>
                  <c:x val="-3.2654152003540222E-3"/>
                  <c:y val="-2.5002913495943153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  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F20-4849-812D-0F661D9C9C3B}"/>
                </c:ext>
              </c:extLst>
            </c:dLbl>
            <c:dLbl>
              <c:idx val="4"/>
              <c:layout>
                <c:manualLayout>
                  <c:x val="-1.0919902452294152E-2"/>
                  <c:y val="-1.600808534495782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  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F20-4849-812D-0F661D9C9C3B}"/>
                </c:ext>
              </c:extLst>
            </c:dLbl>
            <c:dLbl>
              <c:idx val="5"/>
              <c:layout>
                <c:manualLayout>
                  <c:x val="7.3965375545257577E-4"/>
                  <c:y val="-4.4964297863226326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F20-4849-812D-0F661D9C9C3B}"/>
                </c:ext>
              </c:extLst>
            </c:dLbl>
            <c:dLbl>
              <c:idx val="6"/>
              <c:layout>
                <c:manualLayout>
                  <c:x val="-3.2655109856111388E-3"/>
                  <c:y val="3.003853688958323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F20-4849-812D-0F661D9C9C3B}"/>
                </c:ext>
              </c:extLst>
            </c:dLbl>
            <c:dLbl>
              <c:idx val="7"/>
              <c:layout>
                <c:manualLayout>
                  <c:x val="-1.337641115630136E-3"/>
                  <c:y val="-9.16690723955982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F20-4849-812D-0F661D9C9C3B}"/>
                </c:ext>
              </c:extLst>
            </c:dLbl>
            <c:dLbl>
              <c:idx val="8"/>
              <c:layout>
                <c:manualLayout>
                  <c:x val="5.1003733709322398E-3"/>
                  <c:y val="-1.9963352945623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F20-4849-812D-0F661D9C9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6 мес. 2025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223</c:v>
                </c:pt>
                <c:pt idx="1">
                  <c:v>51</c:v>
                </c:pt>
                <c:pt idx="2">
                  <c:v>10</c:v>
                </c:pt>
                <c:pt idx="3">
                  <c:v>11</c:v>
                </c:pt>
                <c:pt idx="4">
                  <c:v>4</c:v>
                </c:pt>
                <c:pt idx="5">
                  <c:v>2</c:v>
                </c:pt>
                <c:pt idx="6">
                  <c:v>19</c:v>
                </c:pt>
                <c:pt idx="7">
                  <c:v>16</c:v>
                </c:pt>
                <c:pt idx="8">
                  <c:v>5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F20-4849-812D-0F661D9C9C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 смертельным исходом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6 мес. 2025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33</c:v>
                </c:pt>
                <c:pt idx="1">
                  <c:v>95</c:v>
                </c:pt>
                <c:pt idx="2">
                  <c:v>46</c:v>
                </c:pt>
                <c:pt idx="3">
                  <c:v>30</c:v>
                </c:pt>
                <c:pt idx="4">
                  <c:v>49</c:v>
                </c:pt>
                <c:pt idx="5">
                  <c:v>89</c:v>
                </c:pt>
                <c:pt idx="6">
                  <c:v>140</c:v>
                </c:pt>
                <c:pt idx="7">
                  <c:v>73</c:v>
                </c:pt>
                <c:pt idx="8">
                  <c:v>70</c:v>
                </c:pt>
                <c:pt idx="9">
                  <c:v>49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F20-4849-812D-0F661D9C9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4990208"/>
        <c:axId val="135189568"/>
        <c:axId val="0"/>
      </c:bar3DChart>
      <c:catAx>
        <c:axId val="1849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5189568"/>
        <c:crosses val="autoZero"/>
        <c:auto val="1"/>
        <c:lblAlgn val="ctr"/>
        <c:lblOffset val="100"/>
        <c:noMultiLvlLbl val="0"/>
      </c:catAx>
      <c:valAx>
        <c:axId val="13518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990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003883534153051"/>
          <c:y val="4.6838609028541429E-2"/>
          <c:w val="0.67534305489836222"/>
          <c:h val="6.6668070919215838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CC6EB-011D-4239-B27A-224A730072E1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59B5A-71BD-4200-BE65-3A74AF50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2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03304-81EA-4136-9E2A-222FE378FBD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BEC6-98C9-4E69-A04F-248091F98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51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BEC6-98C9-4E69-A04F-248091F985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6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78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один из краеугольных камней всего проекта. Мы добиваемся того, чтобы люди общались с людьми – это сильный критерий доверия к нашему проекту. Мы хотим добиться результата, когда в любое время суток, в любой день года человек мог бы получить ответ на свой вопрос. Этот формат 27 / 7 будет поддерживаться подключением к консультационному центру различных каналов обмена информацией:</a:t>
            </a:r>
          </a:p>
          <a:p>
            <a:pPr marL="172235" indent="-172235" defTabSz="7786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Телефонная связь </a:t>
            </a:r>
          </a:p>
          <a:p>
            <a:pPr marL="172235" indent="-172235" defTabSz="7786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Онлайн – чат</a:t>
            </a:r>
          </a:p>
          <a:p>
            <a:pPr marL="172235" indent="-172235" defTabSz="7786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Заказ обратного звонка</a:t>
            </a:r>
          </a:p>
          <a:p>
            <a:pPr marL="172235" indent="-172235" defTabSz="7786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Отправка сообщения</a:t>
            </a:r>
          </a:p>
          <a:p>
            <a:pPr marL="172235" indent="-172235" defTabSz="7786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Мессенджеры</a:t>
            </a:r>
          </a:p>
          <a:p>
            <a:pPr marL="172235" indent="-172235" defTabSz="7786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Социальные сети</a:t>
            </a:r>
          </a:p>
          <a:p>
            <a:pPr marL="172235" indent="-172235" defTabSz="7786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Роботы 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33" indent="-285744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5" indent="-228595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5" indent="-228595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54" indent="-228595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44" indent="-228595" defTabSz="77785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35" indent="-228595" defTabSz="77785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25" indent="-228595" defTabSz="77785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14" indent="-228595" defTabSz="77785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77858" eaLnBrk="1" fontAlgn="base" hangingPunct="1">
              <a:spcBef>
                <a:spcPct val="0"/>
              </a:spcBef>
              <a:spcAft>
                <a:spcPct val="0"/>
              </a:spcAft>
            </a:pPr>
            <a:fld id="{C518C614-78F0-4B5F-AAF9-DBA43CBA75AC}" type="slidenum">
              <a:rPr lang="ru-RU" sz="1200">
                <a:latin typeface="Calibri" pitchFamily="34" charset="0"/>
              </a:rPr>
              <a:pPr defTabSz="777858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9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BEC6-98C9-4E69-A04F-248091F985D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6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Овал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0D0D6B-2D06-4F9D-99A9-B91F206FC94C}" type="datetime1">
              <a:rPr lang="ru-RU" smtClean="0"/>
              <a:t>25.08.2025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4BD0A9-DC07-4699-9F0C-4FFE29696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2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283E-F3ED-47B8-8BE4-5B6996D66BF1}" type="datetime1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291F-5A85-403D-8A99-909F292BF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7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10D7-5F99-4480-B5CE-A8C5A33A711D}" type="datetime1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5492-0794-4DB2-AA54-9896BE977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0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F75A-EC1E-4FD2-8BAE-534938E9DCB5}" type="datetime1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2D95-AD12-402E-A6D7-371F8E65B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4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Овал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D51CEB-C5BC-4517-9716-F83608392059}" type="datetime1">
              <a:rPr lang="ru-RU" smtClean="0"/>
              <a:t>25.08.2025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9B4C08-E5BD-4879-B56A-C5B65D8E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4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06B8-E3F2-4C17-8BC6-F2B45FD54102}" type="datetime1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1983-DE29-4D7B-8F1B-83D7855A4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4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EFEC-FC2C-475F-9A33-51DA5C28023D}" type="datetime1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135CE-904B-4945-9BA4-36F78CB11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8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1183-8F4B-4F6F-A8F1-2DA6DD67C0B4}" type="datetime1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11BE-8FED-49D9-80EA-84E629339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5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FFBEA2-326E-4E4C-B363-7F820829CC07}" type="datetime1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B71E73-4A2F-4BBE-8FEE-32F3F018C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264F19-D751-4A2C-88E9-AEC86AD0B56C}" type="datetime1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B7DE6D-E5B6-4971-AC0A-DD2E8C930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9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6262C-E0D0-41DA-AA43-AFC2131138AE}" type="datetime1">
              <a:rPr lang="ru-RU" smtClean="0"/>
              <a:t>25.08.2025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3B5169-4FB6-49A6-A500-6ED4DD4C1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Овал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F07DDE-3DDA-483D-A25B-E2283731CE7A}" type="datetime1">
              <a:rPr lang="ru-RU" smtClean="0"/>
              <a:t>25.08.2025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2CBCFF4-F095-4FEF-A249-45CF7EE67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646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0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226370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>
                <a:solidFill>
                  <a:srgbClr val="002060"/>
                </a:solidFill>
              </a:rPr>
              <a:t>Нормативные правовые и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 методологические основы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организации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информационно-аналитической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 работы в ОВД</a:t>
            </a:r>
          </a:p>
        </p:txBody>
      </p:sp>
      <p:pic>
        <p:nvPicPr>
          <p:cNvPr id="6" name="Содержимое 5" descr="org_pqlg9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328159" y="242487"/>
            <a:ext cx="80989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sz="2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Профилактика незаконного оборота </a:t>
            </a:r>
          </a:p>
          <a:p>
            <a:pPr indent="450215" algn="just"/>
            <a:r>
              <a:rPr lang="ru-RU" sz="2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наркотиков, межведомственное </a:t>
            </a:r>
          </a:p>
          <a:p>
            <a:pPr indent="450215" algn="just"/>
            <a:r>
              <a:rPr lang="ru-RU" sz="2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взаимодействие по данному вопросу </a:t>
            </a:r>
          </a:p>
          <a:p>
            <a:pPr indent="450215" algn="just"/>
            <a:r>
              <a:rPr lang="ru-RU" sz="2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 пути его совершенствования</a:t>
            </a:r>
          </a:p>
        </p:txBody>
      </p:sp>
      <p:pic>
        <p:nvPicPr>
          <p:cNvPr id="3074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793" y="4939114"/>
            <a:ext cx="1785937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096000" y="2081094"/>
            <a:ext cx="6096000" cy="287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Заместитель начальника </a:t>
            </a:r>
          </a:p>
          <a:p>
            <a:pPr algn="ctr">
              <a:lnSpc>
                <a:spcPct val="80000"/>
              </a:lnSpc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главного управления по наркоконтролю и противодействию торговле людьми КМ МВД Республики Беларусь 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                  </a:t>
            </a:r>
            <a:r>
              <a:rPr lang="ru-RU" sz="32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Андрей Владимирович </a:t>
            </a:r>
          </a:p>
          <a:p>
            <a:pPr algn="just">
              <a:lnSpc>
                <a:spcPct val="80000"/>
              </a:lnSpc>
            </a:pPr>
            <a:r>
              <a:rPr lang="ru-RU" sz="32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                             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Кудрицкий</a:t>
            </a:r>
            <a:endParaRPr lang="ru-RU" sz="32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1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65315"/>
            <a:ext cx="160191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31" y="1566863"/>
            <a:ext cx="7000875" cy="5291137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type="title"/>
          </p:nvPr>
        </p:nvSpPr>
        <p:spPr>
          <a:xfrm>
            <a:off x="2635625" y="274638"/>
            <a:ext cx="6965575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/>
              </a:rPr>
              <a:t>Г</a:t>
            </a:r>
            <a:r>
              <a:rPr lang="ru-RU" sz="4000" b="1" dirty="0" smtClean="0">
                <a:solidFill>
                  <a:srgbClr val="C00000"/>
                </a:solidFill>
                <a:effectLst/>
              </a:rPr>
              <a:t>руппа </a:t>
            </a:r>
            <a:r>
              <a:rPr lang="ru-RU" sz="4000" b="1" dirty="0">
                <a:solidFill>
                  <a:srgbClr val="C00000"/>
                </a:solidFill>
                <a:effectLst/>
              </a:rPr>
              <a:t>«STOP наркотик</a:t>
            </a:r>
            <a:r>
              <a:rPr lang="ru-RU" sz="4000" b="1" dirty="0" smtClean="0">
                <a:solidFill>
                  <a:srgbClr val="C00000"/>
                </a:solidFill>
                <a:effectLst/>
              </a:rPr>
              <a:t>»</a:t>
            </a:r>
            <a:r>
              <a:rPr lang="ru-RU" sz="4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4000" b="1" dirty="0">
                <a:solidFill>
                  <a:srgbClr val="C00000"/>
                </a:solidFill>
                <a:effectLst/>
              </a:rPr>
              <a:t>мессенджере </a:t>
            </a:r>
            <a:r>
              <a:rPr lang="ru-RU" sz="4000" b="1" dirty="0" err="1">
                <a:solidFill>
                  <a:srgbClr val="C00000"/>
                </a:solidFill>
                <a:effectLst/>
              </a:rPr>
              <a:t>Telegram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0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617" y="1"/>
            <a:ext cx="7881257" cy="10287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Внедрение новых методов профилактики</a:t>
            </a:r>
          </a:p>
        </p:txBody>
      </p:sp>
      <p:pic>
        <p:nvPicPr>
          <p:cNvPr id="1026" name="Picture 2" descr="F:\АНДРЕЙ С\фото для презентации\photo_2024-01-18_09-58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37" y="2226160"/>
            <a:ext cx="2400265" cy="46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АНДРЕЙ С\фото для презентации\photo_2024-01-18_10-18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3" y="2226160"/>
            <a:ext cx="2812111" cy="46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АНДРЕЙ С\фото для презентации\photo_2024-01-18_09-58-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1" y="2226161"/>
            <a:ext cx="2496277" cy="46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АНДРЕЙ С\фото для презентации\photo_2024-01-18_09-58-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2226161"/>
            <a:ext cx="2455631" cy="46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1601" y="1028733"/>
            <a:ext cx="10972800" cy="960107"/>
          </a:xfrm>
          <a:prstGeom prst="rect">
            <a:avLst/>
          </a:prstGeom>
        </p:spPr>
        <p:txBody>
          <a:bodyPr vert="horz" lIns="103823" tIns="51912" rIns="103823" bIns="51912" rtlCol="0" anchor="ctr">
            <a:normAutofit/>
          </a:bodyPr>
          <a:lstStyle>
            <a:lvl1pPr algn="ctr" defTabSz="778670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Создание чат-бота, призывающего отказаться от незаконных действий с наркотиками, выбрав легальный способ заработка денежных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средств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  <p:pic>
        <p:nvPicPr>
          <p:cNvPr id="1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299" y="82732"/>
            <a:ext cx="1453702" cy="11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668" y="65315"/>
            <a:ext cx="1454331" cy="12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12</a:t>
            </a:fld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1323703"/>
            <a:ext cx="12252960" cy="55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09984" y="190478"/>
            <a:ext cx="3936437" cy="8260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9458" name="Рисунок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301" y="0"/>
            <a:ext cx="2578100" cy="11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Прямоугольник: один усеченный угол 149">
            <a:extLst/>
          </p:cNvPr>
          <p:cNvSpPr/>
          <p:nvPr/>
        </p:nvSpPr>
        <p:spPr>
          <a:xfrm rot="10800000">
            <a:off x="5897034" y="1314451"/>
            <a:ext cx="5626100" cy="2419349"/>
          </a:xfrm>
          <a:prstGeom prst="snip1Rect">
            <a:avLst>
              <a:gd name="adj" fmla="val 22155"/>
            </a:avLst>
          </a:prstGeom>
          <a:solidFill>
            <a:srgbClr val="F5DE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1038149">
              <a:defRPr/>
            </a:pPr>
            <a:endParaRPr lang="ru-RU" dirty="0"/>
          </a:p>
        </p:txBody>
      </p:sp>
      <p:sp>
        <p:nvSpPr>
          <p:cNvPr id="148" name="TextBox 147">
            <a:extLst/>
          </p:cNvPr>
          <p:cNvSpPr txBox="1"/>
          <p:nvPr/>
        </p:nvSpPr>
        <p:spPr>
          <a:xfrm>
            <a:off x="6360585" y="1634067"/>
            <a:ext cx="5304367" cy="181610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defTabSz="1038149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ЕДИНЫЙ КОНСУЛЬТАЦИОННЫЙ ЦЕНТР «ВАМ ЗДЕСЬ ПОМОГУТ» В ФОРМАТЕ 24/7</a:t>
            </a:r>
          </a:p>
        </p:txBody>
      </p:sp>
      <p:sp>
        <p:nvSpPr>
          <p:cNvPr id="157" name="Прямоугольник 156">
            <a:extLst/>
          </p:cNvPr>
          <p:cNvSpPr/>
          <p:nvPr/>
        </p:nvSpPr>
        <p:spPr>
          <a:xfrm>
            <a:off x="6428318" y="4504267"/>
            <a:ext cx="5086349" cy="654051"/>
          </a:xfrm>
          <a:prstGeom prst="rect">
            <a:avLst/>
          </a:prstGeom>
          <a:solidFill>
            <a:srgbClr val="F5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1038149">
              <a:defRPr/>
            </a:pPr>
            <a:endParaRPr lang="ru-RU" dirty="0"/>
          </a:p>
        </p:txBody>
      </p:sp>
      <p:sp>
        <p:nvSpPr>
          <p:cNvPr id="162" name="TextBox 161">
            <a:extLst/>
          </p:cNvPr>
          <p:cNvSpPr txBox="1"/>
          <p:nvPr/>
        </p:nvSpPr>
        <p:spPr>
          <a:xfrm>
            <a:off x="7440084" y="4675717"/>
            <a:ext cx="3920067" cy="384719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defTabSz="1038149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ОНЛАЙН – КАНАЛЫ</a:t>
            </a:r>
          </a:p>
        </p:txBody>
      </p:sp>
      <p:sp>
        <p:nvSpPr>
          <p:cNvPr id="158" name="Прямоугольник 157">
            <a:extLst/>
          </p:cNvPr>
          <p:cNvSpPr/>
          <p:nvPr/>
        </p:nvSpPr>
        <p:spPr>
          <a:xfrm>
            <a:off x="6428318" y="5207000"/>
            <a:ext cx="5086349" cy="654051"/>
          </a:xfrm>
          <a:prstGeom prst="rect">
            <a:avLst/>
          </a:prstGeom>
          <a:solidFill>
            <a:srgbClr val="F5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1038149">
              <a:defRPr/>
            </a:pPr>
            <a:endParaRPr lang="ru-RU" dirty="0"/>
          </a:p>
        </p:txBody>
      </p:sp>
      <p:sp>
        <p:nvSpPr>
          <p:cNvPr id="163" name="TextBox 162">
            <a:extLst/>
          </p:cNvPr>
          <p:cNvSpPr txBox="1"/>
          <p:nvPr/>
        </p:nvSpPr>
        <p:spPr>
          <a:xfrm>
            <a:off x="7440085" y="5357284"/>
            <a:ext cx="3981449" cy="384719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defTabSz="1038149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МЕССЕНДЖЕРЫ И СОЦ. СЕТИ</a:t>
            </a:r>
          </a:p>
        </p:txBody>
      </p:sp>
      <p:sp>
        <p:nvSpPr>
          <p:cNvPr id="155" name="Прямоугольник 154">
            <a:extLst/>
          </p:cNvPr>
          <p:cNvSpPr/>
          <p:nvPr/>
        </p:nvSpPr>
        <p:spPr>
          <a:xfrm>
            <a:off x="6436784" y="3793067"/>
            <a:ext cx="5086349" cy="654051"/>
          </a:xfrm>
          <a:prstGeom prst="rect">
            <a:avLst/>
          </a:prstGeom>
          <a:solidFill>
            <a:srgbClr val="F5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1038149">
              <a:defRPr/>
            </a:pPr>
            <a:endParaRPr lang="ru-RU" dirty="0"/>
          </a:p>
        </p:txBody>
      </p:sp>
      <p:sp>
        <p:nvSpPr>
          <p:cNvPr id="161" name="TextBox 160">
            <a:extLst/>
          </p:cNvPr>
          <p:cNvSpPr txBox="1"/>
          <p:nvPr/>
        </p:nvSpPr>
        <p:spPr>
          <a:xfrm>
            <a:off x="7440084" y="3934884"/>
            <a:ext cx="3920067" cy="384719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defTabSz="1038149">
              <a:defRPr/>
            </a:pP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IP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- ТЕЛЕФОНИЯ И АТС </a:t>
            </a:r>
          </a:p>
        </p:txBody>
      </p:sp>
      <p:grpSp>
        <p:nvGrpSpPr>
          <p:cNvPr id="3" name="Группа 79">
            <a:extLst/>
          </p:cNvPr>
          <p:cNvGrpSpPr/>
          <p:nvPr/>
        </p:nvGrpSpPr>
        <p:grpSpPr>
          <a:xfrm>
            <a:off x="6428184" y="5926351"/>
            <a:ext cx="5086029" cy="653451"/>
            <a:chOff x="6428184" y="5207897"/>
            <a:chExt cx="5086029" cy="653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Прямоугольник 81">
              <a:extLst/>
            </p:cNvPr>
            <p:cNvSpPr/>
            <p:nvPr/>
          </p:nvSpPr>
          <p:spPr>
            <a:xfrm>
              <a:off x="6428184" y="5207897"/>
              <a:ext cx="5086029" cy="653450"/>
            </a:xfrm>
            <a:prstGeom prst="rect">
              <a:avLst/>
            </a:prstGeom>
            <a:solidFill>
              <a:srgbClr val="F5D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8149">
                <a:defRPr/>
              </a:pPr>
              <a:endParaRPr lang="ru-RU" dirty="0"/>
            </a:p>
          </p:txBody>
        </p:sp>
        <p:sp>
          <p:nvSpPr>
            <p:cNvPr id="84" name="TextBox 83">
              <a:extLst/>
            </p:cNvPr>
            <p:cNvSpPr txBox="1"/>
            <p:nvPr/>
          </p:nvSpPr>
          <p:spPr>
            <a:xfrm>
              <a:off x="7440151" y="5357149"/>
              <a:ext cx="3982208" cy="384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38149">
                <a:defRPr/>
              </a:pPr>
              <a:r>
                <a:rPr lang="ru-RU" sz="1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ГИБКОСТЬ НАСТРОЕК </a:t>
              </a:r>
            </a:p>
          </p:txBody>
        </p:sp>
      </p:grpSp>
      <p:pic>
        <p:nvPicPr>
          <p:cNvPr id="5" name="Рисунок 4" descr="Изображение выглядит как человек, женщина, внутренний&#10;&#10;Описание создано с высокой степенью достоверности">
            <a:extLst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327" y="1919987"/>
            <a:ext cx="6379633" cy="4709583"/>
          </a:xfrm>
          <a:prstGeom prst="rect">
            <a:avLst/>
          </a:prstGeom>
          <a:effectLst>
            <a:outerShdw blurRad="635000" dist="381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474" name="Ссылка на раздел 6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85" y="3797301"/>
            <a:ext cx="115358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Ссылка на раздел 8">
            <a:hlinkClick r:id="" action="ppaction://noaction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18" y="4506385"/>
            <a:ext cx="1164167" cy="6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Ссылка на раздел 11">
            <a:hlinkClick r:id="" action="ppaction://noaction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1" y="5200651"/>
            <a:ext cx="1157816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Ссылка на раздел 1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18" y="5916085"/>
            <a:ext cx="1164167" cy="6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Изображение выглядит как объект, часы&#10;&#10;Описание создано с высокой степенью достоверности">
            <a:extLst/>
          </p:cNvPr>
          <p:cNvPicPr>
            <a:picLocks noChangeAspect="1"/>
          </p:cNvPicPr>
          <p:nvPr/>
        </p:nvPicPr>
        <p:blipFill rotWithShape="1">
          <a:blip r:embed="rId9" cstate="print"/>
          <a:srcRect l="25672" t="1" b="-7112"/>
          <a:stretch/>
        </p:blipFill>
        <p:spPr>
          <a:xfrm>
            <a:off x="4593584" y="-12648"/>
            <a:ext cx="2959232" cy="972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: скругленные углы 97">
            <a:extLst/>
          </p:cNvPr>
          <p:cNvSpPr/>
          <p:nvPr/>
        </p:nvSpPr>
        <p:spPr>
          <a:xfrm>
            <a:off x="3905669" y="473737"/>
            <a:ext cx="393700" cy="391583"/>
          </a:xfrm>
          <a:prstGeom prst="roundRect">
            <a:avLst>
              <a:gd name="adj" fmla="val 50000"/>
            </a:avLst>
          </a:prstGeom>
          <a:solidFill>
            <a:srgbClr val="A5E4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1038149">
              <a:defRPr/>
            </a:pPr>
            <a:endParaRPr lang="ru-RU" dirty="0"/>
          </a:p>
        </p:txBody>
      </p:sp>
      <p:sp>
        <p:nvSpPr>
          <p:cNvPr id="28" name="Прямоугольник: скругленные углы 99">
            <a:extLst/>
          </p:cNvPr>
          <p:cNvSpPr/>
          <p:nvPr/>
        </p:nvSpPr>
        <p:spPr>
          <a:xfrm>
            <a:off x="4142735" y="473737"/>
            <a:ext cx="393700" cy="391583"/>
          </a:xfrm>
          <a:prstGeom prst="roundRect">
            <a:avLst>
              <a:gd name="adj" fmla="val 50000"/>
            </a:avLst>
          </a:prstGeom>
          <a:solidFill>
            <a:srgbClr val="A2B1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1038149">
              <a:defRPr/>
            </a:pPr>
            <a:endParaRPr lang="ru-RU" dirty="0"/>
          </a:p>
        </p:txBody>
      </p:sp>
      <p:sp>
        <p:nvSpPr>
          <p:cNvPr id="29" name="Прямоугольник: скругленные углы 101">
            <a:extLst/>
          </p:cNvPr>
          <p:cNvSpPr/>
          <p:nvPr/>
        </p:nvSpPr>
        <p:spPr>
          <a:xfrm>
            <a:off x="4024202" y="279003"/>
            <a:ext cx="393700" cy="391583"/>
          </a:xfrm>
          <a:prstGeom prst="roundRect">
            <a:avLst>
              <a:gd name="adj" fmla="val 50000"/>
            </a:avLst>
          </a:prstGeom>
          <a:solidFill>
            <a:srgbClr val="BFE9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1038149">
              <a:defRPr/>
            </a:pPr>
            <a:endParaRPr lang="ru-RU" dirty="0"/>
          </a:p>
        </p:txBody>
      </p:sp>
      <p:pic>
        <p:nvPicPr>
          <p:cNvPr id="31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3" y="65315"/>
            <a:ext cx="1149419" cy="11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75905"/>
      </p:ext>
    </p:extLst>
  </p:cSld>
  <p:clrMapOvr>
    <a:masterClrMapping/>
  </p:clrMapOvr>
  <p:transition spd="slow" advTm="10679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один усеченный угол 133">
            <a:extLst>
              <a:ext uri="{FF2B5EF4-FFF2-40B4-BE49-F238E27FC236}">
                <a16:creationId xmlns:a16="http://schemas.microsoft.com/office/drawing/2014/main" id="{28B39435-5D00-4AC4-999A-48455CF4DBB5}"/>
              </a:ext>
            </a:extLst>
          </p:cNvPr>
          <p:cNvSpPr/>
          <p:nvPr/>
        </p:nvSpPr>
        <p:spPr>
          <a:xfrm rot="10800000">
            <a:off x="2927648" y="1981493"/>
            <a:ext cx="3265213" cy="903727"/>
          </a:xfrm>
          <a:prstGeom prst="snip1Rect">
            <a:avLst>
              <a:gd name="adj" fmla="val 16821"/>
            </a:avLst>
          </a:prstGeom>
          <a:solidFill>
            <a:srgbClr val="BAE4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97254-7EC9-44D1-899F-C7E776AA9157}"/>
              </a:ext>
            </a:extLst>
          </p:cNvPr>
          <p:cNvSpPr txBox="1"/>
          <p:nvPr/>
        </p:nvSpPr>
        <p:spPr>
          <a:xfrm>
            <a:off x="3916393" y="2151157"/>
            <a:ext cx="2276468" cy="561690"/>
          </a:xfrm>
          <a:prstGeom prst="rect">
            <a:avLst/>
          </a:prstGeom>
          <a:solidFill>
            <a:srgbClr val="BAE4A5"/>
          </a:solidFill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ЗАВИСИМЫЕ И СОЗАВИСИМЫЕ </a:t>
            </a:r>
          </a:p>
        </p:txBody>
      </p:sp>
      <p:sp>
        <p:nvSpPr>
          <p:cNvPr id="8" name="Прямоугольник: один усеченный угол 107">
            <a:extLst>
              <a:ext uri="{FF2B5EF4-FFF2-40B4-BE49-F238E27FC236}">
                <a16:creationId xmlns:a16="http://schemas.microsoft.com/office/drawing/2014/main" id="{E94F159E-5068-43E7-8FED-2A33F5D92ECE}"/>
              </a:ext>
            </a:extLst>
          </p:cNvPr>
          <p:cNvSpPr/>
          <p:nvPr/>
        </p:nvSpPr>
        <p:spPr>
          <a:xfrm rot="10800000">
            <a:off x="2927649" y="4427651"/>
            <a:ext cx="3279607" cy="903727"/>
          </a:xfrm>
          <a:prstGeom prst="snip1Rect">
            <a:avLst>
              <a:gd name="adj" fmla="val 16821"/>
            </a:avLst>
          </a:prstGeom>
          <a:solidFill>
            <a:srgbClr val="8F9F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84331-B7A3-4B2B-AADA-D156A75094DE}"/>
              </a:ext>
            </a:extLst>
          </p:cNvPr>
          <p:cNvSpPr txBox="1"/>
          <p:nvPr/>
        </p:nvSpPr>
        <p:spPr>
          <a:xfrm>
            <a:off x="3647728" y="4475560"/>
            <a:ext cx="2545134" cy="807911"/>
          </a:xfrm>
          <a:prstGeom prst="rect">
            <a:avLst/>
          </a:prstGeom>
          <a:solidFill>
            <a:srgbClr val="8F9FCB"/>
          </a:solidFill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АКТИВНОЕ ГРАЖДАНСКОЕ ОБЩЕСТВО</a:t>
            </a:r>
          </a:p>
        </p:txBody>
      </p:sp>
      <p:sp>
        <p:nvSpPr>
          <p:cNvPr id="10" name="Прямоугольник: один усеченный угол 113">
            <a:extLst>
              <a:ext uri="{FF2B5EF4-FFF2-40B4-BE49-F238E27FC236}">
                <a16:creationId xmlns:a16="http://schemas.microsoft.com/office/drawing/2014/main" id="{5E88D302-EE7D-41C3-9F9D-51155D32D1A9}"/>
              </a:ext>
            </a:extLst>
          </p:cNvPr>
          <p:cNvSpPr/>
          <p:nvPr/>
        </p:nvSpPr>
        <p:spPr>
          <a:xfrm rot="10800000">
            <a:off x="2927647" y="3203945"/>
            <a:ext cx="3290908" cy="903727"/>
          </a:xfrm>
          <a:prstGeom prst="snip1Rect">
            <a:avLst>
              <a:gd name="adj" fmla="val 16821"/>
            </a:avLst>
          </a:prstGeom>
          <a:solidFill>
            <a:srgbClr val="9CF6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CDA03-BFFE-4267-B870-CBCE99ACD62F}"/>
              </a:ext>
            </a:extLst>
          </p:cNvPr>
          <p:cNvSpPr txBox="1"/>
          <p:nvPr/>
        </p:nvSpPr>
        <p:spPr>
          <a:xfrm>
            <a:off x="3942703" y="3333793"/>
            <a:ext cx="2250159" cy="56169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ДЕТИ И ПОДРОСТКИ КАК ГРУППА РИСКА</a:t>
            </a:r>
          </a:p>
        </p:txBody>
      </p:sp>
      <p:sp>
        <p:nvSpPr>
          <p:cNvPr id="12" name="Прямоугольник: скругленные углы 136">
            <a:extLst>
              <a:ext uri="{FF2B5EF4-FFF2-40B4-BE49-F238E27FC236}">
                <a16:creationId xmlns:a16="http://schemas.microsoft.com/office/drawing/2014/main" id="{2A125CD0-AF07-4A4F-821A-6582C800F44D}"/>
              </a:ext>
            </a:extLst>
          </p:cNvPr>
          <p:cNvSpPr>
            <a:spLocks noChangeAspect="1"/>
          </p:cNvSpPr>
          <p:nvPr/>
        </p:nvSpPr>
        <p:spPr>
          <a:xfrm>
            <a:off x="6443722" y="4426055"/>
            <a:ext cx="2964646" cy="903727"/>
          </a:xfrm>
          <a:prstGeom prst="roundRect">
            <a:avLst>
              <a:gd name="adj" fmla="val 50000"/>
            </a:avLst>
          </a:prstGeom>
          <a:solidFill>
            <a:srgbClr val="A2B1DC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35">
            <a:extLst>
              <a:ext uri="{FF2B5EF4-FFF2-40B4-BE49-F238E27FC236}">
                <a16:creationId xmlns:a16="http://schemas.microsoft.com/office/drawing/2014/main" id="{55856062-103E-41BF-B3BE-60C16A5FDD2F}"/>
              </a:ext>
            </a:extLst>
          </p:cNvPr>
          <p:cNvSpPr>
            <a:spLocks noChangeAspect="1"/>
          </p:cNvSpPr>
          <p:nvPr/>
        </p:nvSpPr>
        <p:spPr>
          <a:xfrm>
            <a:off x="6438907" y="3194584"/>
            <a:ext cx="2969461" cy="903727"/>
          </a:xfrm>
          <a:prstGeom prst="roundRect">
            <a:avLst>
              <a:gd name="adj" fmla="val 50000"/>
            </a:avLst>
          </a:prstGeom>
          <a:solidFill>
            <a:srgbClr val="A5E4C7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42">
            <a:extLst>
              <a:ext uri="{FF2B5EF4-FFF2-40B4-BE49-F238E27FC236}">
                <a16:creationId xmlns:a16="http://schemas.microsoft.com/office/drawing/2014/main" id="{87643E14-0B6B-4827-80D3-86D48A1A1272}"/>
              </a:ext>
            </a:extLst>
          </p:cNvPr>
          <p:cNvSpPr>
            <a:spLocks noChangeAspect="1"/>
          </p:cNvSpPr>
          <p:nvPr/>
        </p:nvSpPr>
        <p:spPr>
          <a:xfrm>
            <a:off x="6425080" y="1981498"/>
            <a:ext cx="2983288" cy="903727"/>
          </a:xfrm>
          <a:prstGeom prst="roundRect">
            <a:avLst>
              <a:gd name="adj" fmla="val 50000"/>
            </a:avLst>
          </a:prstGeom>
          <a:solidFill>
            <a:srgbClr val="BFE9AA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ользователи">
            <a:extLst>
              <a:ext uri="{FF2B5EF4-FFF2-40B4-BE49-F238E27FC236}">
                <a16:creationId xmlns:a16="http://schemas.microsoft.com/office/drawing/2014/main" id="{2CF50E63-D9DA-4587-B6D0-2975D8951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221900" y="4489999"/>
            <a:ext cx="54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Пользователи">
            <a:extLst>
              <a:ext uri="{FF2B5EF4-FFF2-40B4-BE49-F238E27FC236}">
                <a16:creationId xmlns:a16="http://schemas.microsoft.com/office/drawing/2014/main" id="{AE2A24B9-6E9B-48CE-ADD4-7803E51F9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9582" y="2071729"/>
            <a:ext cx="54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Пользователи">
            <a:extLst>
              <a:ext uri="{FF2B5EF4-FFF2-40B4-BE49-F238E27FC236}">
                <a16:creationId xmlns:a16="http://schemas.microsoft.com/office/drawing/2014/main" id="{580E5D98-3A24-45E8-B367-10595BCFC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205698" y="3278328"/>
            <a:ext cx="54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объект, часы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A5AE7C0-1A86-412C-A816-DF61CE943C2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72" t="1" b="-7112"/>
          <a:stretch/>
        </p:blipFill>
        <p:spPr>
          <a:xfrm>
            <a:off x="4341900" y="260649"/>
            <a:ext cx="3508203" cy="13951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FAD4EB-CC38-4B30-BE28-04FB17C2EDF8}"/>
              </a:ext>
            </a:extLst>
          </p:cNvPr>
          <p:cNvSpPr txBox="1"/>
          <p:nvPr/>
        </p:nvSpPr>
        <p:spPr>
          <a:xfrm>
            <a:off x="6620933" y="2306403"/>
            <a:ext cx="2591583" cy="377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ПОМОЩЬ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FDBBD0-A3E1-4E21-87B7-46A232F7170D}"/>
              </a:ext>
            </a:extLst>
          </p:cNvPr>
          <p:cNvSpPr txBox="1"/>
          <p:nvPr/>
        </p:nvSpPr>
        <p:spPr>
          <a:xfrm>
            <a:off x="6649822" y="3467296"/>
            <a:ext cx="2596397" cy="377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ПРОФИЛАКТИКА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82D7BE-B8D7-401B-8BDE-1CAECFAB891B}"/>
              </a:ext>
            </a:extLst>
          </p:cNvPr>
          <p:cNvSpPr txBox="1"/>
          <p:nvPr/>
        </p:nvSpPr>
        <p:spPr>
          <a:xfrm>
            <a:off x="6566431" y="4752558"/>
            <a:ext cx="2610224" cy="3462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ПАРТНЕРСТВО</a:t>
            </a:r>
          </a:p>
        </p:txBody>
      </p:sp>
      <p:pic>
        <p:nvPicPr>
          <p:cNvPr id="22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582" y="65315"/>
            <a:ext cx="1541417" cy="13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10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12571" y="0"/>
            <a:ext cx="7997191" cy="2023675"/>
          </a:xfrm>
          <a:prstGeom prst="rect">
            <a:avLst/>
          </a:prstGeom>
        </p:spPr>
        <p:txBody>
          <a:bodyPr vert="horz" lIns="103823" tIns="51912" rIns="103823" bIns="51912" rtlCol="0" anchor="ctr">
            <a:normAutofit/>
          </a:bodyPr>
          <a:lstStyle>
            <a:lvl1pPr algn="ctr" defTabSz="778670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67" b="1" dirty="0">
                <a:solidFill>
                  <a:srgbClr val="C00000"/>
                </a:solidFill>
                <a:latin typeface="+mn-lt"/>
              </a:rPr>
              <a:t>Проведение для учащихся учреждений образования онлайн </a:t>
            </a:r>
            <a:r>
              <a:rPr lang="ru-RU" sz="1867" b="1" dirty="0" err="1">
                <a:solidFill>
                  <a:srgbClr val="C00000"/>
                </a:solidFill>
                <a:latin typeface="+mn-lt"/>
              </a:rPr>
              <a:t>стримингов</a:t>
            </a:r>
            <a:r>
              <a:rPr lang="ru-RU" sz="1867" b="1" dirty="0">
                <a:solidFill>
                  <a:srgbClr val="C00000"/>
                </a:solidFill>
                <a:latin typeface="+mn-lt"/>
              </a:rPr>
              <a:t> с привлечением лиц, осужденных за незаконный оборот  наркотиков и отбывающих наказания в местах лишения </a:t>
            </a:r>
            <a:r>
              <a:rPr lang="ru-RU" sz="1867" b="1" dirty="0" smtClean="0">
                <a:solidFill>
                  <a:srgbClr val="C00000"/>
                </a:solidFill>
                <a:latin typeface="+mn-lt"/>
              </a:rPr>
              <a:t>свободы  </a:t>
            </a:r>
            <a:r>
              <a:rPr lang="ru-RU" sz="1867" b="1" dirty="0">
                <a:solidFill>
                  <a:srgbClr val="C00000"/>
                </a:solidFill>
                <a:latin typeface="+mn-lt"/>
              </a:rPr>
              <a:t>в учреждениях </a:t>
            </a:r>
            <a:endParaRPr lang="ru-RU" sz="1867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1867" b="1" dirty="0" smtClean="0">
                <a:solidFill>
                  <a:srgbClr val="C00000"/>
                </a:solidFill>
                <a:latin typeface="+mn-lt"/>
              </a:rPr>
              <a:t>ДИН </a:t>
            </a:r>
            <a:r>
              <a:rPr lang="ru-RU" sz="1867" b="1" dirty="0">
                <a:solidFill>
                  <a:srgbClr val="C00000"/>
                </a:solidFill>
                <a:latin typeface="+mn-lt"/>
              </a:rPr>
              <a:t>МВД Республики </a:t>
            </a:r>
            <a:r>
              <a:rPr lang="ru-RU" sz="1867" b="1" dirty="0" smtClean="0">
                <a:solidFill>
                  <a:srgbClr val="C00000"/>
                </a:solidFill>
                <a:latin typeface="+mn-lt"/>
              </a:rPr>
              <a:t>Беларусь</a:t>
            </a:r>
            <a:endParaRPr lang="ru-RU" sz="1867" b="1" dirty="0">
              <a:solidFill>
                <a:srgbClr val="C00000"/>
              </a:solidFill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  <p:pic>
        <p:nvPicPr>
          <p:cNvPr id="2051" name="Picture 3" descr="F:\АНДРЕЙ С\фото для презентации\2023_02-12_стримы с Галкиным в УО\photo_2023-12-27_13-50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480"/>
            <a:ext cx="39431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АНДРЕЙ С\фото для презентации\2023_02-12_стримы с Галкиным в УО\photo_2024-01-18_10-06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68" y="2999033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АНДРЕЙ С\фото для презентации\2023_02-12_стримы с Галкиным в УО\photo_2023-10-31_13-40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41" y="3638654"/>
            <a:ext cx="434765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65315"/>
            <a:ext cx="160191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236" y="195942"/>
            <a:ext cx="8360228" cy="95522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Осуществляя профилактическую работу, МВД тесно взаимодействует с общественными объединениями и организациями: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327" y="1347106"/>
            <a:ext cx="11905673" cy="5510893"/>
          </a:xfrm>
        </p:spPr>
        <p:txBody>
          <a:bodyPr>
            <a:normAutofit lnSpcReduction="10000"/>
          </a:bodyPr>
          <a:lstStyle/>
          <a:p>
            <a:pPr marL="82550" indent="0" algn="just">
              <a:buNone/>
            </a:pPr>
            <a:endParaRPr lang="ru-RU" sz="3600" dirty="0">
              <a:latin typeface="Arial" charset="0"/>
              <a:cs typeface="Arial" charset="0"/>
            </a:endParaRP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ОО «Белорусский республиканский союз молодежи»</a:t>
            </a: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РОО «Белая Русь» </a:t>
            </a: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БОО «Позитивное движение»</a:t>
            </a: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РОО «Матери против наркотиков»</a:t>
            </a: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Фонд «Центр здоровой молодежи»</a:t>
            </a: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Сообщество анонимные наркоманы</a:t>
            </a: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Местный реабилитационный центр «Феникс»</a:t>
            </a:r>
          </a:p>
          <a:p>
            <a:pPr algn="just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65315"/>
            <a:ext cx="160191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16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03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657" y="81644"/>
            <a:ext cx="8360228" cy="155121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100" b="1" dirty="0">
                <a:ln w="6350">
                  <a:noFill/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преступности с сфере незаконного оборота наркотиков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307" y="1347106"/>
            <a:ext cx="11274879" cy="5510893"/>
          </a:xfrm>
        </p:spPr>
        <p:txBody>
          <a:bodyPr>
            <a:normAutofit/>
          </a:bodyPr>
          <a:lstStyle/>
          <a:p>
            <a:pPr marL="82550" indent="0" algn="just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65315"/>
            <a:ext cx="160191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648823"/>
              </p:ext>
            </p:extLst>
          </p:nvPr>
        </p:nvGraphicFramePr>
        <p:xfrm>
          <a:off x="704230" y="1418963"/>
          <a:ext cx="11231956" cy="507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17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657" y="906236"/>
            <a:ext cx="8360228" cy="84092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100" b="1" dirty="0">
                <a:ln w="6350">
                  <a:noFill/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доставлений </a:t>
            </a:r>
            <a:br>
              <a:rPr lang="ru-RU" sz="3100" b="1" dirty="0">
                <a:ln w="6350">
                  <a:noFill/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b="1" dirty="0">
                <a:ln w="6350">
                  <a:noFill/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учреждения здравоохранения </a:t>
            </a:r>
            <a:br>
              <a:rPr lang="ru-RU" sz="3100" b="1" dirty="0">
                <a:ln w="6350">
                  <a:noFill/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b="1" dirty="0">
                <a:ln w="6350">
                  <a:noFill/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связи с отравлением психоактивными веществами 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307" y="1347106"/>
            <a:ext cx="11274879" cy="5510893"/>
          </a:xfrm>
        </p:spPr>
        <p:txBody>
          <a:bodyPr>
            <a:normAutofit/>
          </a:bodyPr>
          <a:lstStyle/>
          <a:p>
            <a:pPr marL="82550" indent="0" algn="just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65315"/>
            <a:ext cx="160191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777780"/>
              </p:ext>
            </p:extLst>
          </p:nvPr>
        </p:nvGraphicFramePr>
        <p:xfrm>
          <a:off x="770403" y="1778192"/>
          <a:ext cx="10440020" cy="507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18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4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952" y="191194"/>
            <a:ext cx="11130743" cy="340823"/>
          </a:xfrm>
        </p:spPr>
        <p:txBody>
          <a:bodyPr lIns="121917" tIns="60958" rIns="121917" bIns="60958"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Схема преступной организации «</a:t>
            </a:r>
            <a:r>
              <a:rPr lang="en-US" sz="2400" b="1" dirty="0">
                <a:latin typeface="+mn-lt"/>
              </a:rPr>
              <a:t>Scorpion</a:t>
            </a:r>
            <a:r>
              <a:rPr lang="ru-RU" sz="2400" b="1" dirty="0">
                <a:latin typeface="+mn-lt"/>
              </a:rPr>
              <a:t>»  </a:t>
            </a:r>
            <a:endParaRPr lang="en-US" sz="24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0516" y="721992"/>
            <a:ext cx="1903615" cy="49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</a:rPr>
              <a:t>Руководство</a:t>
            </a:r>
            <a:endParaRPr lang="en-US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6706" y="2163489"/>
            <a:ext cx="3632413" cy="507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900" dirty="0">
                <a:solidFill>
                  <a:prstClr val="white"/>
                </a:solidFill>
                <a:latin typeface="Calibri" panose="020F0502020204030204"/>
              </a:rPr>
              <a:t>Финансовый сектор</a:t>
            </a:r>
            <a:endParaRPr lang="en-US" sz="1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30188" y="1324972"/>
            <a:ext cx="3053099" cy="502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</a:rPr>
              <a:t>Региональный куратор</a:t>
            </a:r>
            <a:endParaRPr lang="en-US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45425" y="1027047"/>
            <a:ext cx="2543695" cy="481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</a:rPr>
              <a:t>Финансовый директор</a:t>
            </a:r>
            <a:endParaRPr lang="en-US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47310" y="2163489"/>
            <a:ext cx="3483033" cy="507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900" dirty="0">
                <a:solidFill>
                  <a:prstClr val="white"/>
                </a:solidFill>
                <a:latin typeface="Calibri" panose="020F0502020204030204"/>
              </a:rPr>
              <a:t>Сектор продаж</a:t>
            </a:r>
            <a:endParaRPr lang="en-US" sz="1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4787" y="2163489"/>
            <a:ext cx="3532908" cy="507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900" dirty="0">
                <a:solidFill>
                  <a:prstClr val="white"/>
                </a:solidFill>
                <a:latin typeface="Calibri" panose="020F0502020204030204"/>
              </a:rPr>
              <a:t>Сектор работы с персоналом</a:t>
            </a:r>
            <a:endParaRPr lang="en-US" sz="1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37034" y="3055284"/>
            <a:ext cx="1446663" cy="596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Операторы продаж 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33452" y="3070611"/>
            <a:ext cx="1274851" cy="581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Администраторы магазинов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96120" y="969147"/>
            <a:ext cx="2543695" cy="481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500" dirty="0">
                <a:solidFill>
                  <a:prstClr val="white"/>
                </a:solidFill>
                <a:latin typeface="Calibri" panose="020F0502020204030204"/>
              </a:rPr>
              <a:t>Служба безопасности</a:t>
            </a:r>
            <a:endParaRPr lang="en-US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72571" y="1210017"/>
            <a:ext cx="216256" cy="209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972571" y="1721157"/>
            <a:ext cx="249381" cy="548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168794">
            <a:off x="7084999" y="896087"/>
            <a:ext cx="971731" cy="231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9589032">
            <a:off x="4171446" y="1003096"/>
            <a:ext cx="1001311" cy="251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7858680">
            <a:off x="4813897" y="2744301"/>
            <a:ext cx="742955" cy="22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653990" y="2641813"/>
            <a:ext cx="1457071" cy="1001371"/>
            <a:chOff x="5653990" y="2641813"/>
            <a:chExt cx="1457070" cy="1001371"/>
          </a:xfrm>
          <a:solidFill>
            <a:schemeClr val="accent1"/>
          </a:solidFill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3990" y="3079258"/>
              <a:ext cx="1457070" cy="563926"/>
            </a:xfrm>
            <a:prstGeom prst="rect">
              <a:avLst/>
            </a:prstGeom>
            <a:grpFill/>
          </p:spPr>
        </p:pic>
        <p:sp>
          <p:nvSpPr>
            <p:cNvPr id="25" name="Стрелка вправо 24"/>
            <p:cNvSpPr/>
            <p:nvPr/>
          </p:nvSpPr>
          <p:spPr>
            <a:xfrm rot="5400000">
              <a:off x="6113331" y="2793993"/>
              <a:ext cx="520491" cy="216131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9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 rot="2362518">
            <a:off x="7060374" y="2750886"/>
            <a:ext cx="809597" cy="190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736250" y="3055280"/>
            <a:ext cx="1277667" cy="596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Финансист 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96371" y="3071560"/>
            <a:ext cx="1198216" cy="596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Бухгалтер 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4869044">
            <a:off x="3599312" y="537483"/>
            <a:ext cx="157555" cy="2781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712647">
            <a:off x="7227449" y="1820437"/>
            <a:ext cx="2171769" cy="167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59908" y="1551456"/>
            <a:ext cx="307347" cy="550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197910" y="3062948"/>
            <a:ext cx="1446663" cy="596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Кураторы по персоналу 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9823933" y="2641814"/>
            <a:ext cx="195385" cy="446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7231" y="3950678"/>
            <a:ext cx="1366264" cy="53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Техническая поддержка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798511" y="3950677"/>
            <a:ext cx="1366264" cy="53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Оптовые курьеры и розничные  закладчики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644571" y="4638426"/>
            <a:ext cx="1125399" cy="53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 err="1">
                <a:solidFill>
                  <a:prstClr val="white"/>
                </a:solidFill>
                <a:latin typeface="Calibri" panose="020F0502020204030204"/>
              </a:rPr>
              <a:t>Тестировщики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644571" y="5369169"/>
            <a:ext cx="1116780" cy="53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Трафаретчики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624819" y="3950678"/>
            <a:ext cx="1145151" cy="53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Вербовщики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12347" y="4370749"/>
            <a:ext cx="1366264" cy="53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 err="1">
                <a:solidFill>
                  <a:prstClr val="white"/>
                </a:solidFill>
                <a:latin typeface="Calibri" panose="020F0502020204030204"/>
              </a:rPr>
              <a:t>Дроповоды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12347" y="5441456"/>
            <a:ext cx="1366264" cy="53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 err="1">
                <a:solidFill>
                  <a:prstClr val="white"/>
                </a:solidFill>
                <a:latin typeface="Calibri" panose="020F0502020204030204"/>
              </a:rPr>
              <a:t>Дропы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644571" y="6064730"/>
            <a:ext cx="1125399" cy="53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Коллекторы (</a:t>
            </a:r>
            <a:r>
              <a:rPr lang="ru-RU" sz="1200" dirty="0" err="1">
                <a:solidFill>
                  <a:prstClr val="white"/>
                </a:solidFill>
                <a:latin typeface="Calibri" panose="020F0502020204030204"/>
              </a:rPr>
              <a:t>спортики</a:t>
            </a: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8767860" y="4707165"/>
            <a:ext cx="2874579" cy="731520"/>
          </a:xfrm>
          <a:prstGeom prst="bentUpArrow">
            <a:avLst>
              <a:gd name="adj1" fmla="val 25000"/>
              <a:gd name="adj2" fmla="val 25000"/>
              <a:gd name="adj3" fmla="val 45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040523" y="5539148"/>
            <a:ext cx="551592" cy="195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0040523" y="4838689"/>
            <a:ext cx="584296" cy="162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10019317" y="4159734"/>
            <a:ext cx="604048" cy="21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Выгнутая влево стрелка 45"/>
          <p:cNvSpPr/>
          <p:nvPr/>
        </p:nvSpPr>
        <p:spPr>
          <a:xfrm>
            <a:off x="291456" y="3635636"/>
            <a:ext cx="612963" cy="10692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Выгнутая вправо стрелка 46"/>
          <p:cNvSpPr/>
          <p:nvPr/>
        </p:nvSpPr>
        <p:spPr>
          <a:xfrm>
            <a:off x="3094894" y="3635637"/>
            <a:ext cx="548815" cy="11058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Двойная стрелка вверх/вниз 47"/>
          <p:cNvSpPr/>
          <p:nvPr/>
        </p:nvSpPr>
        <p:spPr>
          <a:xfrm>
            <a:off x="2046406" y="4919771"/>
            <a:ext cx="85853" cy="521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4776025" y="3659497"/>
            <a:ext cx="113539" cy="298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6307235" y="3635636"/>
            <a:ext cx="174408" cy="322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Загнутый угол 50"/>
          <p:cNvSpPr/>
          <p:nvPr/>
        </p:nvSpPr>
        <p:spPr>
          <a:xfrm>
            <a:off x="4932307" y="5216735"/>
            <a:ext cx="1756845" cy="124459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900" dirty="0">
                <a:solidFill>
                  <a:prstClr val="white"/>
                </a:solidFill>
                <a:latin typeface="Calibri" panose="020F0502020204030204"/>
              </a:rPr>
              <a:t>Потребители</a:t>
            </a:r>
          </a:p>
        </p:txBody>
      </p:sp>
      <p:sp>
        <p:nvSpPr>
          <p:cNvPr id="53" name="Стрелка вниз 52"/>
          <p:cNvSpPr/>
          <p:nvPr/>
        </p:nvSpPr>
        <p:spPr>
          <a:xfrm>
            <a:off x="5142031" y="4494815"/>
            <a:ext cx="153420" cy="687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6188826" y="4486031"/>
            <a:ext cx="184751" cy="696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Выгнутая вправо стрелка 54"/>
          <p:cNvSpPr/>
          <p:nvPr/>
        </p:nvSpPr>
        <p:spPr>
          <a:xfrm>
            <a:off x="7888314" y="3653961"/>
            <a:ext cx="1092653" cy="22284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ru-RU" sz="1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74223" y="3062948"/>
            <a:ext cx="1198216" cy="596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Трейдер 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46405" y="3659496"/>
            <a:ext cx="114904" cy="719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553346">
            <a:off x="2430039" y="2780572"/>
            <a:ext cx="991220" cy="133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2040369" y="2641814"/>
            <a:ext cx="152087" cy="446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9245314">
            <a:off x="924502" y="2754862"/>
            <a:ext cx="877396" cy="15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11664619" y="0"/>
            <a:ext cx="527381" cy="452669"/>
          </a:xfrm>
          <a:prstGeom prst="rect">
            <a:avLst/>
          </a:prstGeom>
        </p:spPr>
        <p:txBody>
          <a:bodyPr vert="horz" lIns="103820" tIns="51911" rIns="103820" bIns="51911" rtlCol="0" anchor="ctr">
            <a:normAutofit lnSpcReduction="10000"/>
          </a:bodyPr>
          <a:lstStyle>
            <a:lvl1pPr algn="ctr" defTabSz="778670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14</a:t>
            </a:r>
          </a:p>
        </p:txBody>
      </p:sp>
      <p:pic>
        <p:nvPicPr>
          <p:cNvPr id="57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534" y="153616"/>
            <a:ext cx="1472694" cy="14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11664619" y="6332406"/>
            <a:ext cx="609600" cy="476250"/>
          </a:xfrm>
        </p:spPr>
        <p:txBody>
          <a:bodyPr/>
          <a:lstStyle/>
          <a:p>
            <a:pPr>
              <a:defRPr/>
            </a:pPr>
            <a:fld id="{944BD0A9-DC07-4699-9F0C-4FFE29696BE4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19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02" y="65315"/>
            <a:ext cx="1419497" cy="12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2</a:t>
            </a:fld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rcRect l="13042" r="8687" b="961"/>
          <a:stretch>
            <a:fillRect/>
          </a:stretch>
        </p:blipFill>
        <p:spPr bwMode="auto">
          <a:xfrm>
            <a:off x="0" y="1341120"/>
            <a:ext cx="1219200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87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657" y="906236"/>
            <a:ext cx="8360228" cy="84092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307" y="452582"/>
            <a:ext cx="11274879" cy="6405417"/>
          </a:xfrm>
        </p:spPr>
        <p:txBody>
          <a:bodyPr>
            <a:normAutofit/>
          </a:bodyPr>
          <a:lstStyle/>
          <a:p>
            <a:pPr marL="82550" indent="0" algn="ctr">
              <a:buNone/>
            </a:pPr>
            <a:r>
              <a:rPr lang="ru-RU" sz="2800" b="1" dirty="0"/>
              <a:t>Основные приемы </a:t>
            </a:r>
          </a:p>
          <a:p>
            <a:pPr marL="82550" indent="0" algn="ctr">
              <a:buNone/>
            </a:pPr>
            <a:r>
              <a:rPr lang="ru-RU" sz="2800" b="1" dirty="0"/>
              <a:t>распространения наркотиков в Интернете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ctr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65315"/>
            <a:ext cx="160191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20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9A722F-E7B8-8272-E058-F968CD978273}"/>
              </a:ext>
            </a:extLst>
          </p:cNvPr>
          <p:cNvSpPr/>
          <p:nvPr/>
        </p:nvSpPr>
        <p:spPr>
          <a:xfrm>
            <a:off x="4107031" y="1681769"/>
            <a:ext cx="4383430" cy="90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бесконтактные способы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распространения наркотиков в Республике Беларусь</a:t>
            </a:r>
          </a:p>
        </p:txBody>
      </p:sp>
      <p:sp>
        <p:nvSpPr>
          <p:cNvPr id="6" name="Скругленный прямоугольник 23">
            <a:extLst>
              <a:ext uri="{FF2B5EF4-FFF2-40B4-BE49-F238E27FC236}">
                <a16:creationId xmlns:a16="http://schemas.microsoft.com/office/drawing/2014/main" id="{A217F094-FAE7-87C9-D03D-E1E0857F01E3}"/>
              </a:ext>
            </a:extLst>
          </p:cNvPr>
          <p:cNvSpPr/>
          <p:nvPr/>
        </p:nvSpPr>
        <p:spPr>
          <a:xfrm>
            <a:off x="2789383" y="2995401"/>
            <a:ext cx="2525831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интернет-сайты автоматических продаж</a:t>
            </a:r>
          </a:p>
        </p:txBody>
      </p:sp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id="{F56EABB1-19DA-D962-D2B4-D1B3CF6973C7}"/>
              </a:ext>
            </a:extLst>
          </p:cNvPr>
          <p:cNvSpPr/>
          <p:nvPr/>
        </p:nvSpPr>
        <p:spPr>
          <a:xfrm>
            <a:off x="7215298" y="3012326"/>
            <a:ext cx="2525831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программ для мгновенного обмена сообщениями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F3AB297-BCB0-13DB-F705-73FDB697A7CF}"/>
              </a:ext>
            </a:extLst>
          </p:cNvPr>
          <p:cNvSpPr/>
          <p:nvPr/>
        </p:nvSpPr>
        <p:spPr>
          <a:xfrm>
            <a:off x="2029624" y="4830938"/>
            <a:ext cx="16956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130DA9C-F979-711B-2D0E-4809C7972C14}"/>
              </a:ext>
            </a:extLst>
          </p:cNvPr>
          <p:cNvSpPr/>
          <p:nvPr/>
        </p:nvSpPr>
        <p:spPr>
          <a:xfrm>
            <a:off x="4147869" y="4830938"/>
            <a:ext cx="15121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DarkNet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E8C5895-7C89-E549-6AD6-43AF0628C6C7}"/>
              </a:ext>
            </a:extLst>
          </p:cNvPr>
          <p:cNvSpPr/>
          <p:nvPr/>
        </p:nvSpPr>
        <p:spPr>
          <a:xfrm>
            <a:off x="6299893" y="4739463"/>
            <a:ext cx="145733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VIPole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9C89D83-1F46-62E9-FEA5-0223AEE6BABD}"/>
              </a:ext>
            </a:extLst>
          </p:cNvPr>
          <p:cNvSpPr/>
          <p:nvPr/>
        </p:nvSpPr>
        <p:spPr>
          <a:xfrm>
            <a:off x="7985345" y="4739463"/>
            <a:ext cx="14761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Telegram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3B67690-CF94-D67F-E221-962DA9DA8960}"/>
              </a:ext>
            </a:extLst>
          </p:cNvPr>
          <p:cNvSpPr/>
          <p:nvPr/>
        </p:nvSpPr>
        <p:spPr>
          <a:xfrm>
            <a:off x="9713285" y="4739463"/>
            <a:ext cx="12241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Jabber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820AA8B-2486-2E1E-AC53-8B86DE2296E6}"/>
              </a:ext>
            </a:extLst>
          </p:cNvPr>
          <p:cNvCxnSpPr/>
          <p:nvPr/>
        </p:nvCxnSpPr>
        <p:spPr>
          <a:xfrm flipH="1">
            <a:off x="4084260" y="2587079"/>
            <a:ext cx="2151468" cy="378231"/>
          </a:xfrm>
          <a:prstGeom prst="straightConnector1">
            <a:avLst/>
          </a:prstGeom>
          <a:ln w="25400">
            <a:headEnd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B34190C-A8E7-8DB9-7164-C7E7D8A1AA38}"/>
              </a:ext>
            </a:extLst>
          </p:cNvPr>
          <p:cNvCxnSpPr>
            <a:cxnSpLocks/>
          </p:cNvCxnSpPr>
          <p:nvPr/>
        </p:nvCxnSpPr>
        <p:spPr>
          <a:xfrm>
            <a:off x="6238709" y="2590024"/>
            <a:ext cx="2251752" cy="384322"/>
          </a:xfrm>
          <a:prstGeom prst="straightConnector1">
            <a:avLst/>
          </a:prstGeom>
          <a:ln w="25400">
            <a:headEnd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F226F7-460C-607D-1C46-D81280B71B35}"/>
              </a:ext>
            </a:extLst>
          </p:cNvPr>
          <p:cNvCxnSpPr>
            <a:cxnSpLocks/>
          </p:cNvCxnSpPr>
          <p:nvPr/>
        </p:nvCxnSpPr>
        <p:spPr>
          <a:xfrm flipH="1">
            <a:off x="2950771" y="4236569"/>
            <a:ext cx="1023814" cy="561254"/>
          </a:xfrm>
          <a:prstGeom prst="straightConnector1">
            <a:avLst/>
          </a:prstGeom>
          <a:ln w="25400">
            <a:headEnd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1543F84-B0F0-403D-BFD2-262E1429DE7A}"/>
              </a:ext>
            </a:extLst>
          </p:cNvPr>
          <p:cNvCxnSpPr>
            <a:cxnSpLocks/>
          </p:cNvCxnSpPr>
          <p:nvPr/>
        </p:nvCxnSpPr>
        <p:spPr>
          <a:xfrm>
            <a:off x="3964892" y="4237183"/>
            <a:ext cx="859297" cy="577672"/>
          </a:xfrm>
          <a:prstGeom prst="straightConnector1">
            <a:avLst/>
          </a:prstGeom>
          <a:ln w="25400">
            <a:headEnd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932F6BA-A4F5-BA71-E6E1-27EA59F656F9}"/>
              </a:ext>
            </a:extLst>
          </p:cNvPr>
          <p:cNvCxnSpPr>
            <a:cxnSpLocks/>
          </p:cNvCxnSpPr>
          <p:nvPr/>
        </p:nvCxnSpPr>
        <p:spPr>
          <a:xfrm flipH="1">
            <a:off x="7132122" y="4246579"/>
            <a:ext cx="1323210" cy="468787"/>
          </a:xfrm>
          <a:prstGeom prst="straightConnector1">
            <a:avLst/>
          </a:prstGeom>
          <a:ln w="25400">
            <a:headEnd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40E0C70-C49B-E19B-3720-0EA75391802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8463579" y="4243634"/>
            <a:ext cx="259848" cy="495829"/>
          </a:xfrm>
          <a:prstGeom prst="straightConnector1">
            <a:avLst/>
          </a:prstGeom>
          <a:ln w="25400">
            <a:headEnd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C638ADE-35B1-B303-F155-47472F869CE3}"/>
              </a:ext>
            </a:extLst>
          </p:cNvPr>
          <p:cNvCxnSpPr>
            <a:cxnSpLocks/>
          </p:cNvCxnSpPr>
          <p:nvPr/>
        </p:nvCxnSpPr>
        <p:spPr>
          <a:xfrm>
            <a:off x="8463579" y="4236462"/>
            <a:ext cx="1686383" cy="503001"/>
          </a:xfrm>
          <a:prstGeom prst="straightConnector1">
            <a:avLst/>
          </a:prstGeom>
          <a:ln w="25400">
            <a:headEnd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41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3" y="65315"/>
            <a:ext cx="1149419" cy="11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21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3345" y="674255"/>
            <a:ext cx="11469255" cy="5153889"/>
          </a:xfrm>
        </p:spPr>
        <p:txBody>
          <a:bodyPr/>
          <a:lstStyle/>
          <a:p>
            <a:pPr marL="82550" indent="0" algn="ctr">
              <a:buNone/>
            </a:pPr>
            <a:r>
              <a:rPr lang="ru-RU" sz="4400" u="sng" dirty="0">
                <a:solidFill>
                  <a:schemeClr val="accent6"/>
                </a:solidFill>
              </a:rPr>
              <a:t>Современные финансовые инструменты</a:t>
            </a:r>
            <a:endParaRPr lang="ru-RU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Эл деньг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1" y="1570291"/>
            <a:ext cx="4159680" cy="31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кри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59" y="3346375"/>
            <a:ext cx="4795950" cy="31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8037" y="1644072"/>
            <a:ext cx="6631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деньги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8836" y="5144054"/>
            <a:ext cx="3156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5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226370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>
                <a:solidFill>
                  <a:srgbClr val="002060"/>
                </a:solidFill>
              </a:rPr>
              <a:t>Нормативные правовые и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 методологические основы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организации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информационно-аналитической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 работы в ОВД</a:t>
            </a:r>
          </a:p>
        </p:txBody>
      </p:sp>
      <p:pic>
        <p:nvPicPr>
          <p:cNvPr id="6" name="Содержимое 5" descr="org_pqlg9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7418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895273" y="796172"/>
            <a:ext cx="699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sz="48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Спасибо за внимание</a:t>
            </a:r>
            <a:endParaRPr lang="ru-RU" sz="4800" b="1" dirty="0">
              <a:solidFill>
                <a:srgbClr val="C0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74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90" y="4723106"/>
            <a:ext cx="1785937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003636" y="1841544"/>
            <a:ext cx="6188364" cy="26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Заместитель начальника </a:t>
            </a:r>
          </a:p>
          <a:p>
            <a:pPr algn="ctr">
              <a:lnSpc>
                <a:spcPct val="80000"/>
              </a:lnSpc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главного управления по наркоконтролю и противодействию торговле людьми КМ МВД Республики Беларусь 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          </a:t>
            </a:r>
            <a:r>
              <a:rPr lang="ru-RU" sz="3200" b="1" dirty="0">
                <a:solidFill>
                  <a:srgbClr val="002060"/>
                </a:solidFill>
                <a:cs typeface="Arial" pitchFamily="34" charset="0"/>
              </a:rPr>
              <a:t>Андрей Владимирович </a:t>
            </a:r>
          </a:p>
          <a:p>
            <a:pPr algn="just">
              <a:lnSpc>
                <a:spcPct val="80000"/>
              </a:lnSpc>
            </a:pPr>
            <a:r>
              <a:rPr lang="ru-RU" sz="3200" b="1" dirty="0">
                <a:solidFill>
                  <a:srgbClr val="002060"/>
                </a:solidFill>
                <a:cs typeface="Arial" pitchFamily="34" charset="0"/>
              </a:rPr>
              <a:t>                              </a:t>
            </a:r>
            <a:r>
              <a:rPr lang="ru-RU" sz="3200" b="1" dirty="0" err="1">
                <a:solidFill>
                  <a:srgbClr val="002060"/>
                </a:solidFill>
                <a:cs typeface="Arial" pitchFamily="34" charset="0"/>
              </a:rPr>
              <a:t>Кудрицкий</a:t>
            </a:r>
            <a:endParaRPr lang="ru-RU" sz="32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8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451" y="435429"/>
            <a:ext cx="6975566" cy="148916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Декрет Президента Республики Беларусь </a:t>
            </a:r>
            <a:r>
              <a:rPr lang="ru-RU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от </a:t>
            </a:r>
            <a:r>
              <a:rPr lang="ru-RU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28 декабря 2014 г. № 6</a:t>
            </a:r>
            <a:br>
              <a:rPr lang="ru-RU" sz="40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4595"/>
            <a:ext cx="12192000" cy="4933406"/>
          </a:xfrm>
        </p:spPr>
        <p:txBody>
          <a:bodyPr>
            <a:normAutofit/>
          </a:bodyPr>
          <a:lstStyle/>
          <a:p>
            <a:pPr marL="8255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«</a:t>
            </a:r>
            <a:r>
              <a:rPr lang="ru-RU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О неотложных мерах по противодействию незаконному обороту наркотиков</a:t>
            </a:r>
            <a:r>
              <a:rPr lang="ru-RU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»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marL="8255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8255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Данным </a:t>
            </a:r>
            <a:r>
              <a:rPr lang="ru-RU" b="1" dirty="0">
                <a:solidFill>
                  <a:srgbClr val="002060"/>
                </a:solidFill>
              </a:rPr>
              <a:t>Декретом Министерство внутренних дел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8255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уполномочено </a:t>
            </a:r>
            <a:r>
              <a:rPr lang="ru-RU" b="1" dirty="0">
                <a:solidFill>
                  <a:srgbClr val="002060"/>
                </a:solidFill>
              </a:rPr>
              <a:t>на осуществление координации деятельности </a:t>
            </a:r>
            <a:r>
              <a:rPr lang="ru-RU" b="1" dirty="0">
                <a:solidFill>
                  <a:srgbClr val="C00000"/>
                </a:solidFill>
              </a:rPr>
              <a:t>государственных органов (организаций) </a:t>
            </a:r>
            <a:r>
              <a:rPr lang="ru-RU" b="1" dirty="0">
                <a:solidFill>
                  <a:srgbClr val="002060"/>
                </a:solidFill>
              </a:rPr>
              <a:t>в сфере противодействия незаконному обороту наркотиков</a:t>
            </a:r>
            <a:endParaRPr lang="ru-RU" sz="4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874" y="65314"/>
            <a:ext cx="1550126" cy="13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9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55" y="1"/>
            <a:ext cx="11176659" cy="2070846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82550" indent="0" algn="ctr"/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план мероприятий </a:t>
            </a:r>
            <a:b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профилактике наркомании </a:t>
            </a:r>
            <a:b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противодействию незаконному обороту </a:t>
            </a:r>
            <a:b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наркотиков, социальной реабилитации </a:t>
            </a:r>
            <a:b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наркозависимых лиц на 2025 – 2026 годы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0848"/>
            <a:ext cx="12192000" cy="4598240"/>
          </a:xfrm>
        </p:spPr>
        <p:txBody>
          <a:bodyPr>
            <a:normAutofit fontScale="70000" lnSpcReduction="20000"/>
          </a:bodyPr>
          <a:lstStyle/>
          <a:p>
            <a:pPr marL="82550" indent="0" algn="ctr">
              <a:buNone/>
            </a:pPr>
            <a:endParaRPr lang="ru-RU" sz="45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82550" indent="0" algn="just">
              <a:buNone/>
            </a:pPr>
            <a:r>
              <a:rPr lang="ru-RU" sz="4500" b="1" i="1" dirty="0">
                <a:solidFill>
                  <a:srgbClr val="002060"/>
                </a:solidFill>
              </a:rPr>
              <a:t>Комплексный план разработан в целях проведения </a:t>
            </a:r>
            <a:r>
              <a:rPr lang="ru-RU" sz="4500" b="1" i="1" dirty="0">
                <a:solidFill>
                  <a:srgbClr val="C00000"/>
                </a:solidFill>
              </a:rPr>
              <a:t>системной                                </a:t>
            </a:r>
            <a:r>
              <a:rPr lang="ru-RU" sz="4500" b="1" i="1" dirty="0" smtClean="0">
                <a:solidFill>
                  <a:srgbClr val="C00000"/>
                </a:solidFill>
              </a:rPr>
              <a:t>и скоординированной </a:t>
            </a:r>
            <a:r>
              <a:rPr lang="ru-RU" sz="4500" b="1" i="1" dirty="0">
                <a:solidFill>
                  <a:srgbClr val="C00000"/>
                </a:solidFill>
              </a:rPr>
              <a:t>работы всех заинтересованных </a:t>
            </a:r>
            <a:r>
              <a:rPr lang="ru-RU" sz="4500" b="1" i="1" dirty="0" smtClean="0">
                <a:solidFill>
                  <a:srgbClr val="C00000"/>
                </a:solidFill>
              </a:rPr>
              <a:t>субъектов профилактики.</a:t>
            </a:r>
          </a:p>
          <a:p>
            <a:pPr marL="82550" indent="0" algn="just">
              <a:buNone/>
            </a:pPr>
            <a:endParaRPr lang="ru-RU" sz="4500" b="1" dirty="0">
              <a:solidFill>
                <a:srgbClr val="002060"/>
              </a:solidFill>
            </a:endParaRPr>
          </a:p>
          <a:p>
            <a:pPr marL="82550" indent="0" algn="just">
              <a:buNone/>
            </a:pPr>
            <a:r>
              <a:rPr lang="ru-RU" sz="4500" b="1" i="1" dirty="0">
                <a:solidFill>
                  <a:srgbClr val="002060"/>
                </a:solidFill>
              </a:rPr>
              <a:t>Более 50 мероприятий, включенных в план, </a:t>
            </a:r>
            <a:r>
              <a:rPr lang="ru-RU" sz="4500" b="1" i="1" dirty="0" smtClean="0">
                <a:solidFill>
                  <a:srgbClr val="002060"/>
                </a:solidFill>
              </a:rPr>
              <a:t>направлены </a:t>
            </a:r>
            <a:r>
              <a:rPr lang="ru-RU" sz="4500" b="1" i="1" dirty="0">
                <a:solidFill>
                  <a:srgbClr val="002060"/>
                </a:solidFill>
              </a:rPr>
              <a:t>на </a:t>
            </a:r>
            <a:r>
              <a:rPr lang="ru-RU" sz="4500" b="1" i="1" dirty="0">
                <a:solidFill>
                  <a:srgbClr val="C00000"/>
                </a:solidFill>
              </a:rPr>
              <a:t>недопущение осложнения обстановки</a:t>
            </a:r>
            <a:r>
              <a:rPr lang="ru-RU" sz="4500" b="1" i="1" dirty="0">
                <a:solidFill>
                  <a:srgbClr val="002060"/>
                </a:solidFill>
              </a:rPr>
              <a:t> в сфере противодействия незаконному обороту наркотических средств, психотропных веществ, их прекурсоров и аналогов, </a:t>
            </a:r>
            <a:r>
              <a:rPr lang="ru-RU" sz="4500" b="1" i="1" dirty="0">
                <a:solidFill>
                  <a:srgbClr val="C00000"/>
                </a:solidFill>
              </a:rPr>
              <a:t>совершенствование системы профилактики</a:t>
            </a:r>
            <a:r>
              <a:rPr lang="ru-RU" sz="4500" b="1" i="1" dirty="0">
                <a:solidFill>
                  <a:srgbClr val="002060"/>
                </a:solidFill>
              </a:rPr>
              <a:t> наркомании, лечения и социальной реабилитации наркозависимых лиц</a:t>
            </a:r>
            <a:endParaRPr lang="ru-RU" sz="45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56" y="65315"/>
            <a:ext cx="1567543" cy="13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4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66" y="0"/>
            <a:ext cx="11347268" cy="6669087"/>
          </a:xfrm>
        </p:spPr>
        <p:txBody>
          <a:bodyPr>
            <a:normAutofit lnSpcReduction="10000"/>
          </a:bodyPr>
          <a:lstStyle/>
          <a:p>
            <a:pPr marL="82550" indent="0" algn="ctr"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</a:p>
          <a:p>
            <a:pPr marL="82550" indent="0" algn="ctr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по профилактике наркопотребления и</a:t>
            </a:r>
          </a:p>
          <a:p>
            <a:pPr marL="82550" indent="0" algn="ctr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противодействия незаконному обороту</a:t>
            </a:r>
          </a:p>
          <a:p>
            <a:pPr marL="82550" indent="0" algn="ctr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наркотиков в Республике Беларусь </a:t>
            </a:r>
          </a:p>
          <a:p>
            <a:pPr marL="82550" indent="0" algn="ctr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на 2020-2025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  <a:p>
            <a:pPr marL="8255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Основными задачами стратегии являются:</a:t>
            </a:r>
            <a:endParaRPr lang="ru-RU" b="1" dirty="0">
              <a:solidFill>
                <a:srgbClr val="C00000"/>
              </a:solidFill>
            </a:endParaRPr>
          </a:p>
          <a:p>
            <a:pPr marL="8255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содействие </a:t>
            </a:r>
            <a:r>
              <a:rPr lang="ru-RU" b="1" i="1" dirty="0" smtClean="0">
                <a:solidFill>
                  <a:srgbClr val="C00000"/>
                </a:solidFill>
              </a:rPr>
              <a:t>пониманию </a:t>
            </a:r>
            <a:r>
              <a:rPr lang="ru-RU" b="1" i="1" dirty="0">
                <a:solidFill>
                  <a:srgbClr val="C00000"/>
                </a:solidFill>
              </a:rPr>
              <a:t>населением </a:t>
            </a:r>
            <a:r>
              <a:rPr lang="ru-RU" b="1" i="1" dirty="0">
                <a:solidFill>
                  <a:srgbClr val="002060"/>
                </a:solidFill>
              </a:rPr>
              <a:t>всех аспектов такого явления, </a:t>
            </a:r>
            <a:r>
              <a:rPr lang="ru-RU" b="1" i="1" dirty="0" smtClean="0">
                <a:solidFill>
                  <a:srgbClr val="002060"/>
                </a:solidFill>
              </a:rPr>
              <a:t>как наркомания, </a:t>
            </a:r>
            <a:r>
              <a:rPr lang="ru-RU" b="1" i="1" dirty="0">
                <a:solidFill>
                  <a:srgbClr val="002060"/>
                </a:solidFill>
              </a:rPr>
              <a:t>а также противодействия распространению наркотиков</a:t>
            </a:r>
            <a:r>
              <a:rPr lang="ru-RU" b="1" i="1" dirty="0" smtClean="0">
                <a:solidFill>
                  <a:srgbClr val="002060"/>
                </a:solidFill>
              </a:rPr>
              <a:t>;</a:t>
            </a:r>
          </a:p>
          <a:p>
            <a:pPr marL="8255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создание </a:t>
            </a:r>
            <a:r>
              <a:rPr lang="ru-RU" b="1" i="1" dirty="0">
                <a:solidFill>
                  <a:srgbClr val="C00000"/>
                </a:solidFill>
              </a:rPr>
              <a:t>положительного имиджа государства </a:t>
            </a:r>
            <a:r>
              <a:rPr lang="ru-RU" b="1" i="1" dirty="0">
                <a:solidFill>
                  <a:srgbClr val="002060"/>
                </a:solidFill>
              </a:rPr>
              <a:t>в вопросах противодействия незаконному обороту наркотиков, профилактики их потребления, социальной реабилитации лиц, больных наркоманией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65315"/>
            <a:ext cx="160191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04257" y="65315"/>
            <a:ext cx="9361944" cy="2079217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82550" indent="0" algn="ctr"/>
            <a:r>
              <a:rPr lang="ru-RU" sz="3600" b="1" dirty="0">
                <a:effectLst/>
              </a:rPr>
              <a:t>Комплексный план по борьбе с преступностью </a:t>
            </a:r>
            <a:r>
              <a:rPr lang="ru-RU" sz="3600" b="1" dirty="0" smtClean="0">
                <a:effectLst/>
              </a:rPr>
              <a:t>и </a:t>
            </a:r>
            <a:r>
              <a:rPr lang="ru-RU" sz="3600" b="1" dirty="0">
                <a:effectLst/>
              </a:rPr>
              <a:t>коррупцией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на </a:t>
            </a:r>
            <a:r>
              <a:rPr lang="ru-RU" sz="3600" b="1" dirty="0">
                <a:effectLst/>
              </a:rPr>
              <a:t>2023–2025 годы</a:t>
            </a:r>
            <a:endParaRPr lang="ru-RU" sz="3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4532"/>
            <a:ext cx="12192000" cy="4713468"/>
          </a:xfrm>
        </p:spPr>
        <p:txBody>
          <a:bodyPr>
            <a:normAutofit/>
          </a:bodyPr>
          <a:lstStyle/>
          <a:p>
            <a:pPr marL="82550" indent="0" algn="ctr">
              <a:buNone/>
            </a:pPr>
            <a:endParaRPr lang="ru-RU" sz="3600" dirty="0">
              <a:latin typeface="Arial" charset="0"/>
              <a:cs typeface="Arial" charset="0"/>
            </a:endParaRPr>
          </a:p>
          <a:p>
            <a:pPr marL="82550" indent="0" algn="ctr">
              <a:buNone/>
            </a:pPr>
            <a:endParaRPr lang="ru-RU" sz="3600" b="1" dirty="0">
              <a:latin typeface="Arial" charset="0"/>
              <a:cs typeface="Arial" charset="0"/>
            </a:endParaRPr>
          </a:p>
          <a:p>
            <a:pPr marL="8255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В план включены мероприятия, направленные на рассмотрение вопросов </a:t>
            </a:r>
            <a:r>
              <a:rPr lang="ru-RU" b="1" i="1" dirty="0">
                <a:solidFill>
                  <a:srgbClr val="C00000"/>
                </a:solidFill>
              </a:rPr>
              <a:t>о корректировке действующего законодательства</a:t>
            </a:r>
            <a:r>
              <a:rPr lang="ru-RU" b="1" i="1" dirty="0">
                <a:solidFill>
                  <a:srgbClr val="002060"/>
                </a:solidFill>
              </a:rPr>
              <a:t> в сфере незаконного оборота наркотиков (введение ответственности за пропаганду наркотиков)</a:t>
            </a:r>
            <a:endParaRPr lang="ru-RU" sz="36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834" y="65315"/>
            <a:ext cx="1489165" cy="13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7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58" y="65315"/>
            <a:ext cx="1567542" cy="13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" y="1447800"/>
            <a:ext cx="11207931" cy="54102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9657" y="274638"/>
            <a:ext cx="752420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Профилактические мероприятия с участием всех субъектов профилактики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195" y="32658"/>
            <a:ext cx="9863364" cy="117357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МВД от 05.09.2022 № 228</a:t>
            </a:r>
            <a:b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425"/>
            <a:ext cx="12198254" cy="5112661"/>
          </a:xfrm>
        </p:spPr>
        <p:txBody>
          <a:bodyPr>
            <a:normAutofit lnSpcReduction="10000"/>
          </a:bodyPr>
          <a:lstStyle/>
          <a:p>
            <a:pPr marL="8255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организации работы по профилактике, выявлению, пресечению преступлений и административных правонарушений в сфере незаконного оборота наркотиков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82550" indent="0" algn="ctr"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ru-RU" b="1" i="1" dirty="0">
                <a:solidFill>
                  <a:srgbClr val="002060"/>
                </a:solidFill>
              </a:rPr>
              <a:t>Инструкция охватывает все возможные направления деятельности милиции, </a:t>
            </a:r>
            <a:r>
              <a:rPr lang="ru-RU" b="1" i="1" dirty="0">
                <a:solidFill>
                  <a:srgbClr val="C00000"/>
                </a:solidFill>
              </a:rPr>
              <a:t>определяет зоны ответственности</a:t>
            </a:r>
            <a:r>
              <a:rPr lang="ru-RU" b="1" i="1" dirty="0">
                <a:solidFill>
                  <a:srgbClr val="002060"/>
                </a:solidFill>
              </a:rPr>
              <a:t> подразделений криминальной милиции, милиции общественной безопасности, иных подразделений ОВД и внутренних войск, </a:t>
            </a:r>
            <a:r>
              <a:rPr lang="ru-RU" b="1" i="1" dirty="0">
                <a:solidFill>
                  <a:srgbClr val="C00000"/>
                </a:solidFill>
              </a:rPr>
              <a:t>устанавливает порядок обмена</a:t>
            </a:r>
            <a:r>
              <a:rPr lang="ru-RU" b="1" i="1" dirty="0">
                <a:solidFill>
                  <a:srgbClr val="002060"/>
                </a:solidFill>
              </a:rPr>
              <a:t> информацией между ними.</a:t>
            </a:r>
            <a:endParaRPr lang="ru-RU" b="1" dirty="0">
              <a:solidFill>
                <a:srgbClr val="002060"/>
              </a:solidFill>
            </a:endParaRPr>
          </a:p>
          <a:p>
            <a:pPr marL="82550" indent="0" algn="ctr">
              <a:buNone/>
            </a:pPr>
            <a:endParaRPr lang="ru-RU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970" y="65315"/>
            <a:ext cx="1517284" cy="13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8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Эмблема\Новая эмблема ГУНиПТ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65315"/>
            <a:ext cx="1601919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2D95-AD12-402E-A6D7-371F8E65B4F3}" type="slidenum">
              <a:rPr lang="ru-RU" sz="2000" smtClean="0">
                <a:solidFill>
                  <a:srgbClr val="002060"/>
                </a:solidFill>
              </a:rPr>
              <a:pPr>
                <a:defRPr/>
              </a:pPr>
              <a:t>9</a:t>
            </a:fld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9988" y="274638"/>
            <a:ext cx="9282611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Проведение комплекса оперативно-профилактических мероприятий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050"/>
            <a:ext cx="5582194" cy="497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1" y="1881050"/>
            <a:ext cx="6348548" cy="49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92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18977</TotalTime>
  <Words>663</Words>
  <Application>Microsoft Office PowerPoint</Application>
  <PresentationFormat>Широкоэкранный</PresentationFormat>
  <Paragraphs>170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Corbel</vt:lpstr>
      <vt:lpstr>Gill Sans MT</vt:lpstr>
      <vt:lpstr>Segoe UI Light</vt:lpstr>
      <vt:lpstr>Times New Roman</vt:lpstr>
      <vt:lpstr>Verdana</vt:lpstr>
      <vt:lpstr>Wingdings 2</vt:lpstr>
      <vt:lpstr>Солнцестояние</vt:lpstr>
      <vt:lpstr>Нормативные правовые и  методологические основы  организации  информационно-аналитической  работы в ОВД</vt:lpstr>
      <vt:lpstr>Презентация PowerPoint</vt:lpstr>
      <vt:lpstr>Декрет Президента Республики Беларусь  от 28 декабря 2014 г. № 6 </vt:lpstr>
      <vt:lpstr>Комплексный план мероприятий  по  профилактике наркомании  и  противодействию незаконному обороту  наркотиков, социальной реабилитации  наркозависимых лиц на 2025 – 2026 годы</vt:lpstr>
      <vt:lpstr>Презентация PowerPoint</vt:lpstr>
      <vt:lpstr>Комплексный план по борьбе с преступностью и коррупцией  на 2023–2025 годы</vt:lpstr>
      <vt:lpstr>Профилактические мероприятия с участием всех субъектов профилактики</vt:lpstr>
      <vt:lpstr>Приказ МВД от 05.09.2022 № 228 </vt:lpstr>
      <vt:lpstr>Проведение комплекса оперативно-профилактических мероприятий</vt:lpstr>
      <vt:lpstr>Группа «STOP наркотик»  в мессенджере Telegram</vt:lpstr>
      <vt:lpstr>Внедрение новых методов профилактики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 Осуществляя профилактическую работу, МВД тесно взаимодействует с общественными объединениями и организациями:</vt:lpstr>
      <vt:lpstr>Динамика преступности с сфере незаконного оборота наркотиков  </vt:lpstr>
      <vt:lpstr>Количество доставлений  в учреждения здравоохранения  в связи с отравлением психоактивными веществами   </vt:lpstr>
      <vt:lpstr>Схема преступной организации «Scorpion»  </vt:lpstr>
      <vt:lpstr>  </vt:lpstr>
      <vt:lpstr>Презентация PowerPoint</vt:lpstr>
      <vt:lpstr>Нормативные правовые и  методологические основы  организации  информационно-аналитической  работы в ОВД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Honor</cp:lastModifiedBy>
  <cp:revision>1276</cp:revision>
  <cp:lastPrinted>2024-07-29T15:23:18Z</cp:lastPrinted>
  <dcterms:created xsi:type="dcterms:W3CDTF">2017-12-05T16:25:52Z</dcterms:created>
  <dcterms:modified xsi:type="dcterms:W3CDTF">2025-08-25T08:41:50Z</dcterms:modified>
</cp:coreProperties>
</file>