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4" r:id="rId2"/>
    <p:sldId id="343" r:id="rId3"/>
    <p:sldId id="275" r:id="rId4"/>
    <p:sldId id="294" r:id="rId5"/>
    <p:sldId id="344" r:id="rId6"/>
    <p:sldId id="339" r:id="rId7"/>
    <p:sldId id="320" r:id="rId8"/>
    <p:sldId id="329" r:id="rId9"/>
    <p:sldId id="331" r:id="rId10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ЦН СДС" initials="РС" lastIdx="1" clrIdx="0">
    <p:extLst>
      <p:ext uri="{19B8F6BF-5375-455C-9EA6-DF929625EA0E}">
        <p15:presenceInfo xmlns:p15="http://schemas.microsoft.com/office/powerpoint/2012/main" userId="РЦН СДС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EB6196"/>
    <a:srgbClr val="436FC0"/>
    <a:srgbClr val="CC0066"/>
    <a:srgbClr val="E36D25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2" autoAdjust="0"/>
    <p:restoredTop sz="94294" autoAdjust="0"/>
  </p:normalViewPr>
  <p:slideViewPr>
    <p:cSldViewPr snapToGrid="0">
      <p:cViewPr>
        <p:scale>
          <a:sx n="66" d="100"/>
          <a:sy n="66" d="100"/>
        </p:scale>
        <p:origin x="1411" y="3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40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/>
              <a:t>Виды употребляемых наркотиков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4332756502937284"/>
          <c:y val="0.20254836909095197"/>
          <c:w val="0.34153436885348926"/>
          <c:h val="0.4838681907876634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Виды употребляемых наркотиков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25B-4926-90FD-72FBF28D5E5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25B-4926-90FD-72FBF28D5E5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25B-4926-90FD-72FBF28D5E5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25B-4926-90FD-72FBF28D5E5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25B-4926-90FD-72FBF28D5E5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AE7-4C92-AC30-AE8DAB33A88D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3516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25B-4926-90FD-72FBF28D5E5A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2137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25B-4926-90FD-72FBF28D5E5A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874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25B-4926-90FD-72FBF28D5E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Опиоиды</c:v>
                </c:pt>
                <c:pt idx="1">
                  <c:v>Каннабис</c:v>
                </c:pt>
                <c:pt idx="2">
                  <c:v>Полинаркотики</c:v>
                </c:pt>
                <c:pt idx="3">
                  <c:v>Летучие вещества</c:v>
                </c:pt>
                <c:pt idx="4">
                  <c:v>Стимуляторы</c:v>
                </c:pt>
                <c:pt idx="5">
                  <c:v>Седативные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3516</c:v>
                </c:pt>
                <c:pt idx="1">
                  <c:v>2137</c:v>
                </c:pt>
                <c:pt idx="2">
                  <c:v>874</c:v>
                </c:pt>
                <c:pt idx="3">
                  <c:v>112</c:v>
                </c:pt>
                <c:pt idx="4">
                  <c:v>7</c:v>
                </c:pt>
                <c:pt idx="5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25B-4926-90FD-72FBF28D5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6891921070067404E-2"/>
          <c:y val="0.71447191558621304"/>
          <c:w val="0.9626924744858677"/>
          <c:h val="0.27244907585751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2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solidFill>
                  <a:schemeClr val="tx1"/>
                </a:solidFill>
              </a:rPr>
              <a:t>Динамика ЛУИН на официальном учете и  на ПТАО </a:t>
            </a:r>
          </a:p>
        </c:rich>
      </c:tx>
      <c:layout>
        <c:manualLayout>
          <c:xMode val="edge"/>
          <c:yMode val="edge"/>
          <c:x val="0.2634977267013888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9670913785700892E-2"/>
          <c:y val="0.11244168509138477"/>
          <c:w val="0.91619229609638819"/>
          <c:h val="0.716148634768929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ЛУИН на учете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7935</c:v>
                </c:pt>
                <c:pt idx="1">
                  <c:v>7297</c:v>
                </c:pt>
                <c:pt idx="2">
                  <c:v>6323</c:v>
                </c:pt>
                <c:pt idx="3">
                  <c:v>6358</c:v>
                </c:pt>
                <c:pt idx="4">
                  <c:v>5879</c:v>
                </c:pt>
                <c:pt idx="5">
                  <c:v>5383</c:v>
                </c:pt>
                <c:pt idx="6">
                  <c:v>5533</c:v>
                </c:pt>
                <c:pt idx="7">
                  <c:v>5383</c:v>
                </c:pt>
                <c:pt idx="8">
                  <c:v>5265</c:v>
                </c:pt>
                <c:pt idx="9">
                  <c:v>5113</c:v>
                </c:pt>
                <c:pt idx="10">
                  <c:v>5000</c:v>
                </c:pt>
                <c:pt idx="11">
                  <c:v>4639</c:v>
                </c:pt>
                <c:pt idx="12">
                  <c:v>3614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25-42F8-B72B-197BB0A8F58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ЛУИН на ПТМ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1005</c:v>
                </c:pt>
                <c:pt idx="1">
                  <c:v>962</c:v>
                </c:pt>
                <c:pt idx="2">
                  <c:v>1092</c:v>
                </c:pt>
                <c:pt idx="3">
                  <c:v>1227</c:v>
                </c:pt>
                <c:pt idx="4">
                  <c:v>1241</c:v>
                </c:pt>
                <c:pt idx="5">
                  <c:v>1203</c:v>
                </c:pt>
                <c:pt idx="6">
                  <c:v>1232</c:v>
                </c:pt>
                <c:pt idx="7">
                  <c:v>1094</c:v>
                </c:pt>
                <c:pt idx="8">
                  <c:v>980</c:v>
                </c:pt>
                <c:pt idx="9">
                  <c:v>896</c:v>
                </c:pt>
                <c:pt idx="10">
                  <c:v>843</c:v>
                </c:pt>
                <c:pt idx="11">
                  <c:v>786</c:v>
                </c:pt>
                <c:pt idx="12">
                  <c:v>726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25-42F8-B72B-197BB0A8F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2709264"/>
        <c:axId val="1601209872"/>
      </c:bar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7935</c:v>
                </c:pt>
                <c:pt idx="1">
                  <c:v>7297</c:v>
                </c:pt>
                <c:pt idx="2">
                  <c:v>6323</c:v>
                </c:pt>
                <c:pt idx="3">
                  <c:v>6358</c:v>
                </c:pt>
                <c:pt idx="4">
                  <c:v>5879</c:v>
                </c:pt>
                <c:pt idx="5">
                  <c:v>5383</c:v>
                </c:pt>
                <c:pt idx="6">
                  <c:v>5533</c:v>
                </c:pt>
                <c:pt idx="7">
                  <c:v>5383</c:v>
                </c:pt>
                <c:pt idx="8">
                  <c:v>5265</c:v>
                </c:pt>
                <c:pt idx="9">
                  <c:v>5113</c:v>
                </c:pt>
                <c:pt idx="10">
                  <c:v>5000</c:v>
                </c:pt>
                <c:pt idx="11">
                  <c:v>4639</c:v>
                </c:pt>
                <c:pt idx="12">
                  <c:v>3614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225-42F8-B72B-197BB0A8F58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Лист1!$A$2:$A$14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Лист1!$E$2:$E$14</c:f>
              <c:numCache>
                <c:formatCode>General</c:formatCode>
                <c:ptCount val="13"/>
                <c:pt idx="0">
                  <c:v>1005</c:v>
                </c:pt>
                <c:pt idx="1">
                  <c:v>962</c:v>
                </c:pt>
                <c:pt idx="2">
                  <c:v>1092</c:v>
                </c:pt>
                <c:pt idx="3">
                  <c:v>1227</c:v>
                </c:pt>
                <c:pt idx="4">
                  <c:v>1241</c:v>
                </c:pt>
                <c:pt idx="5">
                  <c:v>1203</c:v>
                </c:pt>
                <c:pt idx="6">
                  <c:v>1232</c:v>
                </c:pt>
                <c:pt idx="7">
                  <c:v>1094</c:v>
                </c:pt>
                <c:pt idx="8">
                  <c:v>980</c:v>
                </c:pt>
                <c:pt idx="9">
                  <c:v>896</c:v>
                </c:pt>
                <c:pt idx="10">
                  <c:v>843</c:v>
                </c:pt>
                <c:pt idx="11">
                  <c:v>786</c:v>
                </c:pt>
                <c:pt idx="12">
                  <c:v>726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225-42F8-B72B-197BB0A8F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2709264"/>
        <c:axId val="1601209872"/>
      </c:lineChart>
      <c:catAx>
        <c:axId val="177270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01209872"/>
        <c:crosses val="autoZero"/>
        <c:auto val="1"/>
        <c:lblAlgn val="ctr"/>
        <c:lblOffset val="100"/>
        <c:noMultiLvlLbl val="0"/>
      </c:catAx>
      <c:valAx>
        <c:axId val="1601209872"/>
        <c:scaling>
          <c:orientation val="minMax"/>
          <c:max val="8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72709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21010255112222251"/>
          <c:y val="0.90961469104926773"/>
          <c:w val="0.4839882546958324"/>
          <c:h val="6.53562890832086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200" b="1" i="0" u="none" strike="noStrike" baseline="0" dirty="0">
                <a:solidFill>
                  <a:schemeClr val="tx1"/>
                </a:solidFill>
                <a:effectLst/>
              </a:rPr>
              <a:t>Приверженность к АРТ среди ЛУИН/ПТАО</a:t>
            </a:r>
            <a:endParaRPr lang="ru-RU" sz="12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2942345614319962"/>
          <c:y val="7.6816437181659921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ЛЖВ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alpha val="99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299</c:v>
                </c:pt>
                <c:pt idx="1">
                  <c:v>259</c:v>
                </c:pt>
                <c:pt idx="2">
                  <c:v>245</c:v>
                </c:pt>
                <c:pt idx="3">
                  <c:v>227</c:v>
                </c:pt>
                <c:pt idx="4">
                  <c:v>215</c:v>
                </c:pt>
                <c:pt idx="5">
                  <c:v>202</c:v>
                </c:pt>
                <c:pt idx="6">
                  <c:v>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98-4BE3-8BE4-423630085A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21328712"/>
        <c:axId val="421334616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% лиц на АРТ</c:v>
                </c:pt>
              </c:strCache>
            </c:strRef>
          </c:tx>
          <c:spPr>
            <a:ln w="19050" cap="sq">
              <a:solidFill>
                <a:srgbClr val="00B0F0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rgbClr val="7030A0"/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dPt>
            <c:idx val="3"/>
            <c:bubble3D val="0"/>
            <c:spPr>
              <a:ln w="19050" cap="sq">
                <a:solidFill>
                  <a:srgbClr val="00B0F0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FB98-4BE3-8BE4-423630085A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38100" bIns="19050" anchor="ctr" anchorCtr="0">
                <a:spAutoFit/>
              </a:bodyPr>
              <a:lstStyle/>
              <a:p>
                <a:pPr algn="ctr"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Лист1!$C$2:$C$8</c:f>
              <c:numCache>
                <c:formatCode>0%</c:formatCode>
                <c:ptCount val="7"/>
                <c:pt idx="0">
                  <c:v>0.92300000000000004</c:v>
                </c:pt>
                <c:pt idx="1">
                  <c:v>0.93400000000000005</c:v>
                </c:pt>
                <c:pt idx="2">
                  <c:v>0.98399999999999999</c:v>
                </c:pt>
                <c:pt idx="3">
                  <c:v>0.98799999999999999</c:v>
                </c:pt>
                <c:pt idx="4">
                  <c:v>0.96299999999999997</c:v>
                </c:pt>
                <c:pt idx="5">
                  <c:v>0.995</c:v>
                </c:pt>
                <c:pt idx="6">
                  <c:v>0.98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B98-4BE3-8BE4-423630085AA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% Вирусной супрессии</c:v>
                </c:pt>
              </c:strCache>
            </c:strRef>
          </c:tx>
          <c:spPr>
            <a:ln w="19050" cap="sq">
              <a:solidFill>
                <a:srgbClr val="FF0000"/>
              </a:solidFill>
              <a:prstDash val="sysDash"/>
              <a:bevel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12700">
                <a:solidFill>
                  <a:srgbClr val="FF0000"/>
                </a:solidFill>
                <a:beve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Лист1!$D$2:$D$8</c:f>
              <c:numCache>
                <c:formatCode>0%</c:formatCode>
                <c:ptCount val="7"/>
                <c:pt idx="0">
                  <c:v>0.65300000000000002</c:v>
                </c:pt>
                <c:pt idx="1">
                  <c:v>0.80100000000000005</c:v>
                </c:pt>
                <c:pt idx="2">
                  <c:v>0.90400000000000003</c:v>
                </c:pt>
                <c:pt idx="3">
                  <c:v>0.94799999999999995</c:v>
                </c:pt>
                <c:pt idx="4">
                  <c:v>0.95699999999999996</c:v>
                </c:pt>
                <c:pt idx="5">
                  <c:v>0.96599999999999997</c:v>
                </c:pt>
                <c:pt idx="6">
                  <c:v>0.95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B98-4BE3-8BE4-423630085A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2360536"/>
        <c:axId val="423225816"/>
      </c:lineChart>
      <c:catAx>
        <c:axId val="421328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1334616"/>
        <c:crosses val="autoZero"/>
        <c:auto val="1"/>
        <c:lblAlgn val="ctr"/>
        <c:lblOffset val="100"/>
        <c:noMultiLvlLbl val="0"/>
      </c:catAx>
      <c:valAx>
        <c:axId val="421334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1328712"/>
        <c:crosses val="autoZero"/>
        <c:crossBetween val="between"/>
      </c:valAx>
      <c:valAx>
        <c:axId val="423225816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360536"/>
        <c:crosses val="max"/>
        <c:crossBetween val="between"/>
      </c:valAx>
      <c:catAx>
        <c:axId val="292360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232258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748112182179757"/>
          <c:y val="0.91454911163258468"/>
          <c:w val="0.71752701798351159"/>
          <c:h val="7.57748453356901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5BEE5F-0CE1-44FE-B8FB-B78CC50C1E7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CD5901-3F2F-46F1-974F-8313A2EE7AE0}">
      <dgm:prSet phldrT="[Текст]" custT="1"/>
      <dgm:spPr>
        <a:solidFill>
          <a:schemeClr val="bg1"/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 sz="1600" b="1" dirty="0">
              <a:solidFill>
                <a:schemeClr val="accent1">
                  <a:lumMod val="75000"/>
                </a:schemeClr>
              </a:solidFill>
            </a:rPr>
            <a:t>РЦПН</a:t>
          </a:r>
        </a:p>
      </dgm:t>
    </dgm:pt>
    <dgm:pt modelId="{50041922-593F-4571-99BB-B16DDB96EC7C}" type="parTrans" cxnId="{67579CF7-D885-4FF8-B9D2-1425A294F713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8062E9BA-66AE-40FA-8FF9-B2D9F8DBAEF7}" type="sibTrans" cxnId="{67579CF7-D885-4FF8-B9D2-1425A294F713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D9009D8F-0099-4FF7-9880-F386A741B74A}">
      <dgm:prSet phldrT="[Текст]" custT="1"/>
      <dgm:spPr>
        <a:solidFill>
          <a:schemeClr val="bg1"/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 sz="1400" b="1" dirty="0">
              <a:solidFill>
                <a:schemeClr val="accent1">
                  <a:lumMod val="75000"/>
                </a:schemeClr>
              </a:solidFill>
            </a:rPr>
            <a:t>ООЦПН (</a:t>
          </a:r>
          <a:r>
            <a:rPr lang="ru-RU" sz="1400" b="1" dirty="0" err="1">
              <a:solidFill>
                <a:schemeClr val="accent1">
                  <a:lumMod val="75000"/>
                </a:schemeClr>
              </a:solidFill>
            </a:rPr>
            <a:t>г.Ош</a:t>
          </a:r>
          <a:r>
            <a:rPr lang="ru-RU" sz="1400" b="1" dirty="0">
              <a:solidFill>
                <a:schemeClr val="accent1">
                  <a:lumMod val="75000"/>
                </a:schemeClr>
              </a:solidFill>
            </a:rPr>
            <a:t>)</a:t>
          </a:r>
        </a:p>
      </dgm:t>
    </dgm:pt>
    <dgm:pt modelId="{2BE4D7FE-C2D0-4F58-A58C-608320378EAD}" type="parTrans" cxnId="{BECCA33F-AA4A-4D2D-8169-8EA521C5E13C}">
      <dgm:prSet custT="1"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E417E905-D1CC-4575-BE23-B94184CDEF40}" type="sibTrans" cxnId="{BECCA33F-AA4A-4D2D-8169-8EA521C5E13C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6DF4F795-A22A-45C8-82A7-703C6257CCCD}">
      <dgm:prSet custT="1"/>
      <dgm:spPr>
        <a:solidFill>
          <a:schemeClr val="bg1"/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pPr algn="ctr"/>
          <a:r>
            <a:rPr lang="ru-RU" sz="1400" b="1" dirty="0">
              <a:solidFill>
                <a:schemeClr val="accent1">
                  <a:lumMod val="75000"/>
                </a:schemeClr>
              </a:solidFill>
            </a:rPr>
            <a:t>ООБ</a:t>
          </a:r>
        </a:p>
      </dgm:t>
    </dgm:pt>
    <dgm:pt modelId="{FB65B8BD-A01D-456E-A350-A7E5A959227E}" type="parTrans" cxnId="{6E303BF2-0E40-4963-96AD-B290CE2946C5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8735B795-B826-448F-B606-10C02249A86C}" type="sibTrans" cxnId="{6E303BF2-0E40-4963-96AD-B290CE2946C5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6059471C-6E3B-4887-8D56-407D5BE9AC5C}">
      <dgm:prSet custT="1"/>
      <dgm:spPr>
        <a:solidFill>
          <a:schemeClr val="bg1"/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 sz="1400" b="1" dirty="0">
              <a:solidFill>
                <a:schemeClr val="accent1">
                  <a:lumMod val="75000"/>
                </a:schemeClr>
              </a:solidFill>
            </a:rPr>
            <a:t>ЦСМ</a:t>
          </a:r>
        </a:p>
      </dgm:t>
    </dgm:pt>
    <dgm:pt modelId="{04D9A325-26B9-4E31-9742-A0AD8954F240}" type="parTrans" cxnId="{D9CE95BD-5AEC-477E-89DB-D9EFA7D1D07F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94D976AC-DB7A-4EFA-8BFE-83633EE81F9C}" type="sibTrans" cxnId="{D9CE95BD-5AEC-477E-89DB-D9EFA7D1D07F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13677D1C-1930-4DE3-B3BB-2E22D9799625}">
      <dgm:prSet phldrT="[Текст]" custT="1"/>
      <dgm:spPr>
        <a:solidFill>
          <a:schemeClr val="bg1"/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 sz="1400" b="1" dirty="0">
              <a:solidFill>
                <a:schemeClr val="accent1">
                  <a:lumMod val="75000"/>
                </a:schemeClr>
              </a:solidFill>
            </a:rPr>
            <a:t>ЖОЦПЗ (</a:t>
          </a:r>
          <a:r>
            <a:rPr lang="ru-RU" sz="1400" b="1" dirty="0" err="1">
              <a:solidFill>
                <a:schemeClr val="accent1">
                  <a:lumMod val="75000"/>
                </a:schemeClr>
              </a:solidFill>
            </a:rPr>
            <a:t>г.Жалал</a:t>
          </a:r>
          <a:r>
            <a:rPr lang="ru-RU" sz="1400" b="1" dirty="0">
              <a:solidFill>
                <a:schemeClr val="accent1">
                  <a:lumMod val="75000"/>
                </a:schemeClr>
              </a:solidFill>
            </a:rPr>
            <a:t> -</a:t>
          </a:r>
          <a:r>
            <a:rPr lang="ru-RU" sz="1400" b="1" dirty="0" err="1">
              <a:solidFill>
                <a:schemeClr val="accent1">
                  <a:lumMod val="75000"/>
                </a:schemeClr>
              </a:solidFill>
            </a:rPr>
            <a:t>Абад</a:t>
          </a:r>
          <a:r>
            <a:rPr lang="ru-RU" sz="1400" b="1" dirty="0">
              <a:solidFill>
                <a:schemeClr val="accent1">
                  <a:lumMod val="75000"/>
                </a:schemeClr>
              </a:solidFill>
            </a:rPr>
            <a:t>)</a:t>
          </a:r>
        </a:p>
      </dgm:t>
    </dgm:pt>
    <dgm:pt modelId="{7681B0EC-9C5F-41CA-8DC9-F29ED52F8787}" type="sibTrans" cxnId="{C72BAA9D-ECD2-4901-B70F-AD0D7CD08A07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33071731-2B58-48DB-B587-373B5D7D4322}" type="parTrans" cxnId="{C72BAA9D-ECD2-4901-B70F-AD0D7CD08A07}">
      <dgm:prSet custT="1"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650121ED-9B18-4652-9FC9-471ADD2C9566}">
      <dgm:prSet phldrT="[Текст]" custT="1"/>
      <dgm:spPr>
        <a:solidFill>
          <a:schemeClr val="bg1"/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 sz="1400" b="1" dirty="0">
              <a:solidFill>
                <a:schemeClr val="accent1">
                  <a:lumMod val="75000"/>
                </a:schemeClr>
              </a:solidFill>
            </a:rPr>
            <a:t>РПБ </a:t>
          </a:r>
          <a:r>
            <a:rPr lang="ru-RU" sz="1400" b="1" dirty="0" err="1">
              <a:solidFill>
                <a:schemeClr val="accent1">
                  <a:lumMod val="75000"/>
                </a:schemeClr>
              </a:solidFill>
            </a:rPr>
            <a:t>Чым-Коргон</a:t>
          </a:r>
          <a:endParaRPr lang="ru-RU" sz="1400" b="1" dirty="0">
            <a:solidFill>
              <a:schemeClr val="accent1">
                <a:lumMod val="75000"/>
              </a:schemeClr>
            </a:solidFill>
          </a:endParaRPr>
        </a:p>
      </dgm:t>
    </dgm:pt>
    <dgm:pt modelId="{4870EA39-F7FF-490C-8A1B-97DBA2D80C12}" type="parTrans" cxnId="{361A8A10-9575-4D5D-83FB-42BB2364BA81}">
      <dgm:prSet/>
      <dgm:spPr/>
      <dgm:t>
        <a:bodyPr/>
        <a:lstStyle/>
        <a:p>
          <a:endParaRPr lang="ru-RU"/>
        </a:p>
      </dgm:t>
    </dgm:pt>
    <dgm:pt modelId="{E21FA8BB-0E33-4DDE-A51F-631CFD8C3041}" type="sibTrans" cxnId="{361A8A10-9575-4D5D-83FB-42BB2364BA81}">
      <dgm:prSet/>
      <dgm:spPr/>
      <dgm:t>
        <a:bodyPr/>
        <a:lstStyle/>
        <a:p>
          <a:endParaRPr lang="ru-RU"/>
        </a:p>
      </dgm:t>
    </dgm:pt>
    <dgm:pt modelId="{8B2C634F-0DB4-41CD-8B53-0E6B4C228A31}">
      <dgm:prSet phldrT="[Текст]" custT="1"/>
      <dgm:spPr>
        <a:solidFill>
          <a:schemeClr val="bg1"/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ru-RU" sz="1400" b="1" dirty="0">
              <a:solidFill>
                <a:schemeClr val="accent1">
                  <a:lumMod val="75000"/>
                </a:schemeClr>
              </a:solidFill>
            </a:rPr>
            <a:t>РПБ Кызыл-Жар</a:t>
          </a:r>
        </a:p>
      </dgm:t>
    </dgm:pt>
    <dgm:pt modelId="{827B4F95-DD9F-4063-AAAF-F232CAC1E516}" type="parTrans" cxnId="{C510E4CA-8CD9-4FFE-AC7C-A9F8C518DB7E}">
      <dgm:prSet/>
      <dgm:spPr/>
      <dgm:t>
        <a:bodyPr/>
        <a:lstStyle/>
        <a:p>
          <a:endParaRPr lang="ru-RU"/>
        </a:p>
      </dgm:t>
    </dgm:pt>
    <dgm:pt modelId="{BBA7D2E4-6A95-482F-A653-C8038E5A0C08}" type="sibTrans" cxnId="{C510E4CA-8CD9-4FFE-AC7C-A9F8C518DB7E}">
      <dgm:prSet/>
      <dgm:spPr/>
      <dgm:t>
        <a:bodyPr/>
        <a:lstStyle/>
        <a:p>
          <a:endParaRPr lang="ru-RU"/>
        </a:p>
      </dgm:t>
    </dgm:pt>
    <dgm:pt modelId="{DF4677AA-E60A-4FF4-871B-43D6CAC9CAC7}" type="pres">
      <dgm:prSet presAssocID="{575BEE5F-0CE1-44FE-B8FB-B78CC50C1E7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48A1361-90D3-41CA-8913-C8B77FB9E7AE}" type="pres">
      <dgm:prSet presAssocID="{575BEE5F-0CE1-44FE-B8FB-B78CC50C1E7B}" presName="hierFlow" presStyleCnt="0"/>
      <dgm:spPr/>
    </dgm:pt>
    <dgm:pt modelId="{F91FC423-C517-40EB-AD7A-5FE84BE204F0}" type="pres">
      <dgm:prSet presAssocID="{575BEE5F-0CE1-44FE-B8FB-B78CC50C1E7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9801F92-B44F-4257-AA8A-38B233D690AE}" type="pres">
      <dgm:prSet presAssocID="{88CD5901-3F2F-46F1-974F-8313A2EE7AE0}" presName="Name14" presStyleCnt="0"/>
      <dgm:spPr/>
    </dgm:pt>
    <dgm:pt modelId="{3AE16B19-DC82-4DA3-9A06-6CBBCDAEBCDB}" type="pres">
      <dgm:prSet presAssocID="{88CD5901-3F2F-46F1-974F-8313A2EE7AE0}" presName="level1Shape" presStyleLbl="node0" presStyleIdx="0" presStyleCnt="1" custScaleX="579376" custLinFactY="-4230" custLinFactNeighborX="6884" custLinFactNeighborY="-100000">
        <dgm:presLayoutVars>
          <dgm:chPref val="3"/>
        </dgm:presLayoutVars>
      </dgm:prSet>
      <dgm:spPr/>
    </dgm:pt>
    <dgm:pt modelId="{5BE72228-DB00-4BA4-B316-8DE11143A04A}" type="pres">
      <dgm:prSet presAssocID="{88CD5901-3F2F-46F1-974F-8313A2EE7AE0}" presName="hierChild2" presStyleCnt="0"/>
      <dgm:spPr/>
    </dgm:pt>
    <dgm:pt modelId="{5F0579DC-E20C-4DCC-A568-1AC3B67D2336}" type="pres">
      <dgm:prSet presAssocID="{2BE4D7FE-C2D0-4F58-A58C-608320378EAD}" presName="Name19" presStyleLbl="parChTrans1D2" presStyleIdx="0" presStyleCnt="6"/>
      <dgm:spPr/>
    </dgm:pt>
    <dgm:pt modelId="{DE297A6A-3EC4-43AA-BA5A-0193CE41D81C}" type="pres">
      <dgm:prSet presAssocID="{D9009D8F-0099-4FF7-9880-F386A741B74A}" presName="Name21" presStyleCnt="0"/>
      <dgm:spPr/>
    </dgm:pt>
    <dgm:pt modelId="{92A42972-B8A4-4260-BEC5-306CD7A3B30F}" type="pres">
      <dgm:prSet presAssocID="{D9009D8F-0099-4FF7-9880-F386A741B74A}" presName="level2Shape" presStyleLbl="node2" presStyleIdx="0" presStyleCnt="6" custScaleX="142699" custScaleY="201523" custLinFactNeighborX="-268" custLinFactNeighborY="-13847"/>
      <dgm:spPr/>
    </dgm:pt>
    <dgm:pt modelId="{28BF13F8-F53B-4231-B30C-55CB11589628}" type="pres">
      <dgm:prSet presAssocID="{D9009D8F-0099-4FF7-9880-F386A741B74A}" presName="hierChild3" presStyleCnt="0"/>
      <dgm:spPr/>
    </dgm:pt>
    <dgm:pt modelId="{C96D4526-DB59-4D33-B523-660E58011B8A}" type="pres">
      <dgm:prSet presAssocID="{33071731-2B58-48DB-B587-373B5D7D4322}" presName="Name19" presStyleLbl="parChTrans1D2" presStyleIdx="1" presStyleCnt="6"/>
      <dgm:spPr/>
    </dgm:pt>
    <dgm:pt modelId="{F474753A-A826-43B1-8A56-78F738959DD9}" type="pres">
      <dgm:prSet presAssocID="{13677D1C-1930-4DE3-B3BB-2E22D9799625}" presName="Name21" presStyleCnt="0"/>
      <dgm:spPr/>
    </dgm:pt>
    <dgm:pt modelId="{324AF211-8A18-4431-8212-975CCC4A0D3B}" type="pres">
      <dgm:prSet presAssocID="{13677D1C-1930-4DE3-B3BB-2E22D9799625}" presName="level2Shape" presStyleLbl="node2" presStyleIdx="1" presStyleCnt="6" custScaleX="173630" custScaleY="212083" custLinFactNeighborX="8865" custLinFactNeighborY="-8769"/>
      <dgm:spPr/>
    </dgm:pt>
    <dgm:pt modelId="{F1D6A6D9-C080-4E3D-987A-76A5B364A132}" type="pres">
      <dgm:prSet presAssocID="{13677D1C-1930-4DE3-B3BB-2E22D9799625}" presName="hierChild3" presStyleCnt="0"/>
      <dgm:spPr/>
    </dgm:pt>
    <dgm:pt modelId="{92A0FE56-8E5C-4DC9-9C65-0312190EC6C4}" type="pres">
      <dgm:prSet presAssocID="{4870EA39-F7FF-490C-8A1B-97DBA2D80C12}" presName="Name19" presStyleLbl="parChTrans1D2" presStyleIdx="2" presStyleCnt="6"/>
      <dgm:spPr/>
    </dgm:pt>
    <dgm:pt modelId="{3BD2DBA3-3FA1-4C24-A3EC-C518ECAF62C8}" type="pres">
      <dgm:prSet presAssocID="{650121ED-9B18-4652-9FC9-471ADD2C9566}" presName="Name21" presStyleCnt="0"/>
      <dgm:spPr/>
    </dgm:pt>
    <dgm:pt modelId="{8619B402-8298-4F3E-A797-0B9F2F5C9C91}" type="pres">
      <dgm:prSet presAssocID="{650121ED-9B18-4652-9FC9-471ADD2C9566}" presName="level2Shape" presStyleLbl="node2" presStyleIdx="2" presStyleCnt="6" custScaleX="148565" custScaleY="211099" custLinFactNeighborX="1760" custLinFactNeighborY="-16196"/>
      <dgm:spPr/>
    </dgm:pt>
    <dgm:pt modelId="{D814F759-6FA0-4B6C-8038-4868E0FF4404}" type="pres">
      <dgm:prSet presAssocID="{650121ED-9B18-4652-9FC9-471ADD2C9566}" presName="hierChild3" presStyleCnt="0"/>
      <dgm:spPr/>
    </dgm:pt>
    <dgm:pt modelId="{98A3DD79-D0A0-4C96-B21C-BD1D4432BDFD}" type="pres">
      <dgm:prSet presAssocID="{827B4F95-DD9F-4063-AAAF-F232CAC1E516}" presName="Name19" presStyleLbl="parChTrans1D2" presStyleIdx="3" presStyleCnt="6"/>
      <dgm:spPr/>
    </dgm:pt>
    <dgm:pt modelId="{0C3FA48B-6967-433B-943B-0CCFACFD9828}" type="pres">
      <dgm:prSet presAssocID="{8B2C634F-0DB4-41CD-8B53-0E6B4C228A31}" presName="Name21" presStyleCnt="0"/>
      <dgm:spPr/>
    </dgm:pt>
    <dgm:pt modelId="{D59EA748-B882-4D05-9926-341C76F65F4F}" type="pres">
      <dgm:prSet presAssocID="{8B2C634F-0DB4-41CD-8B53-0E6B4C228A31}" presName="level2Shape" presStyleLbl="node2" presStyleIdx="3" presStyleCnt="6" custScaleX="148565" custScaleY="218483" custLinFactNeighborX="5228" custLinFactNeighborY="-18418"/>
      <dgm:spPr/>
    </dgm:pt>
    <dgm:pt modelId="{747CAD63-BB6C-4192-9137-740B24549859}" type="pres">
      <dgm:prSet presAssocID="{8B2C634F-0DB4-41CD-8B53-0E6B4C228A31}" presName="hierChild3" presStyleCnt="0"/>
      <dgm:spPr/>
    </dgm:pt>
    <dgm:pt modelId="{A8E2BB7E-41AF-47B2-8898-7C2FC1EAF0D7}" type="pres">
      <dgm:prSet presAssocID="{FB65B8BD-A01D-456E-A350-A7E5A959227E}" presName="Name19" presStyleLbl="parChTrans1D2" presStyleIdx="4" presStyleCnt="6"/>
      <dgm:spPr/>
    </dgm:pt>
    <dgm:pt modelId="{6604A402-633C-48B7-A2D2-1930AC453173}" type="pres">
      <dgm:prSet presAssocID="{6DF4F795-A22A-45C8-82A7-703C6257CCCD}" presName="Name21" presStyleCnt="0"/>
      <dgm:spPr/>
    </dgm:pt>
    <dgm:pt modelId="{50BFAC70-5750-4D7B-9DBB-9A8A5A483D75}" type="pres">
      <dgm:prSet presAssocID="{6DF4F795-A22A-45C8-82A7-703C6257CCCD}" presName="level2Shape" presStyleLbl="node2" presStyleIdx="4" presStyleCnt="6" custScaleX="148115" custScaleY="210215" custLinFactNeighborX="1760" custLinFactNeighborY="-17203"/>
      <dgm:spPr/>
    </dgm:pt>
    <dgm:pt modelId="{34FA89BB-C8E9-4E6F-821D-9404EE1E9F2A}" type="pres">
      <dgm:prSet presAssocID="{6DF4F795-A22A-45C8-82A7-703C6257CCCD}" presName="hierChild3" presStyleCnt="0"/>
      <dgm:spPr/>
    </dgm:pt>
    <dgm:pt modelId="{3EADAB9C-980C-4DCA-ADB1-C229D6122E5D}" type="pres">
      <dgm:prSet presAssocID="{04D9A325-26B9-4E31-9742-A0AD8954F240}" presName="Name19" presStyleLbl="parChTrans1D2" presStyleIdx="5" presStyleCnt="6"/>
      <dgm:spPr/>
    </dgm:pt>
    <dgm:pt modelId="{1CC770B6-8DF0-4494-8D04-F308BE5F3F93}" type="pres">
      <dgm:prSet presAssocID="{6059471C-6E3B-4887-8D56-407D5BE9AC5C}" presName="Name21" presStyleCnt="0"/>
      <dgm:spPr/>
    </dgm:pt>
    <dgm:pt modelId="{8EBE89A9-EE29-4505-806F-6F733541D790}" type="pres">
      <dgm:prSet presAssocID="{6059471C-6E3B-4887-8D56-407D5BE9AC5C}" presName="level2Shape" presStyleLbl="node2" presStyleIdx="5" presStyleCnt="6" custScaleX="148606" custScaleY="203391" custLinFactNeighborX="-8800" custLinFactNeighborY="-17203"/>
      <dgm:spPr/>
    </dgm:pt>
    <dgm:pt modelId="{51BCF1E8-503A-457B-A0F2-F616A04EF313}" type="pres">
      <dgm:prSet presAssocID="{6059471C-6E3B-4887-8D56-407D5BE9AC5C}" presName="hierChild3" presStyleCnt="0"/>
      <dgm:spPr/>
    </dgm:pt>
    <dgm:pt modelId="{F2363CDB-7D91-4A93-9233-1F36DD755682}" type="pres">
      <dgm:prSet presAssocID="{575BEE5F-0CE1-44FE-B8FB-B78CC50C1E7B}" presName="bgShapesFlow" presStyleCnt="0"/>
      <dgm:spPr/>
    </dgm:pt>
  </dgm:ptLst>
  <dgm:cxnLst>
    <dgm:cxn modelId="{361A8A10-9575-4D5D-83FB-42BB2364BA81}" srcId="{88CD5901-3F2F-46F1-974F-8313A2EE7AE0}" destId="{650121ED-9B18-4652-9FC9-471ADD2C9566}" srcOrd="2" destOrd="0" parTransId="{4870EA39-F7FF-490C-8A1B-97DBA2D80C12}" sibTransId="{E21FA8BB-0E33-4DDE-A51F-631CFD8C3041}"/>
    <dgm:cxn modelId="{7BF13A19-A397-42BE-B266-AE346F5C1534}" type="presOf" srcId="{650121ED-9B18-4652-9FC9-471ADD2C9566}" destId="{8619B402-8298-4F3E-A797-0B9F2F5C9C91}" srcOrd="0" destOrd="0" presId="urn:microsoft.com/office/officeart/2005/8/layout/hierarchy6"/>
    <dgm:cxn modelId="{57386F30-C0E8-46B5-8D9B-580E9B7AA4B6}" type="presOf" srcId="{4870EA39-F7FF-490C-8A1B-97DBA2D80C12}" destId="{92A0FE56-8E5C-4DC9-9C65-0312190EC6C4}" srcOrd="0" destOrd="0" presId="urn:microsoft.com/office/officeart/2005/8/layout/hierarchy6"/>
    <dgm:cxn modelId="{FDF91E3C-FB78-4207-B718-334F2916A605}" type="presOf" srcId="{04D9A325-26B9-4E31-9742-A0AD8954F240}" destId="{3EADAB9C-980C-4DCA-ADB1-C229D6122E5D}" srcOrd="0" destOrd="0" presId="urn:microsoft.com/office/officeart/2005/8/layout/hierarchy6"/>
    <dgm:cxn modelId="{BECCA33F-AA4A-4D2D-8169-8EA521C5E13C}" srcId="{88CD5901-3F2F-46F1-974F-8313A2EE7AE0}" destId="{D9009D8F-0099-4FF7-9880-F386A741B74A}" srcOrd="0" destOrd="0" parTransId="{2BE4D7FE-C2D0-4F58-A58C-608320378EAD}" sibTransId="{E417E905-D1CC-4575-BE23-B94184CDEF40}"/>
    <dgm:cxn modelId="{936D2847-8368-45E2-933C-109D1B1F788B}" type="presOf" srcId="{33071731-2B58-48DB-B587-373B5D7D4322}" destId="{C96D4526-DB59-4D33-B523-660E58011B8A}" srcOrd="0" destOrd="0" presId="urn:microsoft.com/office/officeart/2005/8/layout/hierarchy6"/>
    <dgm:cxn modelId="{73BD3647-D81D-4591-9DF2-2B39316F0809}" type="presOf" srcId="{D9009D8F-0099-4FF7-9880-F386A741B74A}" destId="{92A42972-B8A4-4260-BEC5-306CD7A3B30F}" srcOrd="0" destOrd="0" presId="urn:microsoft.com/office/officeart/2005/8/layout/hierarchy6"/>
    <dgm:cxn modelId="{92EA7F4A-B5EE-4456-A6A1-D9AF60ABFF31}" type="presOf" srcId="{2BE4D7FE-C2D0-4F58-A58C-608320378EAD}" destId="{5F0579DC-E20C-4DCC-A568-1AC3B67D2336}" srcOrd="0" destOrd="0" presId="urn:microsoft.com/office/officeart/2005/8/layout/hierarchy6"/>
    <dgm:cxn modelId="{B17C1452-889F-4A3F-942F-6D5A1B322E66}" type="presOf" srcId="{13677D1C-1930-4DE3-B3BB-2E22D9799625}" destId="{324AF211-8A18-4431-8212-975CCC4A0D3B}" srcOrd="0" destOrd="0" presId="urn:microsoft.com/office/officeart/2005/8/layout/hierarchy6"/>
    <dgm:cxn modelId="{3CD8F772-392C-4057-A33A-57619A458E2A}" type="presOf" srcId="{575BEE5F-0CE1-44FE-B8FB-B78CC50C1E7B}" destId="{DF4677AA-E60A-4FF4-871B-43D6CAC9CAC7}" srcOrd="0" destOrd="0" presId="urn:microsoft.com/office/officeart/2005/8/layout/hierarchy6"/>
    <dgm:cxn modelId="{79697955-0B91-45B5-BE99-9DBB7F6AE630}" type="presOf" srcId="{827B4F95-DD9F-4063-AAAF-F232CAC1E516}" destId="{98A3DD79-D0A0-4C96-B21C-BD1D4432BDFD}" srcOrd="0" destOrd="0" presId="urn:microsoft.com/office/officeart/2005/8/layout/hierarchy6"/>
    <dgm:cxn modelId="{6B89EE58-FE24-4028-872D-0C1454AE79FA}" type="presOf" srcId="{88CD5901-3F2F-46F1-974F-8313A2EE7AE0}" destId="{3AE16B19-DC82-4DA3-9A06-6CBBCDAEBCDB}" srcOrd="0" destOrd="0" presId="urn:microsoft.com/office/officeart/2005/8/layout/hierarchy6"/>
    <dgm:cxn modelId="{C72BAA9D-ECD2-4901-B70F-AD0D7CD08A07}" srcId="{88CD5901-3F2F-46F1-974F-8313A2EE7AE0}" destId="{13677D1C-1930-4DE3-B3BB-2E22D9799625}" srcOrd="1" destOrd="0" parTransId="{33071731-2B58-48DB-B587-373B5D7D4322}" sibTransId="{7681B0EC-9C5F-41CA-8DC9-F29ED52F8787}"/>
    <dgm:cxn modelId="{68CDBAA6-B0E7-4538-864F-F7545572C779}" type="presOf" srcId="{FB65B8BD-A01D-456E-A350-A7E5A959227E}" destId="{A8E2BB7E-41AF-47B2-8898-7C2FC1EAF0D7}" srcOrd="0" destOrd="0" presId="urn:microsoft.com/office/officeart/2005/8/layout/hierarchy6"/>
    <dgm:cxn modelId="{59D701B7-BB8B-4FB0-A61E-117CAFEA9D5A}" type="presOf" srcId="{6DF4F795-A22A-45C8-82A7-703C6257CCCD}" destId="{50BFAC70-5750-4D7B-9DBB-9A8A5A483D75}" srcOrd="0" destOrd="0" presId="urn:microsoft.com/office/officeart/2005/8/layout/hierarchy6"/>
    <dgm:cxn modelId="{D4C07FBB-476F-4AA8-90A3-EBC78911E808}" type="presOf" srcId="{8B2C634F-0DB4-41CD-8B53-0E6B4C228A31}" destId="{D59EA748-B882-4D05-9926-341C76F65F4F}" srcOrd="0" destOrd="0" presId="urn:microsoft.com/office/officeart/2005/8/layout/hierarchy6"/>
    <dgm:cxn modelId="{D9CE95BD-5AEC-477E-89DB-D9EFA7D1D07F}" srcId="{88CD5901-3F2F-46F1-974F-8313A2EE7AE0}" destId="{6059471C-6E3B-4887-8D56-407D5BE9AC5C}" srcOrd="5" destOrd="0" parTransId="{04D9A325-26B9-4E31-9742-A0AD8954F240}" sibTransId="{94D976AC-DB7A-4EFA-8BFE-83633EE81F9C}"/>
    <dgm:cxn modelId="{C510E4CA-8CD9-4FFE-AC7C-A9F8C518DB7E}" srcId="{88CD5901-3F2F-46F1-974F-8313A2EE7AE0}" destId="{8B2C634F-0DB4-41CD-8B53-0E6B4C228A31}" srcOrd="3" destOrd="0" parTransId="{827B4F95-DD9F-4063-AAAF-F232CAC1E516}" sibTransId="{BBA7D2E4-6A95-482F-A653-C8038E5A0C08}"/>
    <dgm:cxn modelId="{6E303BF2-0E40-4963-96AD-B290CE2946C5}" srcId="{88CD5901-3F2F-46F1-974F-8313A2EE7AE0}" destId="{6DF4F795-A22A-45C8-82A7-703C6257CCCD}" srcOrd="4" destOrd="0" parTransId="{FB65B8BD-A01D-456E-A350-A7E5A959227E}" sibTransId="{8735B795-B826-448F-B606-10C02249A86C}"/>
    <dgm:cxn modelId="{67579CF7-D885-4FF8-B9D2-1425A294F713}" srcId="{575BEE5F-0CE1-44FE-B8FB-B78CC50C1E7B}" destId="{88CD5901-3F2F-46F1-974F-8313A2EE7AE0}" srcOrd="0" destOrd="0" parTransId="{50041922-593F-4571-99BB-B16DDB96EC7C}" sibTransId="{8062E9BA-66AE-40FA-8FF9-B2D9F8DBAEF7}"/>
    <dgm:cxn modelId="{0F8B4EFD-0DF5-41E7-9789-65259A12C54E}" type="presOf" srcId="{6059471C-6E3B-4887-8D56-407D5BE9AC5C}" destId="{8EBE89A9-EE29-4505-806F-6F733541D790}" srcOrd="0" destOrd="0" presId="urn:microsoft.com/office/officeart/2005/8/layout/hierarchy6"/>
    <dgm:cxn modelId="{779828BB-AC01-429D-B783-33955624481B}" type="presParOf" srcId="{DF4677AA-E60A-4FF4-871B-43D6CAC9CAC7}" destId="{F48A1361-90D3-41CA-8913-C8B77FB9E7AE}" srcOrd="0" destOrd="0" presId="urn:microsoft.com/office/officeart/2005/8/layout/hierarchy6"/>
    <dgm:cxn modelId="{A695069A-A0E4-4EBC-8E08-BDCAFA30FB5B}" type="presParOf" srcId="{F48A1361-90D3-41CA-8913-C8B77FB9E7AE}" destId="{F91FC423-C517-40EB-AD7A-5FE84BE204F0}" srcOrd="0" destOrd="0" presId="urn:microsoft.com/office/officeart/2005/8/layout/hierarchy6"/>
    <dgm:cxn modelId="{7B2FABA5-2B79-4F20-A834-3751252AB86A}" type="presParOf" srcId="{F91FC423-C517-40EB-AD7A-5FE84BE204F0}" destId="{29801F92-B44F-4257-AA8A-38B233D690AE}" srcOrd="0" destOrd="0" presId="urn:microsoft.com/office/officeart/2005/8/layout/hierarchy6"/>
    <dgm:cxn modelId="{7112E697-ECAA-432C-AC52-D09479612214}" type="presParOf" srcId="{29801F92-B44F-4257-AA8A-38B233D690AE}" destId="{3AE16B19-DC82-4DA3-9A06-6CBBCDAEBCDB}" srcOrd="0" destOrd="0" presId="urn:microsoft.com/office/officeart/2005/8/layout/hierarchy6"/>
    <dgm:cxn modelId="{5436BC02-2466-4C79-9FD4-8C94B1336245}" type="presParOf" srcId="{29801F92-B44F-4257-AA8A-38B233D690AE}" destId="{5BE72228-DB00-4BA4-B316-8DE11143A04A}" srcOrd="1" destOrd="0" presId="urn:microsoft.com/office/officeart/2005/8/layout/hierarchy6"/>
    <dgm:cxn modelId="{1A745894-BE6C-4AF5-8352-EDEBBA7F83D2}" type="presParOf" srcId="{5BE72228-DB00-4BA4-B316-8DE11143A04A}" destId="{5F0579DC-E20C-4DCC-A568-1AC3B67D2336}" srcOrd="0" destOrd="0" presId="urn:microsoft.com/office/officeart/2005/8/layout/hierarchy6"/>
    <dgm:cxn modelId="{0F6F674C-81A6-4D9F-8517-FA4C5DAD9EF4}" type="presParOf" srcId="{5BE72228-DB00-4BA4-B316-8DE11143A04A}" destId="{DE297A6A-3EC4-43AA-BA5A-0193CE41D81C}" srcOrd="1" destOrd="0" presId="urn:microsoft.com/office/officeart/2005/8/layout/hierarchy6"/>
    <dgm:cxn modelId="{D330B1E9-5916-4CB1-A825-C7CB411928D9}" type="presParOf" srcId="{DE297A6A-3EC4-43AA-BA5A-0193CE41D81C}" destId="{92A42972-B8A4-4260-BEC5-306CD7A3B30F}" srcOrd="0" destOrd="0" presId="urn:microsoft.com/office/officeart/2005/8/layout/hierarchy6"/>
    <dgm:cxn modelId="{07E1F1B7-973F-4776-A459-1FB3D1E50876}" type="presParOf" srcId="{DE297A6A-3EC4-43AA-BA5A-0193CE41D81C}" destId="{28BF13F8-F53B-4231-B30C-55CB11589628}" srcOrd="1" destOrd="0" presId="urn:microsoft.com/office/officeart/2005/8/layout/hierarchy6"/>
    <dgm:cxn modelId="{C8042264-267F-4A34-882B-5AE18805C1F6}" type="presParOf" srcId="{5BE72228-DB00-4BA4-B316-8DE11143A04A}" destId="{C96D4526-DB59-4D33-B523-660E58011B8A}" srcOrd="2" destOrd="0" presId="urn:microsoft.com/office/officeart/2005/8/layout/hierarchy6"/>
    <dgm:cxn modelId="{A3BF2922-CFFB-4232-B8D6-D67312305E58}" type="presParOf" srcId="{5BE72228-DB00-4BA4-B316-8DE11143A04A}" destId="{F474753A-A826-43B1-8A56-78F738959DD9}" srcOrd="3" destOrd="0" presId="urn:microsoft.com/office/officeart/2005/8/layout/hierarchy6"/>
    <dgm:cxn modelId="{489B7A32-03B6-414F-A1E6-6ECF086A33BD}" type="presParOf" srcId="{F474753A-A826-43B1-8A56-78F738959DD9}" destId="{324AF211-8A18-4431-8212-975CCC4A0D3B}" srcOrd="0" destOrd="0" presId="urn:microsoft.com/office/officeart/2005/8/layout/hierarchy6"/>
    <dgm:cxn modelId="{9575BCEF-61C1-4D9C-8834-2DDF46692324}" type="presParOf" srcId="{F474753A-A826-43B1-8A56-78F738959DD9}" destId="{F1D6A6D9-C080-4E3D-987A-76A5B364A132}" srcOrd="1" destOrd="0" presId="urn:microsoft.com/office/officeart/2005/8/layout/hierarchy6"/>
    <dgm:cxn modelId="{4A1BA671-B890-4F3E-BDD0-EDF858BAFFDB}" type="presParOf" srcId="{5BE72228-DB00-4BA4-B316-8DE11143A04A}" destId="{92A0FE56-8E5C-4DC9-9C65-0312190EC6C4}" srcOrd="4" destOrd="0" presId="urn:microsoft.com/office/officeart/2005/8/layout/hierarchy6"/>
    <dgm:cxn modelId="{6806C350-5CD9-4359-8CC0-B9D690799236}" type="presParOf" srcId="{5BE72228-DB00-4BA4-B316-8DE11143A04A}" destId="{3BD2DBA3-3FA1-4C24-A3EC-C518ECAF62C8}" srcOrd="5" destOrd="0" presId="urn:microsoft.com/office/officeart/2005/8/layout/hierarchy6"/>
    <dgm:cxn modelId="{156EC0E7-4F84-4D33-963B-186330A49BAB}" type="presParOf" srcId="{3BD2DBA3-3FA1-4C24-A3EC-C518ECAF62C8}" destId="{8619B402-8298-4F3E-A797-0B9F2F5C9C91}" srcOrd="0" destOrd="0" presId="urn:microsoft.com/office/officeart/2005/8/layout/hierarchy6"/>
    <dgm:cxn modelId="{5BB6F013-F4CD-4E35-BAE2-6574DBE6EB94}" type="presParOf" srcId="{3BD2DBA3-3FA1-4C24-A3EC-C518ECAF62C8}" destId="{D814F759-6FA0-4B6C-8038-4868E0FF4404}" srcOrd="1" destOrd="0" presId="urn:microsoft.com/office/officeart/2005/8/layout/hierarchy6"/>
    <dgm:cxn modelId="{CCA8B867-5BF0-493A-B2DF-C0E1C20067F7}" type="presParOf" srcId="{5BE72228-DB00-4BA4-B316-8DE11143A04A}" destId="{98A3DD79-D0A0-4C96-B21C-BD1D4432BDFD}" srcOrd="6" destOrd="0" presId="urn:microsoft.com/office/officeart/2005/8/layout/hierarchy6"/>
    <dgm:cxn modelId="{25E8EA16-25C2-485C-A76A-B4E056FB23A0}" type="presParOf" srcId="{5BE72228-DB00-4BA4-B316-8DE11143A04A}" destId="{0C3FA48B-6967-433B-943B-0CCFACFD9828}" srcOrd="7" destOrd="0" presId="urn:microsoft.com/office/officeart/2005/8/layout/hierarchy6"/>
    <dgm:cxn modelId="{7755DED6-E3F5-4A6F-9AAC-CC6D0C108F32}" type="presParOf" srcId="{0C3FA48B-6967-433B-943B-0CCFACFD9828}" destId="{D59EA748-B882-4D05-9926-341C76F65F4F}" srcOrd="0" destOrd="0" presId="urn:microsoft.com/office/officeart/2005/8/layout/hierarchy6"/>
    <dgm:cxn modelId="{BF18D222-8831-4FC5-BF3B-919C9722D976}" type="presParOf" srcId="{0C3FA48B-6967-433B-943B-0CCFACFD9828}" destId="{747CAD63-BB6C-4192-9137-740B24549859}" srcOrd="1" destOrd="0" presId="urn:microsoft.com/office/officeart/2005/8/layout/hierarchy6"/>
    <dgm:cxn modelId="{331BA538-8790-42B6-AEB9-28D6B7C8148B}" type="presParOf" srcId="{5BE72228-DB00-4BA4-B316-8DE11143A04A}" destId="{A8E2BB7E-41AF-47B2-8898-7C2FC1EAF0D7}" srcOrd="8" destOrd="0" presId="urn:microsoft.com/office/officeart/2005/8/layout/hierarchy6"/>
    <dgm:cxn modelId="{1611CF57-9EA1-4A9B-B24D-06255EA26490}" type="presParOf" srcId="{5BE72228-DB00-4BA4-B316-8DE11143A04A}" destId="{6604A402-633C-48B7-A2D2-1930AC453173}" srcOrd="9" destOrd="0" presId="urn:microsoft.com/office/officeart/2005/8/layout/hierarchy6"/>
    <dgm:cxn modelId="{7BC055FC-A071-4217-B9D2-1D7C64CD744D}" type="presParOf" srcId="{6604A402-633C-48B7-A2D2-1930AC453173}" destId="{50BFAC70-5750-4D7B-9DBB-9A8A5A483D75}" srcOrd="0" destOrd="0" presId="urn:microsoft.com/office/officeart/2005/8/layout/hierarchy6"/>
    <dgm:cxn modelId="{07F8B1CF-D15E-4AC5-A6A5-DB5D40F4B8C0}" type="presParOf" srcId="{6604A402-633C-48B7-A2D2-1930AC453173}" destId="{34FA89BB-C8E9-4E6F-821D-9404EE1E9F2A}" srcOrd="1" destOrd="0" presId="urn:microsoft.com/office/officeart/2005/8/layout/hierarchy6"/>
    <dgm:cxn modelId="{E0DD509B-4D21-4C46-ABBC-B4C9C241320B}" type="presParOf" srcId="{5BE72228-DB00-4BA4-B316-8DE11143A04A}" destId="{3EADAB9C-980C-4DCA-ADB1-C229D6122E5D}" srcOrd="10" destOrd="0" presId="urn:microsoft.com/office/officeart/2005/8/layout/hierarchy6"/>
    <dgm:cxn modelId="{12B4BA2C-C34E-497E-9088-A7BD0A6A173E}" type="presParOf" srcId="{5BE72228-DB00-4BA4-B316-8DE11143A04A}" destId="{1CC770B6-8DF0-4494-8D04-F308BE5F3F93}" srcOrd="11" destOrd="0" presId="urn:microsoft.com/office/officeart/2005/8/layout/hierarchy6"/>
    <dgm:cxn modelId="{BA40DAE7-747C-47A8-AF46-646C02DBAC7F}" type="presParOf" srcId="{1CC770B6-8DF0-4494-8D04-F308BE5F3F93}" destId="{8EBE89A9-EE29-4505-806F-6F733541D790}" srcOrd="0" destOrd="0" presId="urn:microsoft.com/office/officeart/2005/8/layout/hierarchy6"/>
    <dgm:cxn modelId="{826E185E-A88E-480F-A41A-59F5EB3FD8CB}" type="presParOf" srcId="{1CC770B6-8DF0-4494-8D04-F308BE5F3F93}" destId="{51BCF1E8-503A-457B-A0F2-F616A04EF313}" srcOrd="1" destOrd="0" presId="urn:microsoft.com/office/officeart/2005/8/layout/hierarchy6"/>
    <dgm:cxn modelId="{E75697EF-8396-4798-ADCA-2B4A28E29595}" type="presParOf" srcId="{DF4677AA-E60A-4FF4-871B-43D6CAC9CAC7}" destId="{F2363CDB-7D91-4A93-9233-1F36DD755682}" srcOrd="1" destOrd="0" presId="urn:microsoft.com/office/officeart/2005/8/layout/hierarchy6"/>
  </dgm:cxnLst>
  <dgm:bg>
    <a:solidFill>
      <a:schemeClr val="accent2">
        <a:lumMod val="20000"/>
        <a:lumOff val="80000"/>
      </a:schemeClr>
    </a:solidFill>
  </dgm:bg>
  <dgm:whole>
    <a:ln>
      <a:solidFill>
        <a:schemeClr val="accent2">
          <a:lumMod val="40000"/>
          <a:lumOff val="6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767661-052E-4D4A-B55D-7BCD8272412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745B61-BE0A-4FA7-B7A1-FA02BD415354}">
      <dgm:prSet phldrT="[Текст]" custT="1"/>
      <dgm:spPr>
        <a:solidFill>
          <a:srgbClr val="EB6196"/>
        </a:solidFill>
      </dgm:spPr>
      <dgm:t>
        <a:bodyPr/>
        <a:lstStyle/>
        <a:p>
          <a:pPr algn="ctr" defTabSz="2889250">
            <a:lnSpc>
              <a:spcPct val="90000"/>
            </a:lnSpc>
            <a:spcBef>
              <a:spcPct val="0"/>
            </a:spcBef>
          </a:pPr>
          <a:endParaRPr lang="ru-RU" kern="1200" dirty="0">
            <a:solidFill>
              <a:schemeClr val="tx1"/>
            </a:solidFill>
          </a:endParaRPr>
        </a:p>
        <a:p>
          <a:pPr algn="ctr" defTabSz="2889250">
            <a:lnSpc>
              <a:spcPct val="90000"/>
            </a:lnSpc>
            <a:spcBef>
              <a:spcPct val="0"/>
            </a:spcBef>
          </a:pPr>
          <a:endParaRPr lang="ru-RU" kern="1200" dirty="0">
            <a:solidFill>
              <a:schemeClr val="tx1"/>
            </a:solidFill>
          </a:endParaRPr>
        </a:p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ru-RU" sz="20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rPr>
            <a:t>Тестирование и консультирование на ВИЧ ЛУИН (Экспресс тестирование по капле крови, слюне)</a:t>
          </a:r>
        </a:p>
        <a:p>
          <a:pPr algn="ctr" defTabSz="2889250">
            <a:lnSpc>
              <a:spcPct val="90000"/>
            </a:lnSpc>
            <a:spcBef>
              <a:spcPct val="0"/>
            </a:spcBef>
          </a:pPr>
          <a:r>
            <a:rPr lang="ru-RU" kern="1200" dirty="0">
              <a:solidFill>
                <a:schemeClr val="tx1"/>
              </a:solidFill>
            </a:rPr>
            <a:t>по капле крови и слюне</a:t>
          </a:r>
        </a:p>
        <a:p>
          <a:pPr algn="ctr" defTabSz="2889250">
            <a:lnSpc>
              <a:spcPct val="90000"/>
            </a:lnSpc>
            <a:spcBef>
              <a:spcPct val="0"/>
            </a:spcBef>
          </a:pPr>
          <a:endParaRPr lang="ru-RU" sz="1800" kern="1200" dirty="0">
            <a:solidFill>
              <a:schemeClr val="tx1"/>
            </a:solidFill>
            <a:latin typeface="+mn-lt"/>
            <a:ea typeface="Verdana" panose="020B0604030504040204" pitchFamily="34" charset="0"/>
          </a:endParaRPr>
        </a:p>
      </dgm:t>
    </dgm:pt>
    <dgm:pt modelId="{B62FDF35-3DDC-4E2D-93E8-DBD6F6613FF1}" type="parTrans" cxnId="{40722442-902A-4194-A2A6-2E9D985A8948}">
      <dgm:prSet/>
      <dgm:spPr/>
      <dgm:t>
        <a:bodyPr/>
        <a:lstStyle/>
        <a:p>
          <a:endParaRPr lang="ru-RU"/>
        </a:p>
      </dgm:t>
    </dgm:pt>
    <dgm:pt modelId="{94703650-74B7-47DF-A5D8-B2E4E68F2FCB}" type="sibTrans" cxnId="{40722442-902A-4194-A2A6-2E9D985A8948}">
      <dgm:prSet/>
      <dgm:spPr/>
      <dgm:t>
        <a:bodyPr/>
        <a:lstStyle/>
        <a:p>
          <a:endParaRPr lang="ru-RU"/>
        </a:p>
      </dgm:t>
    </dgm:pt>
    <dgm:pt modelId="{65889D85-9D89-4065-B7DC-07E7CB10B2DE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6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Во всех ПОШ включая СИН</a:t>
          </a:r>
        </a:p>
      </dgm:t>
    </dgm:pt>
    <dgm:pt modelId="{FE5C1695-5768-47D8-8825-BE980A5C204C}" type="parTrans" cxnId="{BF41A0CA-61C3-477A-BBA1-EF515AC0640B}">
      <dgm:prSet/>
      <dgm:spPr/>
      <dgm:t>
        <a:bodyPr/>
        <a:lstStyle/>
        <a:p>
          <a:endParaRPr lang="ru-RU"/>
        </a:p>
      </dgm:t>
    </dgm:pt>
    <dgm:pt modelId="{62996734-DF99-41DF-92EA-E7DD86C69BA0}" type="sibTrans" cxnId="{BF41A0CA-61C3-477A-BBA1-EF515AC0640B}">
      <dgm:prSet/>
      <dgm:spPr/>
      <dgm:t>
        <a:bodyPr/>
        <a:lstStyle/>
        <a:p>
          <a:endParaRPr lang="ru-RU"/>
        </a:p>
      </dgm:t>
    </dgm:pt>
    <dgm:pt modelId="{135A2A1A-F3E4-439A-A167-E28AF413D4B2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Через мобильные пункты тестирования на места скопления ЛУИН</a:t>
          </a:r>
        </a:p>
      </dgm:t>
    </dgm:pt>
    <dgm:pt modelId="{A13062FC-46B1-46C2-A0EF-1C9EA70538BC}" type="parTrans" cxnId="{06A10901-FAB4-4713-AC7F-6C1E36885280}">
      <dgm:prSet/>
      <dgm:spPr/>
      <dgm:t>
        <a:bodyPr/>
        <a:lstStyle/>
        <a:p>
          <a:endParaRPr lang="ru-RU"/>
        </a:p>
      </dgm:t>
    </dgm:pt>
    <dgm:pt modelId="{1FD76374-DE34-4B9C-ADA9-192368918554}" type="sibTrans" cxnId="{06A10901-FAB4-4713-AC7F-6C1E36885280}">
      <dgm:prSet/>
      <dgm:spPr/>
      <dgm:t>
        <a:bodyPr/>
        <a:lstStyle/>
        <a:p>
          <a:endParaRPr lang="ru-RU"/>
        </a:p>
      </dgm:t>
    </dgm:pt>
    <dgm:pt modelId="{6AA6F8BB-03A4-4117-AB76-6F28AF55AF41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4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Совместные акции с центрами СПИД </a:t>
          </a:r>
          <a:r>
            <a:rPr lang="ru-RU" sz="1400" kern="1200" dirty="0">
              <a:solidFill>
                <a:prstClr val="black"/>
              </a:solidFill>
              <a:latin typeface="Calibri" panose="020F0502020204030204"/>
              <a:ea typeface="Verdana" panose="020B0604030504040204" pitchFamily="34" charset="0"/>
              <a:cs typeface="+mn-cs"/>
            </a:rPr>
            <a:t>в местах скопления </a:t>
          </a:r>
          <a:r>
            <a:rPr lang="ru-RU" sz="14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(базары, биржи и т.д.</a:t>
          </a:r>
          <a:r>
            <a:rPr lang="ru-RU" sz="12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)</a:t>
          </a:r>
          <a:endParaRPr lang="ru-RU" sz="1200" kern="1200" dirty="0">
            <a:solidFill>
              <a:schemeClr val="tx1"/>
            </a:solidFill>
            <a:latin typeface="+mn-lt"/>
          </a:endParaRPr>
        </a:p>
      </dgm:t>
    </dgm:pt>
    <dgm:pt modelId="{D112D71D-53A6-41E6-A6CD-8190EF6CFE67}" type="parTrans" cxnId="{A0BDE95E-8942-4BB7-B9C5-F4D78404B2F3}">
      <dgm:prSet/>
      <dgm:spPr/>
      <dgm:t>
        <a:bodyPr/>
        <a:lstStyle/>
        <a:p>
          <a:endParaRPr lang="ru-RU"/>
        </a:p>
      </dgm:t>
    </dgm:pt>
    <dgm:pt modelId="{B6AE6F9D-9615-43F0-A11A-8FD3EC592AE9}" type="sibTrans" cxnId="{A0BDE95E-8942-4BB7-B9C5-F4D78404B2F3}">
      <dgm:prSet/>
      <dgm:spPr/>
      <dgm:t>
        <a:bodyPr/>
        <a:lstStyle/>
        <a:p>
          <a:endParaRPr lang="ru-RU"/>
        </a:p>
      </dgm:t>
    </dgm:pt>
    <dgm:pt modelId="{003B68A2-C3A4-405C-832A-A4C64D7D3DC4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6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Во всех сайтах ПТМ включая СИН</a:t>
          </a:r>
        </a:p>
      </dgm:t>
    </dgm:pt>
    <dgm:pt modelId="{EA725B01-7983-4236-8917-5D5C63E7874B}" type="parTrans" cxnId="{7CF665C7-8C78-405B-AF96-D0AEF5FCCB8C}">
      <dgm:prSet/>
      <dgm:spPr/>
      <dgm:t>
        <a:bodyPr/>
        <a:lstStyle/>
        <a:p>
          <a:endParaRPr lang="ru-RU"/>
        </a:p>
      </dgm:t>
    </dgm:pt>
    <dgm:pt modelId="{E0C2EE69-B484-466A-8FE9-53FD0EAB9DBC}" type="sibTrans" cxnId="{7CF665C7-8C78-405B-AF96-D0AEF5FCCB8C}">
      <dgm:prSet/>
      <dgm:spPr/>
      <dgm:t>
        <a:bodyPr/>
        <a:lstStyle/>
        <a:p>
          <a:endParaRPr lang="ru-RU"/>
        </a:p>
      </dgm:t>
    </dgm:pt>
    <dgm:pt modelId="{B8A8DF8E-C3C6-4C49-9227-0DC91D9E256D}" type="pres">
      <dgm:prSet presAssocID="{D3767661-052E-4D4A-B55D-7BCD82724129}" presName="composite" presStyleCnt="0">
        <dgm:presLayoutVars>
          <dgm:chMax val="1"/>
          <dgm:dir/>
          <dgm:resizeHandles val="exact"/>
        </dgm:presLayoutVars>
      </dgm:prSet>
      <dgm:spPr/>
    </dgm:pt>
    <dgm:pt modelId="{75272E59-C010-4B87-B018-C1EB1F1FEBBB}" type="pres">
      <dgm:prSet presAssocID="{A7745B61-BE0A-4FA7-B7A1-FA02BD415354}" presName="roof" presStyleLbl="dkBgShp" presStyleIdx="0" presStyleCnt="2" custScaleY="148853" custLinFactNeighborX="-91" custLinFactNeighborY="-59263"/>
      <dgm:spPr/>
    </dgm:pt>
    <dgm:pt modelId="{4EDBCE61-279C-4E2C-A9B0-963B83CE16DA}" type="pres">
      <dgm:prSet presAssocID="{A7745B61-BE0A-4FA7-B7A1-FA02BD415354}" presName="pillars" presStyleCnt="0"/>
      <dgm:spPr/>
    </dgm:pt>
    <dgm:pt modelId="{7BDC488C-3586-47F4-A1A1-B4CE7CABA787}" type="pres">
      <dgm:prSet presAssocID="{A7745B61-BE0A-4FA7-B7A1-FA02BD415354}" presName="pillar1" presStyleLbl="node1" presStyleIdx="0" presStyleCnt="4" custScaleX="26435">
        <dgm:presLayoutVars>
          <dgm:bulletEnabled val="1"/>
        </dgm:presLayoutVars>
      </dgm:prSet>
      <dgm:spPr/>
    </dgm:pt>
    <dgm:pt modelId="{3FF4D678-D6A6-4BD4-9C3D-180E1E83295A}" type="pres">
      <dgm:prSet presAssocID="{135A2A1A-F3E4-439A-A167-E28AF413D4B2}" presName="pillarX" presStyleLbl="node1" presStyleIdx="1" presStyleCnt="4" custScaleX="28689">
        <dgm:presLayoutVars>
          <dgm:bulletEnabled val="1"/>
        </dgm:presLayoutVars>
      </dgm:prSet>
      <dgm:spPr/>
    </dgm:pt>
    <dgm:pt modelId="{6E7D0557-3807-44C4-B95C-9A553C6A5B3A}" type="pres">
      <dgm:prSet presAssocID="{6AA6F8BB-03A4-4117-AB76-6F28AF55AF41}" presName="pillarX" presStyleLbl="node1" presStyleIdx="2" presStyleCnt="4" custFlipHor="1" custScaleX="26391">
        <dgm:presLayoutVars>
          <dgm:bulletEnabled val="1"/>
        </dgm:presLayoutVars>
      </dgm:prSet>
      <dgm:spPr/>
    </dgm:pt>
    <dgm:pt modelId="{664294C8-282F-46C9-99E4-7D297FC99374}" type="pres">
      <dgm:prSet presAssocID="{003B68A2-C3A4-405C-832A-A4C64D7D3DC4}" presName="pillarX" presStyleLbl="node1" presStyleIdx="3" presStyleCnt="4" custScaleX="29768">
        <dgm:presLayoutVars>
          <dgm:bulletEnabled val="1"/>
        </dgm:presLayoutVars>
      </dgm:prSet>
      <dgm:spPr/>
    </dgm:pt>
    <dgm:pt modelId="{A92F09E3-B156-42FE-9A01-C692BAD84C45}" type="pres">
      <dgm:prSet presAssocID="{A7745B61-BE0A-4FA7-B7A1-FA02BD415354}" presName="base" presStyleLbl="dkBgShp" presStyleIdx="1" presStyleCnt="2" custLinFactY="-2006092" custLinFactNeighborX="3977" custLinFactNeighborY="-2100000"/>
      <dgm:spPr/>
    </dgm:pt>
  </dgm:ptLst>
  <dgm:cxnLst>
    <dgm:cxn modelId="{06A10901-FAB4-4713-AC7F-6C1E36885280}" srcId="{A7745B61-BE0A-4FA7-B7A1-FA02BD415354}" destId="{135A2A1A-F3E4-439A-A167-E28AF413D4B2}" srcOrd="1" destOrd="0" parTransId="{A13062FC-46B1-46C2-A0EF-1C9EA70538BC}" sibTransId="{1FD76374-DE34-4B9C-ADA9-192368918554}"/>
    <dgm:cxn modelId="{98DC0A02-698D-4F17-8623-559F68EE1248}" type="presOf" srcId="{135A2A1A-F3E4-439A-A167-E28AF413D4B2}" destId="{3FF4D678-D6A6-4BD4-9C3D-180E1E83295A}" srcOrd="0" destOrd="0" presId="urn:microsoft.com/office/officeart/2005/8/layout/hList3"/>
    <dgm:cxn modelId="{3613292E-0E72-4D49-A820-4F9A0B606B67}" type="presOf" srcId="{6AA6F8BB-03A4-4117-AB76-6F28AF55AF41}" destId="{6E7D0557-3807-44C4-B95C-9A553C6A5B3A}" srcOrd="0" destOrd="0" presId="urn:microsoft.com/office/officeart/2005/8/layout/hList3"/>
    <dgm:cxn modelId="{A0BDE95E-8942-4BB7-B9C5-F4D78404B2F3}" srcId="{A7745B61-BE0A-4FA7-B7A1-FA02BD415354}" destId="{6AA6F8BB-03A4-4117-AB76-6F28AF55AF41}" srcOrd="2" destOrd="0" parTransId="{D112D71D-53A6-41E6-A6CD-8190EF6CFE67}" sibTransId="{B6AE6F9D-9615-43F0-A11A-8FD3EC592AE9}"/>
    <dgm:cxn modelId="{40722442-902A-4194-A2A6-2E9D985A8948}" srcId="{D3767661-052E-4D4A-B55D-7BCD82724129}" destId="{A7745B61-BE0A-4FA7-B7A1-FA02BD415354}" srcOrd="0" destOrd="0" parTransId="{B62FDF35-3DDC-4E2D-93E8-DBD6F6613FF1}" sibTransId="{94703650-74B7-47DF-A5D8-B2E4E68F2FCB}"/>
    <dgm:cxn modelId="{0C10A258-C9AE-4BB8-B15B-722ED87D6F4B}" type="presOf" srcId="{A7745B61-BE0A-4FA7-B7A1-FA02BD415354}" destId="{75272E59-C010-4B87-B018-C1EB1F1FEBBB}" srcOrd="0" destOrd="0" presId="urn:microsoft.com/office/officeart/2005/8/layout/hList3"/>
    <dgm:cxn modelId="{64B8C2A9-5F29-4BF0-A3B8-98E25416DA2C}" type="presOf" srcId="{65889D85-9D89-4065-B7DC-07E7CB10B2DE}" destId="{7BDC488C-3586-47F4-A1A1-B4CE7CABA787}" srcOrd="0" destOrd="0" presId="urn:microsoft.com/office/officeart/2005/8/layout/hList3"/>
    <dgm:cxn modelId="{7CF665C7-8C78-405B-AF96-D0AEF5FCCB8C}" srcId="{A7745B61-BE0A-4FA7-B7A1-FA02BD415354}" destId="{003B68A2-C3A4-405C-832A-A4C64D7D3DC4}" srcOrd="3" destOrd="0" parTransId="{EA725B01-7983-4236-8917-5D5C63E7874B}" sibTransId="{E0C2EE69-B484-466A-8FE9-53FD0EAB9DBC}"/>
    <dgm:cxn modelId="{BF41A0CA-61C3-477A-BBA1-EF515AC0640B}" srcId="{A7745B61-BE0A-4FA7-B7A1-FA02BD415354}" destId="{65889D85-9D89-4065-B7DC-07E7CB10B2DE}" srcOrd="0" destOrd="0" parTransId="{FE5C1695-5768-47D8-8825-BE980A5C204C}" sibTransId="{62996734-DF99-41DF-92EA-E7DD86C69BA0}"/>
    <dgm:cxn modelId="{FDD8F7F0-94E6-43F9-B57D-0C03DCC0ECF6}" type="presOf" srcId="{D3767661-052E-4D4A-B55D-7BCD82724129}" destId="{B8A8DF8E-C3C6-4C49-9227-0DC91D9E256D}" srcOrd="0" destOrd="0" presId="urn:microsoft.com/office/officeart/2005/8/layout/hList3"/>
    <dgm:cxn modelId="{EC7343F7-9CAD-4C11-BB40-132C14055543}" type="presOf" srcId="{003B68A2-C3A4-405C-832A-A4C64D7D3DC4}" destId="{664294C8-282F-46C9-99E4-7D297FC99374}" srcOrd="0" destOrd="0" presId="urn:microsoft.com/office/officeart/2005/8/layout/hList3"/>
    <dgm:cxn modelId="{E8D395E3-3ED8-47C9-88F4-8993A5EC5E7C}" type="presParOf" srcId="{B8A8DF8E-C3C6-4C49-9227-0DC91D9E256D}" destId="{75272E59-C010-4B87-B018-C1EB1F1FEBBB}" srcOrd="0" destOrd="0" presId="urn:microsoft.com/office/officeart/2005/8/layout/hList3"/>
    <dgm:cxn modelId="{71770692-CF80-463D-BE7C-06D8958ED576}" type="presParOf" srcId="{B8A8DF8E-C3C6-4C49-9227-0DC91D9E256D}" destId="{4EDBCE61-279C-4E2C-A9B0-963B83CE16DA}" srcOrd="1" destOrd="0" presId="urn:microsoft.com/office/officeart/2005/8/layout/hList3"/>
    <dgm:cxn modelId="{CDE3F0E4-8D93-43B7-8B4F-EEC543BBFCBD}" type="presParOf" srcId="{4EDBCE61-279C-4E2C-A9B0-963B83CE16DA}" destId="{7BDC488C-3586-47F4-A1A1-B4CE7CABA787}" srcOrd="0" destOrd="0" presId="urn:microsoft.com/office/officeart/2005/8/layout/hList3"/>
    <dgm:cxn modelId="{D62F73AA-DB2A-457B-BC73-20F726A2423F}" type="presParOf" srcId="{4EDBCE61-279C-4E2C-A9B0-963B83CE16DA}" destId="{3FF4D678-D6A6-4BD4-9C3D-180E1E83295A}" srcOrd="1" destOrd="0" presId="urn:microsoft.com/office/officeart/2005/8/layout/hList3"/>
    <dgm:cxn modelId="{C433C701-1937-4191-9981-BE88171DBDEC}" type="presParOf" srcId="{4EDBCE61-279C-4E2C-A9B0-963B83CE16DA}" destId="{6E7D0557-3807-44C4-B95C-9A553C6A5B3A}" srcOrd="2" destOrd="0" presId="urn:microsoft.com/office/officeart/2005/8/layout/hList3"/>
    <dgm:cxn modelId="{F186BE21-47FB-47A1-A602-75C1D9436C38}" type="presParOf" srcId="{4EDBCE61-279C-4E2C-A9B0-963B83CE16DA}" destId="{664294C8-282F-46C9-99E4-7D297FC99374}" srcOrd="3" destOrd="0" presId="urn:microsoft.com/office/officeart/2005/8/layout/hList3"/>
    <dgm:cxn modelId="{E18889BB-70EA-47C4-88BF-90E5F28F05D6}" type="presParOf" srcId="{B8A8DF8E-C3C6-4C49-9227-0DC91D9E256D}" destId="{A92F09E3-B156-42FE-9A01-C692BAD84C4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E16B19-DC82-4DA3-9A06-6CBBCDAEBCDB}">
      <dsp:nvSpPr>
        <dsp:cNvPr id="0" name=""/>
        <dsp:cNvSpPr/>
      </dsp:nvSpPr>
      <dsp:spPr>
        <a:xfrm>
          <a:off x="1269098" y="123464"/>
          <a:ext cx="2967661" cy="341477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accent1">
                  <a:lumMod val="75000"/>
                </a:schemeClr>
              </a:solidFill>
            </a:rPr>
            <a:t>РЦПН</a:t>
          </a:r>
        </a:p>
      </dsp:txBody>
      <dsp:txXfrm>
        <a:off x="1279100" y="133466"/>
        <a:ext cx="2947657" cy="321473"/>
      </dsp:txXfrm>
    </dsp:sp>
    <dsp:sp modelId="{5F0579DC-E20C-4DCC-A568-1AC3B67D2336}">
      <dsp:nvSpPr>
        <dsp:cNvPr id="0" name=""/>
        <dsp:cNvSpPr/>
      </dsp:nvSpPr>
      <dsp:spPr>
        <a:xfrm>
          <a:off x="366549" y="464942"/>
          <a:ext cx="2386379" cy="445229"/>
        </a:xfrm>
        <a:custGeom>
          <a:avLst/>
          <a:gdLst/>
          <a:ahLst/>
          <a:cxnLst/>
          <a:rect l="0" t="0" r="0" b="0"/>
          <a:pathLst>
            <a:path>
              <a:moveTo>
                <a:pt x="2386379" y="0"/>
              </a:moveTo>
              <a:lnTo>
                <a:pt x="2386379" y="222614"/>
              </a:lnTo>
              <a:lnTo>
                <a:pt x="0" y="222614"/>
              </a:lnTo>
              <a:lnTo>
                <a:pt x="0" y="4452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42972-B8A4-4260-BEC5-306CD7A3B30F}">
      <dsp:nvSpPr>
        <dsp:cNvPr id="0" name=""/>
        <dsp:cNvSpPr/>
      </dsp:nvSpPr>
      <dsp:spPr>
        <a:xfrm>
          <a:off x="1085" y="910171"/>
          <a:ext cx="730928" cy="688156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1">
                  <a:lumMod val="75000"/>
                </a:schemeClr>
              </a:solidFill>
            </a:rPr>
            <a:t>ООЦПН (</a:t>
          </a:r>
          <a:r>
            <a:rPr lang="ru-RU" sz="1400" b="1" kern="1200" dirty="0" err="1">
              <a:solidFill>
                <a:schemeClr val="accent1">
                  <a:lumMod val="75000"/>
                </a:schemeClr>
              </a:solidFill>
            </a:rPr>
            <a:t>г.Ош</a:t>
          </a:r>
          <a:r>
            <a:rPr lang="ru-RU" sz="1400" b="1" kern="1200" dirty="0">
              <a:solidFill>
                <a:schemeClr val="accent1">
                  <a:lumMod val="75000"/>
                </a:schemeClr>
              </a:solidFill>
            </a:rPr>
            <a:t>)</a:t>
          </a:r>
        </a:p>
      </dsp:txBody>
      <dsp:txXfrm>
        <a:off x="21240" y="930326"/>
        <a:ext cx="690618" cy="647846"/>
      </dsp:txXfrm>
    </dsp:sp>
    <dsp:sp modelId="{C96D4526-DB59-4D33-B523-660E58011B8A}">
      <dsp:nvSpPr>
        <dsp:cNvPr id="0" name=""/>
        <dsp:cNvSpPr/>
      </dsp:nvSpPr>
      <dsp:spPr>
        <a:xfrm>
          <a:off x="1377140" y="464942"/>
          <a:ext cx="1375788" cy="462569"/>
        </a:xfrm>
        <a:custGeom>
          <a:avLst/>
          <a:gdLst/>
          <a:ahLst/>
          <a:cxnLst/>
          <a:rect l="0" t="0" r="0" b="0"/>
          <a:pathLst>
            <a:path>
              <a:moveTo>
                <a:pt x="1375788" y="0"/>
              </a:moveTo>
              <a:lnTo>
                <a:pt x="1375788" y="231284"/>
              </a:lnTo>
              <a:lnTo>
                <a:pt x="0" y="231284"/>
              </a:lnTo>
              <a:lnTo>
                <a:pt x="0" y="4625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4AF211-8A18-4431-8212-975CCC4A0D3B}">
      <dsp:nvSpPr>
        <dsp:cNvPr id="0" name=""/>
        <dsp:cNvSpPr/>
      </dsp:nvSpPr>
      <dsp:spPr>
        <a:xfrm>
          <a:off x="932459" y="927511"/>
          <a:ext cx="889362" cy="724216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1">
                  <a:lumMod val="75000"/>
                </a:schemeClr>
              </a:solidFill>
            </a:rPr>
            <a:t>ЖОЦПЗ (</a:t>
          </a:r>
          <a:r>
            <a:rPr lang="ru-RU" sz="1400" b="1" kern="1200" dirty="0" err="1">
              <a:solidFill>
                <a:schemeClr val="accent1">
                  <a:lumMod val="75000"/>
                </a:schemeClr>
              </a:solidFill>
            </a:rPr>
            <a:t>г.Жалал</a:t>
          </a:r>
          <a:r>
            <a:rPr lang="ru-RU" sz="1400" b="1" kern="1200" dirty="0">
              <a:solidFill>
                <a:schemeClr val="accent1">
                  <a:lumMod val="75000"/>
                </a:schemeClr>
              </a:solidFill>
            </a:rPr>
            <a:t> -</a:t>
          </a:r>
          <a:r>
            <a:rPr lang="ru-RU" sz="1400" b="1" kern="1200" dirty="0" err="1">
              <a:solidFill>
                <a:schemeClr val="accent1">
                  <a:lumMod val="75000"/>
                </a:schemeClr>
              </a:solidFill>
            </a:rPr>
            <a:t>Абад</a:t>
          </a:r>
          <a:r>
            <a:rPr lang="ru-RU" sz="1400" b="1" kern="1200" dirty="0">
              <a:solidFill>
                <a:schemeClr val="accent1">
                  <a:lumMod val="75000"/>
                </a:schemeClr>
              </a:solidFill>
            </a:rPr>
            <a:t>)</a:t>
          </a:r>
        </a:p>
      </dsp:txBody>
      <dsp:txXfrm>
        <a:off x="953671" y="948723"/>
        <a:ext cx="846938" cy="681792"/>
      </dsp:txXfrm>
    </dsp:sp>
    <dsp:sp modelId="{92A0FE56-8E5C-4DC9-9C65-0312190EC6C4}">
      <dsp:nvSpPr>
        <dsp:cNvPr id="0" name=""/>
        <dsp:cNvSpPr/>
      </dsp:nvSpPr>
      <dsp:spPr>
        <a:xfrm>
          <a:off x="2319581" y="464942"/>
          <a:ext cx="433348" cy="437207"/>
        </a:xfrm>
        <a:custGeom>
          <a:avLst/>
          <a:gdLst/>
          <a:ahLst/>
          <a:cxnLst/>
          <a:rect l="0" t="0" r="0" b="0"/>
          <a:pathLst>
            <a:path>
              <a:moveTo>
                <a:pt x="433348" y="0"/>
              </a:moveTo>
              <a:lnTo>
                <a:pt x="433348" y="218603"/>
              </a:lnTo>
              <a:lnTo>
                <a:pt x="0" y="218603"/>
              </a:lnTo>
              <a:lnTo>
                <a:pt x="0" y="4372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9B402-8298-4F3E-A797-0B9F2F5C9C91}">
      <dsp:nvSpPr>
        <dsp:cNvPr id="0" name=""/>
        <dsp:cNvSpPr/>
      </dsp:nvSpPr>
      <dsp:spPr>
        <a:xfrm>
          <a:off x="1939093" y="902150"/>
          <a:ext cx="760974" cy="720856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1">
                  <a:lumMod val="75000"/>
                </a:schemeClr>
              </a:solidFill>
            </a:rPr>
            <a:t>РПБ </a:t>
          </a:r>
          <a:r>
            <a:rPr lang="ru-RU" sz="1400" b="1" kern="1200" dirty="0" err="1">
              <a:solidFill>
                <a:schemeClr val="accent1">
                  <a:lumMod val="75000"/>
                </a:schemeClr>
              </a:solidFill>
            </a:rPr>
            <a:t>Чым-Коргон</a:t>
          </a:r>
          <a:endParaRPr lang="ru-RU" sz="14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960206" y="923263"/>
        <a:ext cx="718748" cy="678630"/>
      </dsp:txXfrm>
    </dsp:sp>
    <dsp:sp modelId="{98A3DD79-D0A0-4C96-B21C-BD1D4432BDFD}">
      <dsp:nvSpPr>
        <dsp:cNvPr id="0" name=""/>
        <dsp:cNvSpPr/>
      </dsp:nvSpPr>
      <dsp:spPr>
        <a:xfrm>
          <a:off x="2752929" y="464942"/>
          <a:ext cx="499055" cy="429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810"/>
              </a:lnTo>
              <a:lnTo>
                <a:pt x="499055" y="214810"/>
              </a:lnTo>
              <a:lnTo>
                <a:pt x="499055" y="4296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EA748-B882-4D05-9926-341C76F65F4F}">
      <dsp:nvSpPr>
        <dsp:cNvPr id="0" name=""/>
        <dsp:cNvSpPr/>
      </dsp:nvSpPr>
      <dsp:spPr>
        <a:xfrm>
          <a:off x="2871497" y="894562"/>
          <a:ext cx="760974" cy="746071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1">
                  <a:lumMod val="75000"/>
                </a:schemeClr>
              </a:solidFill>
            </a:rPr>
            <a:t>РПБ Кызыл-Жар</a:t>
          </a:r>
        </a:p>
      </dsp:txBody>
      <dsp:txXfrm>
        <a:off x="2893349" y="916414"/>
        <a:ext cx="717270" cy="702367"/>
      </dsp:txXfrm>
    </dsp:sp>
    <dsp:sp modelId="{A8E2BB7E-41AF-47B2-8898-7C2FC1EAF0D7}">
      <dsp:nvSpPr>
        <dsp:cNvPr id="0" name=""/>
        <dsp:cNvSpPr/>
      </dsp:nvSpPr>
      <dsp:spPr>
        <a:xfrm>
          <a:off x="2752929" y="464942"/>
          <a:ext cx="1394779" cy="433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884"/>
              </a:lnTo>
              <a:lnTo>
                <a:pt x="1394779" y="216884"/>
              </a:lnTo>
              <a:lnTo>
                <a:pt x="1394779" y="4337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BFAC70-5750-4D7B-9DBB-9A8A5A483D75}">
      <dsp:nvSpPr>
        <dsp:cNvPr id="0" name=""/>
        <dsp:cNvSpPr/>
      </dsp:nvSpPr>
      <dsp:spPr>
        <a:xfrm>
          <a:off x="3768373" y="898711"/>
          <a:ext cx="758669" cy="717837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1">
                  <a:lumMod val="75000"/>
                </a:schemeClr>
              </a:solidFill>
            </a:rPr>
            <a:t>ООБ</a:t>
          </a:r>
        </a:p>
      </dsp:txBody>
      <dsp:txXfrm>
        <a:off x="3789398" y="919736"/>
        <a:ext cx="716619" cy="675787"/>
      </dsp:txXfrm>
    </dsp:sp>
    <dsp:sp modelId="{3EADAB9C-980C-4DCA-ADB1-C229D6122E5D}">
      <dsp:nvSpPr>
        <dsp:cNvPr id="0" name=""/>
        <dsp:cNvSpPr/>
      </dsp:nvSpPr>
      <dsp:spPr>
        <a:xfrm>
          <a:off x="2752929" y="464942"/>
          <a:ext cx="2254281" cy="433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884"/>
              </a:lnTo>
              <a:lnTo>
                <a:pt x="2254281" y="216884"/>
              </a:lnTo>
              <a:lnTo>
                <a:pt x="2254281" y="4337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BE89A9-EE29-4505-806F-6F733541D790}">
      <dsp:nvSpPr>
        <dsp:cNvPr id="0" name=""/>
        <dsp:cNvSpPr/>
      </dsp:nvSpPr>
      <dsp:spPr>
        <a:xfrm>
          <a:off x="4626618" y="898711"/>
          <a:ext cx="761184" cy="694535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accent2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1">
                  <a:lumMod val="75000"/>
                </a:schemeClr>
              </a:solidFill>
            </a:rPr>
            <a:t>ЦСМ</a:t>
          </a:r>
        </a:p>
      </dsp:txBody>
      <dsp:txXfrm>
        <a:off x="4646960" y="919053"/>
        <a:ext cx="720500" cy="6538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72E59-C010-4B87-B018-C1EB1F1FEBBB}">
      <dsp:nvSpPr>
        <dsp:cNvPr id="0" name=""/>
        <dsp:cNvSpPr/>
      </dsp:nvSpPr>
      <dsp:spPr>
        <a:xfrm>
          <a:off x="0" y="-35700"/>
          <a:ext cx="11789810" cy="435109"/>
        </a:xfrm>
        <a:prstGeom prst="rect">
          <a:avLst/>
        </a:prstGeom>
        <a:solidFill>
          <a:srgbClr val="EB619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kern="1200" dirty="0">
            <a:solidFill>
              <a:schemeClr val="tx1"/>
            </a:solidFill>
          </a:endParaRPr>
        </a:p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kern="1200" dirty="0">
            <a:solidFill>
              <a:schemeClr val="tx1"/>
            </a:solidFill>
          </a:endParaRPr>
        </a:p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rPr>
            <a:t>Тестирование и консультирование на ВИЧ ЛУИН (Экспресс тестирование по капле крови, слюне)</a:t>
          </a:r>
        </a:p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kern="1200" dirty="0">
              <a:solidFill>
                <a:schemeClr val="tx1"/>
              </a:solidFill>
            </a:rPr>
            <a:t>по капле крови и слюне</a:t>
          </a:r>
        </a:p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kern="1200" dirty="0">
            <a:solidFill>
              <a:schemeClr val="tx1"/>
            </a:solidFill>
            <a:latin typeface="+mn-lt"/>
            <a:ea typeface="Verdana" panose="020B0604030504040204" pitchFamily="34" charset="0"/>
          </a:endParaRPr>
        </a:p>
      </dsp:txBody>
      <dsp:txXfrm>
        <a:off x="0" y="-35700"/>
        <a:ext cx="11789810" cy="435109"/>
      </dsp:txXfrm>
    </dsp:sp>
    <dsp:sp modelId="{7BDC488C-3586-47F4-A1A1-B4CE7CABA787}">
      <dsp:nvSpPr>
        <dsp:cNvPr id="0" name=""/>
        <dsp:cNvSpPr/>
      </dsp:nvSpPr>
      <dsp:spPr>
        <a:xfrm>
          <a:off x="1130" y="328008"/>
          <a:ext cx="2800102" cy="61384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Во всех ПОШ включая СИН</a:t>
          </a:r>
        </a:p>
      </dsp:txBody>
      <dsp:txXfrm>
        <a:off x="1130" y="328008"/>
        <a:ext cx="2800102" cy="613847"/>
      </dsp:txXfrm>
    </dsp:sp>
    <dsp:sp modelId="{3FF4D678-D6A6-4BD4-9C3D-180E1E83295A}">
      <dsp:nvSpPr>
        <dsp:cNvPr id="0" name=""/>
        <dsp:cNvSpPr/>
      </dsp:nvSpPr>
      <dsp:spPr>
        <a:xfrm>
          <a:off x="2801233" y="328008"/>
          <a:ext cx="3038855" cy="61384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Через мобильные пункты тестирования на места скопления ЛУИН</a:t>
          </a:r>
        </a:p>
      </dsp:txBody>
      <dsp:txXfrm>
        <a:off x="2801233" y="328008"/>
        <a:ext cx="3038855" cy="613847"/>
      </dsp:txXfrm>
    </dsp:sp>
    <dsp:sp modelId="{6E7D0557-3807-44C4-B95C-9A553C6A5B3A}">
      <dsp:nvSpPr>
        <dsp:cNvPr id="0" name=""/>
        <dsp:cNvSpPr/>
      </dsp:nvSpPr>
      <dsp:spPr>
        <a:xfrm flipH="1">
          <a:off x="5840089" y="328008"/>
          <a:ext cx="2795442" cy="61384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Совместные акции с центрами СПИД </a:t>
          </a:r>
          <a:r>
            <a:rPr lang="ru-RU" sz="1400" kern="1200" dirty="0">
              <a:solidFill>
                <a:prstClr val="black"/>
              </a:solidFill>
              <a:latin typeface="Calibri" panose="020F0502020204030204"/>
              <a:ea typeface="Verdana" panose="020B0604030504040204" pitchFamily="34" charset="0"/>
              <a:cs typeface="+mn-cs"/>
            </a:rPr>
            <a:t>в местах скопления </a:t>
          </a:r>
          <a:r>
            <a:rPr lang="ru-RU" sz="14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(базары, биржи и т.д.</a:t>
          </a:r>
          <a:r>
            <a:rPr lang="ru-RU" sz="12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)</a:t>
          </a:r>
          <a:endParaRPr lang="ru-RU" sz="1200" kern="1200" dirty="0">
            <a:solidFill>
              <a:schemeClr val="tx1"/>
            </a:solidFill>
            <a:latin typeface="+mn-lt"/>
          </a:endParaRPr>
        </a:p>
      </dsp:txBody>
      <dsp:txXfrm>
        <a:off x="5840089" y="328008"/>
        <a:ext cx="2795442" cy="613847"/>
      </dsp:txXfrm>
    </dsp:sp>
    <dsp:sp modelId="{664294C8-282F-46C9-99E4-7D297FC99374}">
      <dsp:nvSpPr>
        <dsp:cNvPr id="0" name=""/>
        <dsp:cNvSpPr/>
      </dsp:nvSpPr>
      <dsp:spPr>
        <a:xfrm>
          <a:off x="8635531" y="328008"/>
          <a:ext cx="3153147" cy="61384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Во всех сайтах ПТМ включая СИН</a:t>
          </a:r>
        </a:p>
      </dsp:txBody>
      <dsp:txXfrm>
        <a:off x="8635531" y="328008"/>
        <a:ext cx="3153147" cy="613847"/>
      </dsp:txXfrm>
    </dsp:sp>
    <dsp:sp modelId="{A92F09E3-B156-42FE-9A01-C692BAD84C45}">
      <dsp:nvSpPr>
        <dsp:cNvPr id="0" name=""/>
        <dsp:cNvSpPr/>
      </dsp:nvSpPr>
      <dsp:spPr>
        <a:xfrm>
          <a:off x="0" y="0"/>
          <a:ext cx="11789810" cy="6820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0DD04-5A95-45C1-B489-09568114D077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4377C-5E36-4B5F-AA30-1D24B6493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803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64377C-5E36-4B5F-AA30-1D24B6493A8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674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64377C-5E36-4B5F-AA30-1D24B6493A8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579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4377C-5E36-4B5F-AA30-1D24B6493A8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832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4377C-5E36-4B5F-AA30-1D24B6493A8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816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4377C-5E36-4B5F-AA30-1D24B6493A8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537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4377C-5E36-4B5F-AA30-1D24B6493A8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164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4377C-5E36-4B5F-AA30-1D24B6493A8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25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C80D58-9934-4F3A-BD7D-601BE346E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A4B92F7-7FD4-4E7B-9B32-7C6C2B184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390107-DE36-4482-A3C4-73A281A75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30EF48-4E46-4131-8E99-0FD09A76B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2E1441-1047-4B5E-921E-8862F352B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75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0C3C1B-67BD-4015-A0C5-CB8CEA8BC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F63CAF1-C23A-488E-A0A5-F256096CC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DDA42D-30F1-49A8-943D-0A069C5E6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70EF0A-4C44-4C41-AEF4-776329A33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5DE219-833A-47D3-9D56-6AD8F0024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954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A11427B-6B91-47D1-993F-F91D6EAD2B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13DDE8-818A-483E-B283-D7F7599B8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DCCAD4-C490-4305-9C2E-2464081EF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7B38DE-E834-4B93-BBB6-B17639FA5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7C6749-556A-407C-8712-F10EB0E51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07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C5099A-FB84-4B40-B944-4EF6B0676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2ACA60-384A-46D0-8C8E-D5EB7100C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7FE889-DE04-4DA4-BD66-09C33289B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DEA929-CEC4-4105-9D24-8C0695679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8FB938-7C89-4659-8103-28D82FFD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63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E6E24-C1E1-4C6F-8D1E-44AA87ED6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CA3E86-C55A-4B58-97A5-E0E2F21AA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4E37FA-D453-4D8D-80B0-301D7AA8A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60F5F6-313A-4F7F-A2B6-8A1B297B0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B15567-BC89-4810-A3CF-89818426C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616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773502-10EC-4769-8337-0F1AFFF05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84711D-E3D0-4EF8-93DB-FA0F7A6D7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5C2F10-C379-4A50-A291-D722672A3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1EAE41-98D2-406F-8924-025B54207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53640F-F70C-476E-AE52-958D5A6D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88132C-A375-490C-9A6B-44F612206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8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447F1F-731D-4077-812F-671D3EB30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3EC426-8192-46A4-8D44-B70581CBF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01F8FB-3DCD-4E7C-B40E-63AE7CF00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3C03BDA-DCCB-4D30-BA29-CE2230C93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521902E-D463-419E-A567-C3E220DBD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2CBF33C-7894-4231-8879-7B2FE0F96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9A485F3-C144-4B1D-A7BF-DAC74881A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AA63088-B3CA-4D8C-8545-66A623E38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22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08B219-8532-4C83-8011-6A8D2CC67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22E7A44-3CC7-485E-A461-84AA9FA17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CE20F70-FC5F-4E1B-82DD-5B25ED112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866AAD3-AA22-4723-B3EA-81EE5156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769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144ECC4-D751-477A-9DCB-5BE82B38C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02B7C1E-20C2-44AB-838E-625E7B99C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245CE1-8172-4AE4-B4CF-C8220C9C1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72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7DDEF5-A233-44F7-8A0E-BA686E0E9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4EE691-05EE-428F-AFF0-C53E6F075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C5581C6-977A-4946-8C74-A1FD5140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E5E113-322D-42F2-8069-EE4153948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88AAE8-2E75-4A17-A321-F2A14E5A3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64A867-E560-4AFE-925B-F17B1BE72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890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332EB-FC69-4748-A64C-962A4F01B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F51D7BA-BF6D-4217-A022-84C3968C70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C687EFF-5E87-4E8B-B9F8-AEE6B71C2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A3BD55-4C5D-4621-99E5-5AC9F3520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B4BEC0-A605-471C-9942-9F51E2EFF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6090F3-29B3-4F83-94BD-F3D1ECBD3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624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0576D1-F853-4169-B39B-116AEA448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54A85A-DF43-4333-AC4D-3AA3DC6A6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0D978F-D2DF-4EDE-A486-92DD099C08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9BCD4-7E41-48E4-8765-CDE9DB9EB0F8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147D0F-E4FD-4047-A338-7E48E6C317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ED4148-52EC-4923-80C8-8231504467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19E02-3F7E-4949-BF00-80C47A3FB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819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openxmlformats.org/officeDocument/2006/relationships/image" Target="../media/image14.svg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12.jpg"/><Relationship Id="rId5" Type="http://schemas.openxmlformats.org/officeDocument/2006/relationships/diagramLayout" Target="../diagrams/layout2.xml"/><Relationship Id="rId10" Type="http://schemas.openxmlformats.org/officeDocument/2006/relationships/image" Target="../media/image11.jpg"/><Relationship Id="rId4" Type="http://schemas.openxmlformats.org/officeDocument/2006/relationships/diagramData" Target="../diagrams/data2.xml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82948-5F64-4410-808E-EB47C62E6F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BE31A7-71E5-40C1-8C85-37AF2531DA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EBA6DE-935F-4CA9-A056-A60D0B5B38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654" y="2142"/>
            <a:ext cx="12192000" cy="6855858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D6CFE07B-809E-40FB-9EBA-06CBEEA77839}"/>
              </a:ext>
            </a:extLst>
          </p:cNvPr>
          <p:cNvSpPr txBox="1">
            <a:spLocks/>
          </p:cNvSpPr>
          <p:nvPr/>
        </p:nvSpPr>
        <p:spPr>
          <a:xfrm>
            <a:off x="1" y="2148366"/>
            <a:ext cx="12191999" cy="2018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О деятельности </a:t>
            </a:r>
          </a:p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Республиканского центра психиатрии и наркологии</a:t>
            </a:r>
          </a:p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за 2024 год 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C9B86C40-6157-45B4-A0D5-16EC8CA3B0BF}"/>
              </a:ext>
            </a:extLst>
          </p:cNvPr>
          <p:cNvSpPr txBox="1">
            <a:spLocks/>
          </p:cNvSpPr>
          <p:nvPr/>
        </p:nvSpPr>
        <p:spPr>
          <a:xfrm>
            <a:off x="1" y="5082055"/>
            <a:ext cx="11896435" cy="919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ru-RU" b="1" dirty="0" err="1">
                <a:solidFill>
                  <a:srgbClr val="CC0066"/>
                </a:solidFill>
              </a:rPr>
              <a:t>Р.Б.Токубаев</a:t>
            </a:r>
            <a:r>
              <a:rPr lang="ru-RU" b="1" dirty="0">
                <a:solidFill>
                  <a:srgbClr val="CC0066"/>
                </a:solidFill>
              </a:rPr>
              <a:t> - Директор Республиканского центра психиатрии </a:t>
            </a:r>
          </a:p>
          <a:p>
            <a:pPr algn="r">
              <a:spcBef>
                <a:spcPts val="0"/>
              </a:spcBef>
            </a:pPr>
            <a:r>
              <a:rPr lang="ru-RU" b="1" dirty="0">
                <a:solidFill>
                  <a:srgbClr val="CC0066"/>
                </a:solidFill>
              </a:rPr>
              <a:t>и наркологии Кыргызской Республики 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C9CBDC5-9805-0251-02EC-7422BC20BA74}"/>
              </a:ext>
            </a:extLst>
          </p:cNvPr>
          <p:cNvSpPr txBox="1">
            <a:spLocks/>
          </p:cNvSpPr>
          <p:nvPr/>
        </p:nvSpPr>
        <p:spPr>
          <a:xfrm>
            <a:off x="1" y="177166"/>
            <a:ext cx="12094346" cy="4022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27-28 августа  2025 год</a:t>
            </a:r>
          </a:p>
          <a:p>
            <a:r>
              <a:rPr lang="ru-RU" sz="1400" b="1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Иссыкуль</a:t>
            </a:r>
            <a:r>
              <a:rPr lang="ru-RU" sz="14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Кыргызская Республика</a:t>
            </a:r>
          </a:p>
        </p:txBody>
      </p:sp>
    </p:spTree>
    <p:extLst>
      <p:ext uri="{BB962C8B-B14F-4D97-AF65-F5344CB8AC3E}">
        <p14:creationId xmlns:p14="http://schemas.microsoft.com/office/powerpoint/2010/main" val="2042949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82948-5F64-4410-808E-EB47C62E6F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BE31A7-71E5-40C1-8C85-37AF2531DA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EBA6DE-935F-4CA9-A056-A60D0B5B38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228" y="2142"/>
            <a:ext cx="12301228" cy="6855858"/>
          </a:xfrm>
          <a:prstGeom prst="rect">
            <a:avLst/>
          </a:prstGeom>
        </p:spPr>
      </p:pic>
      <p:sp>
        <p:nvSpPr>
          <p:cNvPr id="4" name="Объект 5">
            <a:extLst>
              <a:ext uri="{FF2B5EF4-FFF2-40B4-BE49-F238E27FC236}">
                <a16:creationId xmlns:a16="http://schemas.microsoft.com/office/drawing/2014/main" id="{9740FDD0-DE0C-A03C-963E-BA9084A14B3C}"/>
              </a:ext>
            </a:extLst>
          </p:cNvPr>
          <p:cNvSpPr txBox="1">
            <a:spLocks/>
          </p:cNvSpPr>
          <p:nvPr/>
        </p:nvSpPr>
        <p:spPr>
          <a:xfrm>
            <a:off x="109228" y="1573776"/>
            <a:ext cx="11882144" cy="50579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0" algn="just">
              <a:spcAft>
                <a:spcPts val="1000"/>
              </a:spcAft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В целях реализации Закона Кыргызской Республики "Об охране здоровья граждан в Кыргызской Республике" №14 от 12.01.2024г. в части оказания психиатрической и наркологической помощи населению, Республиканским центром психиатрии и наркологии в 2024 году разработаны следующие проекты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Постановлений Кабинета Министров КР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endParaRPr lang="ru-KG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228600" algn="just">
              <a:spcAft>
                <a:spcPts val="1000"/>
              </a:spcAft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- «О Порядке проведения судебно-психиатрических, судебно-наркологических и судебно-психологических экспертиз» - утвержден Кабинетом Министров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27.09.2024г №588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endParaRPr lang="ru-KG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228600" algn="just">
              <a:spcAft>
                <a:spcPts val="1000"/>
              </a:spcAft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- «Об утверждении Перечня психических и поведенческих расстройств для лечения во внебольничных и стационарных условиях в рамках консультативно-диагностической, лечебной, психопрофилактической и реабилитационной помощи» - утвержден Кабинетом Министров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10.12.2024г №749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ru-KG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228600" algn="just">
              <a:spcAft>
                <a:spcPts val="1000"/>
              </a:spcAft>
            </a:pP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228600" algn="just">
              <a:spcAft>
                <a:spcPts val="1000"/>
              </a:spcAft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KG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D2A69F2-1558-07A8-5642-8301B5883F31}"/>
              </a:ext>
            </a:extLst>
          </p:cNvPr>
          <p:cNvSpPr txBox="1">
            <a:spLocks/>
          </p:cNvSpPr>
          <p:nvPr/>
        </p:nvSpPr>
        <p:spPr>
          <a:xfrm>
            <a:off x="2354572" y="743044"/>
            <a:ext cx="9728200" cy="4514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Нормативно-правовая база</a:t>
            </a:r>
          </a:p>
        </p:txBody>
      </p:sp>
    </p:spTree>
    <p:extLst>
      <p:ext uri="{BB962C8B-B14F-4D97-AF65-F5344CB8AC3E}">
        <p14:creationId xmlns:p14="http://schemas.microsoft.com/office/powerpoint/2010/main" val="4253427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Прямоугольник 60"/>
          <p:cNvSpPr/>
          <p:nvPr/>
        </p:nvSpPr>
        <p:spPr>
          <a:xfrm>
            <a:off x="328969" y="325882"/>
            <a:ext cx="110253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оказания психиатрической и наркологической помощи</a:t>
            </a:r>
          </a:p>
        </p:txBody>
      </p:sp>
      <p:graphicFrame>
        <p:nvGraphicFramePr>
          <p:cNvPr id="62" name="Схема 61"/>
          <p:cNvGraphicFramePr/>
          <p:nvPr>
            <p:extLst>
              <p:ext uri="{D42A27DB-BD31-4B8C-83A1-F6EECF244321}">
                <p14:modId xmlns:p14="http://schemas.microsoft.com/office/powerpoint/2010/main" val="1899689369"/>
              </p:ext>
            </p:extLst>
          </p:nvPr>
        </p:nvGraphicFramePr>
        <p:xfrm>
          <a:off x="328969" y="957450"/>
          <a:ext cx="5435337" cy="2182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4F636EB0-23A6-4082-92FF-CE150656F6D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6" t="10724" b="85563"/>
          <a:stretch/>
        </p:blipFill>
        <p:spPr>
          <a:xfrm>
            <a:off x="0" y="46088"/>
            <a:ext cx="12192000" cy="254638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A9AEA012-AF58-485E-93A2-05E26E3E5834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5606" y="79514"/>
            <a:ext cx="576000" cy="442424"/>
          </a:xfrm>
          <a:prstGeom prst="rect">
            <a:avLst/>
          </a:prstGeom>
        </p:spPr>
      </p:pic>
      <p:graphicFrame>
        <p:nvGraphicFramePr>
          <p:cNvPr id="2" name="Объект 3">
            <a:extLst>
              <a:ext uri="{FF2B5EF4-FFF2-40B4-BE49-F238E27FC236}">
                <a16:creationId xmlns:a16="http://schemas.microsoft.com/office/drawing/2014/main" id="{600F091A-ECBA-80B5-CD74-2D81C815AB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339007"/>
              </p:ext>
            </p:extLst>
          </p:nvPr>
        </p:nvGraphicFramePr>
        <p:xfrm>
          <a:off x="328968" y="3849878"/>
          <a:ext cx="5435337" cy="26822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023831">
                  <a:extLst>
                    <a:ext uri="{9D8B030D-6E8A-4147-A177-3AD203B41FA5}">
                      <a16:colId xmlns:a16="http://schemas.microsoft.com/office/drawing/2014/main" val="4055694660"/>
                    </a:ext>
                  </a:extLst>
                </a:gridCol>
                <a:gridCol w="1228436">
                  <a:extLst>
                    <a:ext uri="{9D8B030D-6E8A-4147-A177-3AD203B41FA5}">
                      <a16:colId xmlns:a16="http://schemas.microsoft.com/office/drawing/2014/main" val="2368145417"/>
                    </a:ext>
                  </a:extLst>
                </a:gridCol>
                <a:gridCol w="1183070">
                  <a:extLst>
                    <a:ext uri="{9D8B030D-6E8A-4147-A177-3AD203B41FA5}">
                      <a16:colId xmlns:a16="http://schemas.microsoft.com/office/drawing/2014/main" val="3174048021"/>
                    </a:ext>
                  </a:extLst>
                </a:gridCol>
              </a:tblGrid>
              <a:tr h="301433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j-cs"/>
                        </a:rPr>
                        <a:t>Учреждения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j-cs"/>
                      </a:endParaRPr>
                    </a:p>
                  </a:txBody>
                  <a:tcPr>
                    <a:solidFill>
                      <a:srgbClr val="436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j-cs"/>
                      </a:endParaRPr>
                    </a:p>
                  </a:txBody>
                  <a:tcPr>
                    <a:solidFill>
                      <a:srgbClr val="436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j-cs"/>
                        </a:rPr>
                        <a:t>2024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j-cs"/>
                      </a:endParaRPr>
                    </a:p>
                  </a:txBody>
                  <a:tcPr>
                    <a:solidFill>
                      <a:srgbClr val="436F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595464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0" dirty="0"/>
                        <a:t>РЦПН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445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445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370476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0" dirty="0"/>
                        <a:t>ООЦПН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190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190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228253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0" dirty="0"/>
                        <a:t>ЖОЦПЗ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70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70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979529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0" dirty="0"/>
                        <a:t>РПБ Кызыл-Жар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305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305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573703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0" dirty="0"/>
                        <a:t>РПБ </a:t>
                      </a:r>
                      <a:r>
                        <a:rPr lang="ru-RU" sz="1600" b="0" dirty="0" err="1"/>
                        <a:t>Чым-Коргон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400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400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045623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0" dirty="0"/>
                        <a:t>Психиатрические койки в ООБ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63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63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950632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1" dirty="0"/>
                        <a:t>Всего: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/>
                        <a:t>1473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/>
                        <a:t>1473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197129"/>
                  </a:ext>
                </a:extLst>
              </a:tr>
            </a:tbl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459F5BC-D9A3-273A-0031-9DA0BF158AA7}"/>
              </a:ext>
            </a:extLst>
          </p:cNvPr>
          <p:cNvSpPr txBox="1">
            <a:spLocks/>
          </p:cNvSpPr>
          <p:nvPr/>
        </p:nvSpPr>
        <p:spPr>
          <a:xfrm>
            <a:off x="828477" y="3367593"/>
            <a:ext cx="4436318" cy="350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Количество психиатрических коек в КР: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63C82EE7-4181-13AB-730E-22990D41BCD3}"/>
              </a:ext>
            </a:extLst>
          </p:cNvPr>
          <p:cNvSpPr txBox="1">
            <a:spLocks/>
          </p:cNvSpPr>
          <p:nvPr/>
        </p:nvSpPr>
        <p:spPr>
          <a:xfrm>
            <a:off x="7012594" y="3717637"/>
            <a:ext cx="4436318" cy="350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Количество наркологических коек в КР:</a:t>
            </a:r>
          </a:p>
        </p:txBody>
      </p:sp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id="{13476838-FF3B-8FF3-1F19-0302F9A981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7449444"/>
              </p:ext>
            </p:extLst>
          </p:nvPr>
        </p:nvGraphicFramePr>
        <p:xfrm>
          <a:off x="6827494" y="4276598"/>
          <a:ext cx="4806519" cy="22555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674002">
                  <a:extLst>
                    <a:ext uri="{9D8B030D-6E8A-4147-A177-3AD203B41FA5}">
                      <a16:colId xmlns:a16="http://schemas.microsoft.com/office/drawing/2014/main" val="4055694660"/>
                    </a:ext>
                  </a:extLst>
                </a:gridCol>
                <a:gridCol w="1086317">
                  <a:extLst>
                    <a:ext uri="{9D8B030D-6E8A-4147-A177-3AD203B41FA5}">
                      <a16:colId xmlns:a16="http://schemas.microsoft.com/office/drawing/2014/main" val="2368145417"/>
                    </a:ext>
                  </a:extLst>
                </a:gridCol>
                <a:gridCol w="1046200">
                  <a:extLst>
                    <a:ext uri="{9D8B030D-6E8A-4147-A177-3AD203B41FA5}">
                      <a16:colId xmlns:a16="http://schemas.microsoft.com/office/drawing/2014/main" val="3174048021"/>
                    </a:ext>
                  </a:extLst>
                </a:gridCol>
              </a:tblGrid>
              <a:tr h="301433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j-cs"/>
                        </a:rPr>
                        <a:t>Учреждения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j-cs"/>
                      </a:endParaRPr>
                    </a:p>
                  </a:txBody>
                  <a:tcPr>
                    <a:solidFill>
                      <a:srgbClr val="436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j-cs"/>
                      </a:endParaRPr>
                    </a:p>
                  </a:txBody>
                  <a:tcPr>
                    <a:solidFill>
                      <a:srgbClr val="436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j-cs"/>
                        </a:rPr>
                        <a:t>2024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j-cs"/>
                      </a:endParaRPr>
                    </a:p>
                  </a:txBody>
                  <a:tcPr>
                    <a:solidFill>
                      <a:srgbClr val="436F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595464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0" dirty="0"/>
                        <a:t>РЦПН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210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210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370476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0" dirty="0"/>
                        <a:t>ООЦПН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50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50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228253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0" dirty="0"/>
                        <a:t>ЖОЦПЗ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30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30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979529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/>
                        <a:t>Наркологические койки в ООБ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62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0" dirty="0"/>
                        <a:t>61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573703"/>
                  </a:ext>
                </a:extLst>
              </a:tr>
              <a:tr h="301433">
                <a:tc>
                  <a:txBody>
                    <a:bodyPr/>
                    <a:lstStyle/>
                    <a:p>
                      <a:r>
                        <a:rPr lang="ru-RU" sz="1600" b="1" dirty="0"/>
                        <a:t>Всего: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/>
                        <a:t>352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/>
                        <a:t>351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197129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DFA761C5-25B9-72CE-F113-BBE730EF2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612695"/>
              </p:ext>
            </p:extLst>
          </p:nvPr>
        </p:nvGraphicFramePr>
        <p:xfrm>
          <a:off x="6092180" y="968563"/>
          <a:ext cx="5906947" cy="1630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1716">
                  <a:extLst>
                    <a:ext uri="{9D8B030D-6E8A-4147-A177-3AD203B41FA5}">
                      <a16:colId xmlns:a16="http://schemas.microsoft.com/office/drawing/2014/main" val="3239100343"/>
                    </a:ext>
                  </a:extLst>
                </a:gridCol>
                <a:gridCol w="847751">
                  <a:extLst>
                    <a:ext uri="{9D8B030D-6E8A-4147-A177-3AD203B41FA5}">
                      <a16:colId xmlns:a16="http://schemas.microsoft.com/office/drawing/2014/main" val="3200391097"/>
                    </a:ext>
                  </a:extLst>
                </a:gridCol>
                <a:gridCol w="681318">
                  <a:extLst>
                    <a:ext uri="{9D8B030D-6E8A-4147-A177-3AD203B41FA5}">
                      <a16:colId xmlns:a16="http://schemas.microsoft.com/office/drawing/2014/main" val="2656753814"/>
                    </a:ext>
                  </a:extLst>
                </a:gridCol>
                <a:gridCol w="705388">
                  <a:extLst>
                    <a:ext uri="{9D8B030D-6E8A-4147-A177-3AD203B41FA5}">
                      <a16:colId xmlns:a16="http://schemas.microsoft.com/office/drawing/2014/main" val="2822642460"/>
                    </a:ext>
                  </a:extLst>
                </a:gridCol>
                <a:gridCol w="692951">
                  <a:extLst>
                    <a:ext uri="{9D8B030D-6E8A-4147-A177-3AD203B41FA5}">
                      <a16:colId xmlns:a16="http://schemas.microsoft.com/office/drawing/2014/main" val="3888298944"/>
                    </a:ext>
                  </a:extLst>
                </a:gridCol>
                <a:gridCol w="726296">
                  <a:extLst>
                    <a:ext uri="{9D8B030D-6E8A-4147-A177-3AD203B41FA5}">
                      <a16:colId xmlns:a16="http://schemas.microsoft.com/office/drawing/2014/main" val="434809848"/>
                    </a:ext>
                  </a:extLst>
                </a:gridCol>
                <a:gridCol w="721527">
                  <a:extLst>
                    <a:ext uri="{9D8B030D-6E8A-4147-A177-3AD203B41FA5}">
                      <a16:colId xmlns:a16="http://schemas.microsoft.com/office/drawing/2014/main" val="40342963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Укомплектованность кадрами в КР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2023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38687"/>
                  </a:ext>
                </a:extLst>
              </a:tr>
              <a:tr h="24446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Штаты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Занято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Физ.лица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Штаты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Занято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Физ.лица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590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Психиатрические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252,25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193,25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264,5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211,5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835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Наркологические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104,25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95,5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118,5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104,75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679191"/>
                  </a:ext>
                </a:extLst>
              </a:tr>
            </a:tbl>
          </a:graphicData>
        </a:graphic>
      </p:graphicFrame>
      <p:sp>
        <p:nvSpPr>
          <p:cNvPr id="9" name="Объект 2">
            <a:extLst>
              <a:ext uri="{FF2B5EF4-FFF2-40B4-BE49-F238E27FC236}">
                <a16:creationId xmlns:a16="http://schemas.microsoft.com/office/drawing/2014/main" id="{D7350D1D-0635-F591-7465-B4F64A8A60F6}"/>
              </a:ext>
            </a:extLst>
          </p:cNvPr>
          <p:cNvSpPr txBox="1">
            <a:spLocks/>
          </p:cNvSpPr>
          <p:nvPr/>
        </p:nvSpPr>
        <p:spPr>
          <a:xfrm>
            <a:off x="6222301" y="2862901"/>
            <a:ext cx="5640730" cy="50469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Приказом МЗ КР в 2024 году в ЦСМ и ЦОВП были объединены ставки врача психиатра и нарколога</a:t>
            </a:r>
          </a:p>
        </p:txBody>
      </p:sp>
    </p:spTree>
    <p:extLst>
      <p:ext uri="{BB962C8B-B14F-4D97-AF65-F5344CB8AC3E}">
        <p14:creationId xmlns:p14="http://schemas.microsoft.com/office/powerpoint/2010/main" val="1905872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E4DE8C9-9290-46A2-B681-9BE49FDB82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6" t="10724" b="85563"/>
          <a:stretch/>
        </p:blipFill>
        <p:spPr>
          <a:xfrm>
            <a:off x="0" y="46088"/>
            <a:ext cx="12192000" cy="25463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4C68F03-9DB3-4EC5-BA4F-E6ABF099D3C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5606" y="79514"/>
            <a:ext cx="576000" cy="4424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01FE24E-7282-4B80-B6F8-AF95CBF47779}"/>
              </a:ext>
            </a:extLst>
          </p:cNvPr>
          <p:cNvSpPr txBox="1"/>
          <p:nvPr/>
        </p:nvSpPr>
        <p:spPr>
          <a:xfrm>
            <a:off x="1396983" y="421621"/>
            <a:ext cx="10376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Статистические данные по наркологической службе в КР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026FDED-22A5-44F1-B11F-A7CD41E223FE}"/>
              </a:ext>
            </a:extLst>
          </p:cNvPr>
          <p:cNvSpPr/>
          <p:nvPr/>
        </p:nvSpPr>
        <p:spPr>
          <a:xfrm>
            <a:off x="202547" y="1400469"/>
            <a:ext cx="4069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Распространенность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наркологических расстройств (на 100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тыс.населения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)</a:t>
            </a: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34CF500E-B8F4-4D88-BCC2-9C20B7E78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079437"/>
              </p:ext>
            </p:extLst>
          </p:nvPr>
        </p:nvGraphicFramePr>
        <p:xfrm>
          <a:off x="269070" y="2308890"/>
          <a:ext cx="3941558" cy="1738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2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4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Наркологические расстройства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3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Алкогольная зависимость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473,9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(31 713)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418,1</a:t>
                      </a:r>
                    </a:p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(29 165)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405,9</a:t>
                      </a:r>
                    </a:p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(28 820)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Наркотическая зависимость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114,6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(7539)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97,0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(6643)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93,9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(6545)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535F5E31-E1BF-44B4-AE19-6FDE9BF252CB}"/>
              </a:ext>
            </a:extLst>
          </p:cNvPr>
          <p:cNvSpPr txBox="1">
            <a:spLocks/>
          </p:cNvSpPr>
          <p:nvPr/>
        </p:nvSpPr>
        <p:spPr>
          <a:xfrm>
            <a:off x="4411055" y="1462023"/>
            <a:ext cx="3757014" cy="64633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Заболеваемость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наркологических расстройств (на 100 </a:t>
            </a:r>
            <a:r>
              <a:rPr lang="ru-RU" sz="18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тыс.нас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.)</a:t>
            </a: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78CDD113-021B-4D3B-B8E3-6C64AE5B8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44471"/>
              </p:ext>
            </p:extLst>
          </p:nvPr>
        </p:nvGraphicFramePr>
        <p:xfrm>
          <a:off x="4451927" y="2311726"/>
          <a:ext cx="3675270" cy="14289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9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4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71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8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Наркологические расстройства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Алкогольная зависимость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12,5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(841)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12,4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(865)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9,1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(646)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Наркотическая зависимость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1,9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(121)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1,6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(114)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</a:rPr>
                        <a:t>2,0</a:t>
                      </a:r>
                    </a:p>
                    <a:p>
                      <a:r>
                        <a:rPr lang="ru-RU" sz="1400" dirty="0">
                          <a:latin typeface="+mn-lt"/>
                        </a:rPr>
                        <a:t>(145)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B018A504-907C-4C37-AD90-9B0020678D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2291994"/>
              </p:ext>
            </p:extLst>
          </p:nvPr>
        </p:nvGraphicFramePr>
        <p:xfrm>
          <a:off x="8368496" y="2664363"/>
          <a:ext cx="3554433" cy="2868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Объект 2">
            <a:extLst>
              <a:ext uri="{FF2B5EF4-FFF2-40B4-BE49-F238E27FC236}">
                <a16:creationId xmlns:a16="http://schemas.microsoft.com/office/drawing/2014/main" id="{1B140DCB-C99D-50EF-62F2-54F732A64336}"/>
              </a:ext>
            </a:extLst>
          </p:cNvPr>
          <p:cNvSpPr txBox="1">
            <a:spLocks/>
          </p:cNvSpPr>
          <p:nvPr/>
        </p:nvSpPr>
        <p:spPr>
          <a:xfrm>
            <a:off x="351926" y="4470109"/>
            <a:ext cx="7295511" cy="162833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7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Как видно из таблиц, за последние три года наблюдается снижение показателя распространённости и заболеваемости расстройств, связанных с употреблением алкоголя. </a:t>
            </a:r>
            <a:endParaRPr lang="en-US" sz="1700" dirty="0">
              <a:solidFill>
                <a:schemeClr val="accent1">
                  <a:lumMod val="75000"/>
                </a:schemeClr>
              </a:solidFill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17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В 2024 году наблюдается увеличение заболеваемости расстройств, связанных с употреблением наркотических веществ </a:t>
            </a:r>
          </a:p>
        </p:txBody>
      </p:sp>
    </p:spTree>
    <p:extLst>
      <p:ext uri="{BB962C8B-B14F-4D97-AF65-F5344CB8AC3E}">
        <p14:creationId xmlns:p14="http://schemas.microsoft.com/office/powerpoint/2010/main" val="3864164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6">
            <a:extLst>
              <a:ext uri="{FF2B5EF4-FFF2-40B4-BE49-F238E27FC236}">
                <a16:creationId xmlns:a16="http://schemas.microsoft.com/office/drawing/2014/main" id="{660EF355-4BF1-4C86-97C3-626DD5306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811" cy="68580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02035517-3590-4159-91C8-F1C8DC2B7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05" y="1972491"/>
            <a:ext cx="11353800" cy="4532812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endParaRPr lang="ru-RU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anose="02040503050406030204" pitchFamily="18" charset="0"/>
              <a:cs typeface="+mj-cs"/>
            </a:endParaRPr>
          </a:p>
          <a:p>
            <a:pPr marL="742950" indent="-742950">
              <a:buFont typeface="+mj-lt"/>
              <a:buAutoNum type="arabicPeriod"/>
            </a:pPr>
            <a:endParaRPr lang="ru-RU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anose="02040503050406030204" pitchFamily="18" charset="0"/>
              <a:cs typeface="+mj-cs"/>
            </a:endParaRPr>
          </a:p>
          <a:p>
            <a:pPr marL="0" indent="0">
              <a:buNone/>
            </a:pPr>
            <a:endParaRPr lang="ru-RU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anose="02040503050406030204" pitchFamily="18" charset="0"/>
              <a:cs typeface="+mj-cs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A440CAAF-5B62-467E-AD1A-090A402A3B18}"/>
              </a:ext>
            </a:extLst>
          </p:cNvPr>
          <p:cNvSpPr txBox="1">
            <a:spLocks/>
          </p:cNvSpPr>
          <p:nvPr/>
        </p:nvSpPr>
        <p:spPr>
          <a:xfrm>
            <a:off x="2429434" y="591670"/>
            <a:ext cx="9583272" cy="762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СТАТИСТИЧЕСКИЕ ДАННЫЕ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5904B5-9997-E98C-4FE2-AAC933089EED}"/>
              </a:ext>
            </a:extLst>
          </p:cNvPr>
          <p:cNvSpPr txBox="1">
            <a:spLocks/>
          </p:cNvSpPr>
          <p:nvPr/>
        </p:nvSpPr>
        <p:spPr>
          <a:xfrm>
            <a:off x="1469104" y="2124229"/>
            <a:ext cx="4858327" cy="729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Круглосуточное медосвидетельствование на предмет опьянения ПАВ в КР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CA76F3C3-5F94-893B-A715-BCCEEF1A0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371058"/>
              </p:ext>
            </p:extLst>
          </p:nvPr>
        </p:nvGraphicFramePr>
        <p:xfrm>
          <a:off x="1649229" y="3071047"/>
          <a:ext cx="4115778" cy="19281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4458">
                  <a:extLst>
                    <a:ext uri="{9D8B030D-6E8A-4147-A177-3AD203B41FA5}">
                      <a16:colId xmlns:a16="http://schemas.microsoft.com/office/drawing/2014/main" val="3668727615"/>
                    </a:ext>
                  </a:extLst>
                </a:gridCol>
                <a:gridCol w="2631320">
                  <a:extLst>
                    <a:ext uri="{9D8B030D-6E8A-4147-A177-3AD203B41FA5}">
                      <a16:colId xmlns:a16="http://schemas.microsoft.com/office/drawing/2014/main" val="3144808889"/>
                    </a:ext>
                  </a:extLst>
                </a:gridCol>
              </a:tblGrid>
              <a:tr h="30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>
                          <a:solidFill>
                            <a:schemeClr val="bg1"/>
                          </a:solidFill>
                        </a:rPr>
                        <a:t>Годы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Количество экспертиз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496249"/>
                  </a:ext>
                </a:extLst>
              </a:tr>
              <a:tr h="5208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2022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49891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086710"/>
                  </a:ext>
                </a:extLst>
              </a:tr>
              <a:tr h="5208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2023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50876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901932"/>
                  </a:ext>
                </a:extLst>
              </a:tr>
              <a:tr h="5208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2024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52039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762968"/>
                  </a:ext>
                </a:extLst>
              </a:tr>
            </a:tbl>
          </a:graphicData>
        </a:graphic>
      </p:graphicFrame>
      <p:sp>
        <p:nvSpPr>
          <p:cNvPr id="8" name="Объект 2">
            <a:extLst>
              <a:ext uri="{FF2B5EF4-FFF2-40B4-BE49-F238E27FC236}">
                <a16:creationId xmlns:a16="http://schemas.microsoft.com/office/drawing/2014/main" id="{95CCC4F2-3C2F-259A-B4B6-81D3B2AD9442}"/>
              </a:ext>
            </a:extLst>
          </p:cNvPr>
          <p:cNvSpPr txBox="1">
            <a:spLocks/>
          </p:cNvSpPr>
          <p:nvPr/>
        </p:nvSpPr>
        <p:spPr>
          <a:xfrm>
            <a:off x="6683146" y="2124229"/>
            <a:ext cx="4858327" cy="378310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Как видно из таблицы, число проведенных медицинских освидетельствований на предмет опьянения психоактивными веществами увеличивается за последние три года: на 2% в 2023г и на 2,3% в 2024г </a:t>
            </a:r>
          </a:p>
          <a:p>
            <a:pPr marL="0" indent="0" algn="ctr">
              <a:buNone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Необходимо отметить, что при назначении судом выплат штрафных санкций водителями, управлявшими авто в состоянии опьянения, определенный процент средств поступает на счет подразделений МВД </a:t>
            </a:r>
          </a:p>
          <a:p>
            <a:pPr marL="0" indent="0" algn="ctr">
              <a:buNone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МЗКР не получает подобных мотивационных выплат</a:t>
            </a:r>
          </a:p>
        </p:txBody>
      </p:sp>
    </p:spTree>
    <p:extLst>
      <p:ext uri="{BB962C8B-B14F-4D97-AF65-F5344CB8AC3E}">
        <p14:creationId xmlns:p14="http://schemas.microsoft.com/office/powerpoint/2010/main" val="2871326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6">
            <a:extLst>
              <a:ext uri="{FF2B5EF4-FFF2-40B4-BE49-F238E27FC236}">
                <a16:creationId xmlns:a16="http://schemas.microsoft.com/office/drawing/2014/main" id="{660EF355-4BF1-4C86-97C3-626DD5306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811" cy="68580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02035517-3590-4159-91C8-F1C8DC2B7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05" y="1972491"/>
            <a:ext cx="11353800" cy="4532812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endParaRPr lang="ru-RU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anose="02040503050406030204" pitchFamily="18" charset="0"/>
              <a:cs typeface="+mj-cs"/>
            </a:endParaRPr>
          </a:p>
          <a:p>
            <a:pPr marL="742950" indent="-742950">
              <a:buFont typeface="+mj-lt"/>
              <a:buAutoNum type="arabicPeriod"/>
            </a:pPr>
            <a:endParaRPr lang="ru-RU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anose="02040503050406030204" pitchFamily="18" charset="0"/>
              <a:cs typeface="+mj-cs"/>
            </a:endParaRPr>
          </a:p>
          <a:p>
            <a:pPr marL="0" indent="0">
              <a:buNone/>
            </a:pPr>
            <a:endParaRPr lang="ru-RU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anose="02040503050406030204" pitchFamily="18" charset="0"/>
              <a:cs typeface="+mj-cs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A440CAAF-5B62-467E-AD1A-090A402A3B18}"/>
              </a:ext>
            </a:extLst>
          </p:cNvPr>
          <p:cNvSpPr txBox="1">
            <a:spLocks/>
          </p:cNvSpPr>
          <p:nvPr/>
        </p:nvSpPr>
        <p:spPr>
          <a:xfrm>
            <a:off x="2429434" y="591670"/>
            <a:ext cx="9583272" cy="762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СТАТИСТИЧЕСКИЕ ДАННЫЕ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77ED8BA0-69D3-43A5-BAF7-1DB96B8DC28E}"/>
              </a:ext>
            </a:extLst>
          </p:cNvPr>
          <p:cNvSpPr txBox="1">
            <a:spLocks/>
          </p:cNvSpPr>
          <p:nvPr/>
        </p:nvSpPr>
        <p:spPr>
          <a:xfrm>
            <a:off x="4254537" y="1420488"/>
            <a:ext cx="4399605" cy="5011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Данные по СПНЭК по РЦПН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5EFCC536-D705-44DE-9F22-6276F655AA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543156"/>
              </p:ext>
            </p:extLst>
          </p:nvPr>
        </p:nvGraphicFramePr>
        <p:xfrm>
          <a:off x="417195" y="2659536"/>
          <a:ext cx="4486499" cy="2804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01887">
                  <a:extLst>
                    <a:ext uri="{9D8B030D-6E8A-4147-A177-3AD203B41FA5}">
                      <a16:colId xmlns:a16="http://schemas.microsoft.com/office/drawing/2014/main" val="3668727615"/>
                    </a:ext>
                  </a:extLst>
                </a:gridCol>
                <a:gridCol w="770965">
                  <a:extLst>
                    <a:ext uri="{9D8B030D-6E8A-4147-A177-3AD203B41FA5}">
                      <a16:colId xmlns:a16="http://schemas.microsoft.com/office/drawing/2014/main" val="351126968"/>
                    </a:ext>
                  </a:extLst>
                </a:gridCol>
                <a:gridCol w="770965">
                  <a:extLst>
                    <a:ext uri="{9D8B030D-6E8A-4147-A177-3AD203B41FA5}">
                      <a16:colId xmlns:a16="http://schemas.microsoft.com/office/drawing/2014/main" val="3144808889"/>
                    </a:ext>
                  </a:extLst>
                </a:gridCol>
                <a:gridCol w="842682">
                  <a:extLst>
                    <a:ext uri="{9D8B030D-6E8A-4147-A177-3AD203B41FA5}">
                      <a16:colId xmlns:a16="http://schemas.microsoft.com/office/drawing/2014/main" val="2251107750"/>
                    </a:ext>
                  </a:extLst>
                </a:gridCol>
              </a:tblGrid>
              <a:tr h="3844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496249"/>
                  </a:ext>
                </a:extLst>
              </a:tr>
              <a:tr h="6635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Судебно-психиатрическая экспертиза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1801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2173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2453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901932"/>
                  </a:ext>
                </a:extLst>
              </a:tr>
              <a:tr h="6635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Судебно-наркологическая экспертиза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532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647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960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762968"/>
                  </a:ext>
                </a:extLst>
              </a:tr>
              <a:tr h="3844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/>
                        <a:t>Всего: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2333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2820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3413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123664"/>
                  </a:ext>
                </a:extLst>
              </a:tr>
            </a:tbl>
          </a:graphicData>
        </a:graphic>
      </p:graphicFrame>
      <p:sp>
        <p:nvSpPr>
          <p:cNvPr id="7" name="Объект 2">
            <a:extLst>
              <a:ext uri="{FF2B5EF4-FFF2-40B4-BE49-F238E27FC236}">
                <a16:creationId xmlns:a16="http://schemas.microsoft.com/office/drawing/2014/main" id="{741E63D9-EDF0-1D81-DDEA-E9B96DA7245D}"/>
              </a:ext>
            </a:extLst>
          </p:cNvPr>
          <p:cNvSpPr txBox="1">
            <a:spLocks/>
          </p:cNvSpPr>
          <p:nvPr/>
        </p:nvSpPr>
        <p:spPr>
          <a:xfrm>
            <a:off x="5320890" y="2187388"/>
            <a:ext cx="6566310" cy="453281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В РЦПН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за последние годы наблюдается значительный рост числа судебных экспертиз. Так, в 2024г количество проведенных экспертиз увеличилось на 46,3% по сравнению с 2022 годом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000" dirty="0">
                <a:solidFill>
                  <a:srgbClr val="FF0000"/>
                </a:solidFill>
                <a:ea typeface="Cambria" panose="02040503050406030204" pitchFamily="18" charset="0"/>
              </a:rPr>
              <a:t>Трудности: 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000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Дополнительные выездные экспертизы </a:t>
            </a:r>
            <a:r>
              <a:rPr lang="ru-RU" alt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– эксперты вынуждены выезжать в другие учреждения (МТСОМ, ГСИН, РПБ Кызыл-Жар), что увеличивает рабочую нагрузку при нехватке судебных экспертов.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000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Финансовые затраты </a:t>
            </a:r>
            <a:r>
              <a:rPr lang="ru-RU" alt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– расходы на выездные экспертизы покрываются за счет РЦПН, а не из бюджетов обращающихся учреждений.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000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Транспорт </a:t>
            </a:r>
            <a:r>
              <a:rPr lang="ru-RU" alt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– отсутствует автотранспорт для дальних поездок (например, до РПБ Кызыл-Жар – 469 км), что затрудняет проведение экспертиз в удаленных местах.</a:t>
            </a:r>
            <a:endParaRPr lang="ru-RU" sz="2000" dirty="0">
              <a:solidFill>
                <a:schemeClr val="accent1">
                  <a:lumMod val="75000"/>
                </a:schemeClr>
              </a:solidFill>
              <a:ea typeface="Cambria" panose="020405030504060302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901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6">
            <a:extLst>
              <a:ext uri="{FF2B5EF4-FFF2-40B4-BE49-F238E27FC236}">
                <a16:creationId xmlns:a16="http://schemas.microsoft.com/office/drawing/2014/main" id="{660EF355-4BF1-4C86-97C3-626DD5306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811" cy="68580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05C04F-4F95-4BF4-A8F5-F9ED53FB2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499" y="507879"/>
            <a:ext cx="9715501" cy="956733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Детская и подростковая службы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13C04D3B-5263-45D7-B2A1-EB2B30696F72}"/>
              </a:ext>
            </a:extLst>
          </p:cNvPr>
          <p:cNvSpPr txBox="1">
            <a:spLocks/>
          </p:cNvSpPr>
          <p:nvPr/>
        </p:nvSpPr>
        <p:spPr>
          <a:xfrm>
            <a:off x="502972" y="1735365"/>
            <a:ext cx="6239573" cy="16300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Анонимных обращений в подростковую службу (отделение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медико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-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психологической помощи) – 319: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Все случаи обращения с проблемой употребления новых психоактивных веществ и аптечных сильнодействующих лекарственных средств. Из них 90% имели сочетанное употребление (применение нескольких ПАВ).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CFF23568-959C-471B-AC77-FB2D5AD5A3B1}"/>
              </a:ext>
            </a:extLst>
          </p:cNvPr>
          <p:cNvSpPr txBox="1">
            <a:spLocks/>
          </p:cNvSpPr>
          <p:nvPr/>
        </p:nvSpPr>
        <p:spPr>
          <a:xfrm>
            <a:off x="502972" y="3740727"/>
            <a:ext cx="6239573" cy="25324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Медико-консультативную помощь получило - 540 подростков </a:t>
            </a:r>
          </a:p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Психологическую диагностику - 350 несовершеннолетних</a:t>
            </a:r>
          </a:p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Консультативная медико-психологическая помощь родителям и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созависимым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 – 254 человек</a:t>
            </a:r>
          </a:p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42 лекций в школах, высших учебных заведениях, колледжах</a:t>
            </a:r>
            <a:r>
              <a:rPr lang="ru-RU" sz="2000" dirty="0"/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с общим охватом  4220 человек </a:t>
            </a: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ea typeface="Cambria" panose="02040503050406030204" pitchFamily="18" charset="0"/>
            </a:endParaRP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FB99AF4C-C9F8-499A-93E9-1A18E24A5163}"/>
              </a:ext>
            </a:extLst>
          </p:cNvPr>
          <p:cNvSpPr txBox="1">
            <a:spLocks/>
          </p:cNvSpPr>
          <p:nvPr/>
        </p:nvSpPr>
        <p:spPr>
          <a:xfrm>
            <a:off x="7334249" y="3429000"/>
            <a:ext cx="4533900" cy="2164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Детским психиатрическим АДО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направлены на МСЭК: </a:t>
            </a:r>
          </a:p>
          <a:p>
            <a:pPr marL="0" indent="0">
              <a:buNone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ea typeface="Cambria" panose="020405030504060302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BC8DABD-AEFC-43FF-BD68-3D3CEC8E7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521870"/>
              </p:ext>
            </p:extLst>
          </p:nvPr>
        </p:nvGraphicFramePr>
        <p:xfrm>
          <a:off x="7847104" y="4197663"/>
          <a:ext cx="3346824" cy="110016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98704">
                  <a:extLst>
                    <a:ext uri="{9D8B030D-6E8A-4147-A177-3AD203B41FA5}">
                      <a16:colId xmlns:a16="http://schemas.microsoft.com/office/drawing/2014/main" val="3992201398"/>
                    </a:ext>
                  </a:extLst>
                </a:gridCol>
                <a:gridCol w="860612">
                  <a:extLst>
                    <a:ext uri="{9D8B030D-6E8A-4147-A177-3AD203B41FA5}">
                      <a16:colId xmlns:a16="http://schemas.microsoft.com/office/drawing/2014/main" val="2954733731"/>
                    </a:ext>
                  </a:extLst>
                </a:gridCol>
                <a:gridCol w="887508">
                  <a:extLst>
                    <a:ext uri="{9D8B030D-6E8A-4147-A177-3AD203B41FA5}">
                      <a16:colId xmlns:a16="http://schemas.microsoft.com/office/drawing/2014/main" val="2182259958"/>
                    </a:ext>
                  </a:extLst>
                </a:gridCol>
              </a:tblGrid>
              <a:tr h="36672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869355"/>
                  </a:ext>
                </a:extLst>
              </a:tr>
              <a:tr h="366723">
                <a:tc>
                  <a:txBody>
                    <a:bodyPr/>
                    <a:lstStyle/>
                    <a:p>
                      <a:r>
                        <a:rPr lang="ru-RU" dirty="0"/>
                        <a:t>Первичных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725947"/>
                  </a:ext>
                </a:extLst>
              </a:tr>
              <a:tr h="366723">
                <a:tc>
                  <a:txBody>
                    <a:bodyPr/>
                    <a:lstStyle/>
                    <a:p>
                      <a:r>
                        <a:rPr lang="ru-RU" dirty="0"/>
                        <a:t>Повторно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95030"/>
                  </a:ext>
                </a:extLst>
              </a:tr>
            </a:tbl>
          </a:graphicData>
        </a:graphic>
      </p:graphicFrame>
      <p:pic>
        <p:nvPicPr>
          <p:cNvPr id="6" name="Рисунок 5" descr="Дети">
            <a:extLst>
              <a:ext uri="{FF2B5EF4-FFF2-40B4-BE49-F238E27FC236}">
                <a16:creationId xmlns:a16="http://schemas.microsoft.com/office/drawing/2014/main" id="{0C819ED6-3F74-4D08-957F-06E6DC306E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43999" y="5609295"/>
            <a:ext cx="914400" cy="914400"/>
          </a:xfrm>
          <a:prstGeom prst="rect">
            <a:avLst/>
          </a:prstGeom>
        </p:spPr>
      </p:pic>
      <p:pic>
        <p:nvPicPr>
          <p:cNvPr id="16" name="Рисунок 15" descr="Школьник">
            <a:extLst>
              <a:ext uri="{FF2B5EF4-FFF2-40B4-BE49-F238E27FC236}">
                <a16:creationId xmlns:a16="http://schemas.microsoft.com/office/drawing/2014/main" id="{14625CCB-02B1-4623-BEB1-0551EB9A8D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614210" y="5668802"/>
            <a:ext cx="681319" cy="681319"/>
          </a:xfrm>
          <a:prstGeom prst="rect">
            <a:avLst/>
          </a:prstGeom>
        </p:spPr>
      </p:pic>
      <p:pic>
        <p:nvPicPr>
          <p:cNvPr id="18" name="Рисунок 17" descr="Школьница">
            <a:extLst>
              <a:ext uri="{FF2B5EF4-FFF2-40B4-BE49-F238E27FC236}">
                <a16:creationId xmlns:a16="http://schemas.microsoft.com/office/drawing/2014/main" id="{BCEC547F-1E6E-46DA-A9C9-3F07692AB8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47104" y="5622707"/>
            <a:ext cx="773508" cy="773508"/>
          </a:xfrm>
          <a:prstGeom prst="rect">
            <a:avLst/>
          </a:prstGeom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B686BB7-F3C9-2CDD-75AE-ECEB50A6B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377596"/>
              </p:ext>
            </p:extLst>
          </p:nvPr>
        </p:nvGraphicFramePr>
        <p:xfrm>
          <a:off x="7334250" y="1735364"/>
          <a:ext cx="3601606" cy="137352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002926">
                  <a:extLst>
                    <a:ext uri="{9D8B030D-6E8A-4147-A177-3AD203B41FA5}">
                      <a16:colId xmlns:a16="http://schemas.microsoft.com/office/drawing/2014/main" val="3992201398"/>
                    </a:ext>
                  </a:extLst>
                </a:gridCol>
                <a:gridCol w="2598680">
                  <a:extLst>
                    <a:ext uri="{9D8B030D-6E8A-4147-A177-3AD203B41FA5}">
                      <a16:colId xmlns:a16="http://schemas.microsoft.com/office/drawing/2014/main" val="2954733731"/>
                    </a:ext>
                  </a:extLst>
                </a:gridCol>
              </a:tblGrid>
              <a:tr h="366723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Количество обращений в детское АДО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869355"/>
                  </a:ext>
                </a:extLst>
              </a:tr>
              <a:tr h="366723">
                <a:tc>
                  <a:txBody>
                    <a:bodyPr/>
                    <a:lstStyle/>
                    <a:p>
                      <a:r>
                        <a:rPr lang="ru-RU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11095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725947"/>
                  </a:ext>
                </a:extLst>
              </a:tr>
              <a:tr h="366723">
                <a:tc>
                  <a:txBody>
                    <a:bodyPr/>
                    <a:lstStyle/>
                    <a:p>
                      <a:r>
                        <a:rPr lang="ru-RU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9732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95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988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6">
            <a:extLst>
              <a:ext uri="{FF2B5EF4-FFF2-40B4-BE49-F238E27FC236}">
                <a16:creationId xmlns:a16="http://schemas.microsoft.com/office/drawing/2014/main" id="{660EF355-4BF1-4C86-97C3-626DD5306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009"/>
            <a:ext cx="12195811" cy="68580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05C04F-4F95-4BF4-A8F5-F9ED53FB2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6998" y="507404"/>
            <a:ext cx="9728200" cy="95673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Программы снижения вреда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60986" y="1464138"/>
            <a:ext cx="9971381" cy="21185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В рамках Национальной программы Правительства КР по преодолению ВИЧ-инфекции</a:t>
            </a:r>
          </a:p>
          <a:p>
            <a:r>
              <a:rPr lang="ru-RU" sz="1400" dirty="0">
                <a:solidFill>
                  <a:schemeClr val="tx1"/>
                </a:solidFill>
              </a:rPr>
              <a:t>Стратегия 1. Предоставление качественных профилактических услуг для ключевых групп населения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ea typeface="Cambria" panose="02040503050406030204" pitchFamily="18" charset="0"/>
            </a:endParaRPr>
          </a:p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Программа выдачи и обмена шприцев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(методическая поддержка в СИН МЮ КР)</a:t>
            </a:r>
          </a:p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Поддерживающая терапия агонистами опиоидов (метадон и бупренорфин)</a:t>
            </a:r>
          </a:p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Тестирование и консультирование  на ВИЧ ЛУИН</a:t>
            </a:r>
          </a:p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Индексное тестирование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- тестирование на ВИЧ половых и инъекционных партнеров ЛУИН/ЛЖВ</a:t>
            </a:r>
          </a:p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Доконтактная профилактика ВИЧ среди ЛУИН (назначение АРТ препаратов среди ВИЧ-негативных ЛУИН, которые ведут рискованное поведение)</a:t>
            </a:r>
            <a:endParaRPr lang="ru-RU" sz="1600" dirty="0">
              <a:solidFill>
                <a:schemeClr val="accent1">
                  <a:lumMod val="75000"/>
                </a:schemeClr>
              </a:solidFill>
              <a:ea typeface="Cambria" panose="02040503050406030204" pitchFamily="18" charset="0"/>
            </a:endParaRPr>
          </a:p>
        </p:txBody>
      </p:sp>
      <p:graphicFrame>
        <p:nvGraphicFramePr>
          <p:cNvPr id="18" name="Схема 17">
            <a:extLst>
              <a:ext uri="{FF2B5EF4-FFF2-40B4-BE49-F238E27FC236}">
                <a16:creationId xmlns:a16="http://schemas.microsoft.com/office/drawing/2014/main" id="{2F27EBD7-D4BE-4097-A16D-E541157914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8352149"/>
              </p:ext>
            </p:extLst>
          </p:nvPr>
        </p:nvGraphicFramePr>
        <p:xfrm>
          <a:off x="203000" y="3747540"/>
          <a:ext cx="11789810" cy="974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D870E8AE-5124-4BA1-979C-691621DBE3CB}"/>
              </a:ext>
            </a:extLst>
          </p:cNvPr>
          <p:cNvGrpSpPr/>
          <p:nvPr/>
        </p:nvGrpSpPr>
        <p:grpSpPr>
          <a:xfrm>
            <a:off x="391964" y="4978114"/>
            <a:ext cx="2160000" cy="1775877"/>
            <a:chOff x="2133926" y="211328"/>
            <a:chExt cx="4638261" cy="4638378"/>
          </a:xfrm>
          <a:effectLst>
            <a:glow rad="546100">
              <a:schemeClr val="tx2">
                <a:lumMod val="20000"/>
                <a:lumOff val="80000"/>
                <a:alpha val="40000"/>
              </a:schemeClr>
            </a:glow>
          </a:effectLst>
        </p:grpSpPr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FC18B206-61CD-4DB7-AB1E-5C8E501BA867}"/>
                </a:ext>
              </a:extLst>
            </p:cNvPr>
            <p:cNvSpPr/>
            <p:nvPr/>
          </p:nvSpPr>
          <p:spPr>
            <a:xfrm>
              <a:off x="2133926" y="211328"/>
              <a:ext cx="4638261" cy="4638378"/>
            </a:xfrm>
            <a:prstGeom prst="ellipse">
              <a:avLst/>
            </a:prstGeom>
            <a:blipFill rotWithShape="0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t="-27000" b="-27000"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Овал 4">
              <a:extLst>
                <a:ext uri="{FF2B5EF4-FFF2-40B4-BE49-F238E27FC236}">
                  <a16:creationId xmlns:a16="http://schemas.microsoft.com/office/drawing/2014/main" id="{A0E3E575-3D10-4C05-9E87-9E45E210BEE3}"/>
                </a:ext>
              </a:extLst>
            </p:cNvPr>
            <p:cNvSpPr txBox="1"/>
            <p:nvPr/>
          </p:nvSpPr>
          <p:spPr>
            <a:xfrm>
              <a:off x="2813184" y="890603"/>
              <a:ext cx="3279745" cy="32798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6500" kern="1200" dirty="0"/>
            </a:p>
          </p:txBody>
        </p:sp>
      </p:grp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ACA2A723-BB16-4873-9B1E-C1AEBC96292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439" y="5046788"/>
            <a:ext cx="2163928" cy="1440000"/>
          </a:xfrm>
          <a:prstGeom prst="ellipse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D2EDE55C-1BAB-4563-9DEF-C027CB10011D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489" y="5123407"/>
            <a:ext cx="2160000" cy="1181234"/>
          </a:xfrm>
          <a:prstGeom prst="ellipse">
            <a:avLst/>
          </a:prstGeom>
        </p:spPr>
      </p:pic>
      <p:sp>
        <p:nvSpPr>
          <p:cNvPr id="24" name="Овал 23" descr="Группа людей">
            <a:extLst>
              <a:ext uri="{FF2B5EF4-FFF2-40B4-BE49-F238E27FC236}">
                <a16:creationId xmlns:a16="http://schemas.microsoft.com/office/drawing/2014/main" id="{CFD8BB23-A16D-4311-8D6C-1402D5FD356B}"/>
              </a:ext>
            </a:extLst>
          </p:cNvPr>
          <p:cNvSpPr/>
          <p:nvPr/>
        </p:nvSpPr>
        <p:spPr>
          <a:xfrm>
            <a:off x="6343997" y="4773322"/>
            <a:ext cx="2059781" cy="1881404"/>
          </a:xfrm>
          <a:prstGeom prst="ellipse">
            <a:avLst/>
          </a:prstGeom>
          <a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9699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6">
            <a:extLst>
              <a:ext uri="{FF2B5EF4-FFF2-40B4-BE49-F238E27FC236}">
                <a16:creationId xmlns:a16="http://schemas.microsoft.com/office/drawing/2014/main" id="{660EF355-4BF1-4C86-97C3-626DD5306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811" cy="68580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05C04F-4F95-4BF4-A8F5-F9ED53FB2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3822" y="440280"/>
            <a:ext cx="9728200" cy="95673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Поддерживающая терапия агонистами опиоидов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A71D6697-8C5A-452E-B460-BBE03EA195C1}"/>
              </a:ext>
            </a:extLst>
          </p:cNvPr>
          <p:cNvSpPr txBox="1">
            <a:spLocks/>
          </p:cNvSpPr>
          <p:nvPr/>
        </p:nvSpPr>
        <p:spPr>
          <a:xfrm>
            <a:off x="2044961" y="1083136"/>
            <a:ext cx="9583272" cy="762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8335" y="1464136"/>
            <a:ext cx="543686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Индикаторы эффективности (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N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 726):</a:t>
            </a:r>
          </a:p>
          <a:p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1) Удержание в ПТАО шесть месяцев и более – 86%</a:t>
            </a:r>
          </a:p>
          <a:p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2) Доля </a:t>
            </a:r>
            <a:r>
              <a:rPr lang="ru-RU" sz="1300" dirty="0" err="1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пац</a:t>
            </a:r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-в принимающих рекомендованные ВОЗ дозировки (80,0 мг и более) – 69%</a:t>
            </a:r>
          </a:p>
          <a:p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3) Имеют постоянное место работы – 31%</a:t>
            </a:r>
          </a:p>
          <a:p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4) Проживают с семьями – 42%</a:t>
            </a:r>
          </a:p>
          <a:p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5) В течение </a:t>
            </a:r>
            <a:r>
              <a:rPr lang="ru-RU" sz="1300" dirty="0" err="1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посл.месяца</a:t>
            </a:r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 не употребляли наркотики (опиоиды) – 98%</a:t>
            </a:r>
          </a:p>
          <a:p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6) Приверженность к АРТ – 100%, снижение ВН 1000к/мл – 95%</a:t>
            </a:r>
          </a:p>
          <a:p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7) Приверженность к ПТ лечению 100%</a:t>
            </a:r>
          </a:p>
          <a:p>
            <a:r>
              <a:rPr lang="ru-RU" sz="1300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8) Сайты «единого окна» </a:t>
            </a:r>
            <a:r>
              <a:rPr lang="ru-RU" sz="1300" dirty="0" err="1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ПТМ+АРТ+ПТЛ+ТиК+ДКП</a:t>
            </a:r>
            <a:endParaRPr lang="ru-RU" sz="1300" dirty="0">
              <a:solidFill>
                <a:schemeClr val="accent1">
                  <a:lumMod val="75000"/>
                </a:schemeClr>
              </a:solidFill>
              <a:ea typeface="Cambria" panose="02040503050406030204" pitchFamily="18" charset="0"/>
            </a:endParaRP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04F582A2-7480-4C6C-91A1-76027C63BA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5834961"/>
              </p:ext>
            </p:extLst>
          </p:nvPr>
        </p:nvGraphicFramePr>
        <p:xfrm>
          <a:off x="308155" y="1949104"/>
          <a:ext cx="5787845" cy="3825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Объект 5">
            <a:extLst>
              <a:ext uri="{FF2B5EF4-FFF2-40B4-BE49-F238E27FC236}">
                <a16:creationId xmlns:a16="http://schemas.microsoft.com/office/drawing/2014/main" id="{4D91F49C-1F44-4727-9C34-BAADCA170E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2792471"/>
              </p:ext>
            </p:extLst>
          </p:nvPr>
        </p:nvGraphicFramePr>
        <p:xfrm>
          <a:off x="6360908" y="3791770"/>
          <a:ext cx="5267325" cy="262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636944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6744</TotalTime>
  <Words>1002</Words>
  <Application>Microsoft Office PowerPoint</Application>
  <PresentationFormat>Широкоэкранный</PresentationFormat>
  <Paragraphs>224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Детская и подростковая службы</vt:lpstr>
      <vt:lpstr>Программы снижения вреда</vt:lpstr>
      <vt:lpstr>Поддерживающая терапия агонистами опиоидов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Картирование</dc:title>
  <dc:creator>Ainura Esenamanova/KG/RCPN</dc:creator>
  <cp:lastModifiedBy>Zhyldiz Bakirova</cp:lastModifiedBy>
  <cp:revision>698</cp:revision>
  <cp:lastPrinted>2025-03-13T05:30:00Z</cp:lastPrinted>
  <dcterms:created xsi:type="dcterms:W3CDTF">2022-03-31T06:44:55Z</dcterms:created>
  <dcterms:modified xsi:type="dcterms:W3CDTF">2025-08-27T05:20:40Z</dcterms:modified>
</cp:coreProperties>
</file>