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147381509" r:id="rId2"/>
    <p:sldId id="2147381503" r:id="rId3"/>
    <p:sldId id="1223" r:id="rId4"/>
    <p:sldId id="2147381507" r:id="rId5"/>
    <p:sldId id="2147381508" r:id="rId6"/>
    <p:sldId id="2147381447" r:id="rId7"/>
    <p:sldId id="2147381506" r:id="rId8"/>
    <p:sldId id="1239" r:id="rId9"/>
    <p:sldId id="1259" r:id="rId10"/>
    <p:sldId id="1251" r:id="rId11"/>
    <p:sldId id="1261" r:id="rId12"/>
    <p:sldId id="1264" r:id="rId13"/>
    <p:sldId id="1266" r:id="rId14"/>
    <p:sldId id="2147381505" r:id="rId15"/>
    <p:sldId id="1268" r:id="rId16"/>
    <p:sldId id="111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Клименко" initials="ТК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89" autoAdjust="0"/>
  </p:normalViewPr>
  <p:slideViewPr>
    <p:cSldViewPr>
      <p:cViewPr varScale="1">
        <p:scale>
          <a:sx n="57" d="100"/>
          <a:sy n="57" d="100"/>
        </p:scale>
        <p:origin x="15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Структура наркологической заболеваемости</a:t>
            </a:r>
            <a:r>
              <a:rPr lang="ru-RU" sz="1600" baseline="0" dirty="0"/>
              <a:t> в Российской Федерации</a:t>
            </a:r>
          </a:p>
        </c:rich>
      </c:tx>
      <c:layout>
        <c:manualLayout>
          <c:xMode val="edge"/>
          <c:yMode val="edge"/>
          <c:x val="0.1356353170520963"/>
          <c:y val="1.09349642933269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1217640883214007E-2"/>
          <c:y val="0.29604618192521048"/>
          <c:w val="0.926171893599124"/>
          <c:h val="0.247366912421507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Наркотики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14945164822956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8E9-48A1-9802-DDD57FD3E74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0.0%</c:formatCode>
                <c:ptCount val="1"/>
                <c:pt idx="0">
                  <c:v>0.22900000000000001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9-48A1-9802-DDD57FD3E7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Алкоголь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CC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76,4%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F33-4C1C-8163-1B4945557CB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0.0%</c:formatCode>
                <c:ptCount val="1"/>
                <c:pt idx="0">
                  <c:v>0.76400000000000001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E9-48A1-9802-DDD57FD3E7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Ненаркотические ПАВ</c:v>
                </c:pt>
              </c:strCache>
            </c:strRef>
          </c:tx>
          <c:spPr>
            <a:solidFill>
              <a:srgbClr val="00FF99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0,7%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F33-4C1C-8163-1B4945557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0.0%</c:formatCode>
                <c:ptCount val="1"/>
                <c:pt idx="0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E9-48A1-9802-DDD57FD3E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100"/>
        <c:axId val="100926464"/>
        <c:axId val="84321408"/>
      </c:barChart>
      <c:catAx>
        <c:axId val="100926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321408"/>
        <c:crosses val="autoZero"/>
        <c:auto val="1"/>
        <c:lblAlgn val="ctr"/>
        <c:lblOffset val="100"/>
        <c:noMultiLvlLbl val="0"/>
      </c:catAx>
      <c:valAx>
        <c:axId val="843214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high"/>
        <c:crossAx val="1009264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5.3133481200501521E-2"/>
          <c:y val="0.69109172052086465"/>
          <c:w val="0.89999988605706949"/>
          <c:h val="0.30122174596910634"/>
        </c:manualLayout>
      </c:layout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и продажи алкоголя на душу населения</a:t>
            </a:r>
          </a:p>
        </c:rich>
      </c:tx>
      <c:layout>
        <c:manualLayout>
          <c:xMode val="edge"/>
          <c:yMode val="edge"/>
          <c:x val="0.138078686484805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1462692219261821E-2"/>
          <c:y val="0.1156535494847778"/>
          <c:w val="0.92491986637633727"/>
          <c:h val="0.68401366893342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Потребление алкоголя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Лист1!$A$2:$A$18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15.7</c:v>
                </c:pt>
                <c:pt idx="1">
                  <c:v>13.7</c:v>
                </c:pt>
                <c:pt idx="2">
                  <c:v>13.5</c:v>
                </c:pt>
                <c:pt idx="3">
                  <c:v>13.1</c:v>
                </c:pt>
                <c:pt idx="4">
                  <c:v>12.4</c:v>
                </c:pt>
                <c:pt idx="5">
                  <c:v>11.8</c:v>
                </c:pt>
                <c:pt idx="6">
                  <c:v>11.8</c:v>
                </c:pt>
                <c:pt idx="7">
                  <c:v>11</c:v>
                </c:pt>
                <c:pt idx="8">
                  <c:v>10.6</c:v>
                </c:pt>
                <c:pt idx="9">
                  <c:v>9.5</c:v>
                </c:pt>
                <c:pt idx="10">
                  <c:v>9.3000000000000007</c:v>
                </c:pt>
                <c:pt idx="11">
                  <c:v>9.3000000000000007</c:v>
                </c:pt>
                <c:pt idx="12">
                  <c:v>9</c:v>
                </c:pt>
                <c:pt idx="13">
                  <c:v>8.8000000000000007</c:v>
                </c:pt>
                <c:pt idx="14">
                  <c:v>8.6</c:v>
                </c:pt>
                <c:pt idx="15">
                  <c:v>8.4</c:v>
                </c:pt>
                <c:pt idx="16">
                  <c:v>8.3800000000000008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2-4D37-8DB1-27591EE415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Продажи алкоголя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A2-4D37-8DB1-27591EE415CF}"/>
                </c:ext>
              </c:extLst>
            </c:dLbl>
            <c:dLbl>
              <c:idx val="1"/>
              <c:layout>
                <c:manualLayout>
                  <c:x val="1.3888888888888888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A2-4D37-8DB1-27591EE415CF}"/>
                </c:ext>
              </c:extLst>
            </c:dLbl>
            <c:dLbl>
              <c:idx val="2"/>
              <c:layout>
                <c:manualLayout>
                  <c:x val="5.5555555555555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A2-4D37-8DB1-27591EE415CF}"/>
                </c:ext>
              </c:extLst>
            </c:dLbl>
            <c:dLbl>
              <c:idx val="3"/>
              <c:layout>
                <c:manualLayout>
                  <c:x val="1.111111111111111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A2-4D37-8DB1-27591EE415CF}"/>
                </c:ext>
              </c:extLst>
            </c:dLbl>
            <c:dLbl>
              <c:idx val="4"/>
              <c:layout>
                <c:manualLayout>
                  <c:x val="1.1111111111111112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A2-4D37-8DB1-27591EE415CF}"/>
                </c:ext>
              </c:extLst>
            </c:dLbl>
            <c:dLbl>
              <c:idx val="5"/>
              <c:layout>
                <c:manualLayout>
                  <c:x val="1.3888888888888888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A2-4D37-8DB1-27591EE415CF}"/>
                </c:ext>
              </c:extLst>
            </c:dLbl>
            <c:dLbl>
              <c:idx val="6"/>
              <c:layout>
                <c:manualLayout>
                  <c:x val="2.7777777777777267E-3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A2-4D37-8DB1-27591EE415CF}"/>
                </c:ext>
              </c:extLst>
            </c:dLbl>
            <c:dLbl>
              <c:idx val="8"/>
              <c:layout>
                <c:manualLayout>
                  <c:x val="5.5555555555555558E-3"/>
                  <c:y val="4.6296296296295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A2-4D37-8DB1-27591EE415CF}"/>
                </c:ext>
              </c:extLst>
            </c:dLbl>
            <c:dLbl>
              <c:idx val="11"/>
              <c:layout>
                <c:manualLayout>
                  <c:x val="2.2222222222222223E-2"/>
                  <c:y val="1.3888888888888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A2-4D37-8DB1-27591EE415CF}"/>
                </c:ext>
              </c:extLst>
            </c:dLbl>
            <c:dLbl>
              <c:idx val="12"/>
              <c:layout>
                <c:manualLayout>
                  <c:x val="2.77777777777777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A2-4D37-8DB1-27591EE415CF}"/>
                </c:ext>
              </c:extLst>
            </c:dLbl>
            <c:dLbl>
              <c:idx val="13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A2-4D37-8DB1-27591EE415CF}"/>
                </c:ext>
              </c:extLst>
            </c:dLbl>
            <c:dLbl>
              <c:idx val="14"/>
              <c:layout>
                <c:manualLayout>
                  <c:x val="1.6666666666666666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0A2-4D37-8DB1-27591EE415CF}"/>
                </c:ext>
              </c:extLst>
            </c:dLbl>
            <c:dLbl>
              <c:idx val="15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0A2-4D37-8DB1-27591EE415CF}"/>
                </c:ext>
              </c:extLst>
            </c:dLbl>
            <c:dLbl>
              <c:idx val="16"/>
              <c:layout>
                <c:manualLayout>
                  <c:x val="2.4999999999999897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0A2-4D37-8DB1-27591EE415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Лист1!$A$2:$A$18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10.1</c:v>
                </c:pt>
                <c:pt idx="1">
                  <c:v>9.4</c:v>
                </c:pt>
                <c:pt idx="2">
                  <c:v>9.3000000000000007</c:v>
                </c:pt>
                <c:pt idx="3">
                  <c:v>9.1999999999999993</c:v>
                </c:pt>
                <c:pt idx="4">
                  <c:v>9.1999999999999993</c:v>
                </c:pt>
                <c:pt idx="5">
                  <c:v>8.5</c:v>
                </c:pt>
                <c:pt idx="6">
                  <c:v>7.7</c:v>
                </c:pt>
                <c:pt idx="7">
                  <c:v>7</c:v>
                </c:pt>
                <c:pt idx="8">
                  <c:v>6.7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6.2</c:v>
                </c:pt>
                <c:pt idx="13">
                  <c:v>6.3</c:v>
                </c:pt>
                <c:pt idx="14">
                  <c:v>6.4</c:v>
                </c:pt>
                <c:pt idx="15">
                  <c:v>6.5</c:v>
                </c:pt>
                <c:pt idx="16">
                  <c:v>6.79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0A2-4D37-8DB1-27591EE41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230336"/>
        <c:axId val="84323136"/>
      </c:barChart>
      <c:catAx>
        <c:axId val="3323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323136"/>
        <c:crosses val="autoZero"/>
        <c:auto val="1"/>
        <c:lblAlgn val="ctr"/>
        <c:lblOffset val="100"/>
        <c:noMultiLvlLbl val="0"/>
      </c:catAx>
      <c:valAx>
        <c:axId val="8432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3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14215096227973"/>
          <c:y val="0.88966906033705884"/>
          <c:w val="0.51371552901716278"/>
          <c:h val="7.8931785956666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96723268836373E-2"/>
          <c:y val="3.4112005971867781E-2"/>
          <c:w val="0.8854788027659144"/>
          <c:h val="0.82585368043641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r>
                      <a:rPr lang="en-US" sz="800"/>
                      <a:t>7,0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D7B-475D-AAF7-E841303C1AC7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10.1</c:v>
                </c:pt>
                <c:pt idx="1">
                  <c:v>10.7</c:v>
                </c:pt>
                <c:pt idx="2">
                  <c:v>10.4</c:v>
                </c:pt>
                <c:pt idx="3">
                  <c:v>9.6</c:v>
                </c:pt>
                <c:pt idx="4">
                  <c:v>8.4</c:v>
                </c:pt>
                <c:pt idx="5">
                  <c:v>7.5</c:v>
                </c:pt>
                <c:pt idx="6">
                  <c:v>6.7</c:v>
                </c:pt>
                <c:pt idx="7">
                  <c:v>7</c:v>
                </c:pt>
                <c:pt idx="8">
                  <c:v>6.4</c:v>
                </c:pt>
                <c:pt idx="9">
                  <c:v>5.8</c:v>
                </c:pt>
                <c:pt idx="1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7B-475D-AAF7-E841303C1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41184"/>
        <c:axId val="84324864"/>
      </c:barChart>
      <c:catAx>
        <c:axId val="3414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84324864"/>
        <c:crosses val="autoZero"/>
        <c:auto val="1"/>
        <c:lblAlgn val="ctr"/>
        <c:lblOffset val="100"/>
        <c:tickLblSkip val="1"/>
        <c:noMultiLvlLbl val="0"/>
      </c:catAx>
      <c:valAx>
        <c:axId val="8432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34141184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заболеваемость наркологическими расстройствами на 100 т.н.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2326294397682283E-2"/>
                  <c:y val="-2.1664310317533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42-4FB3-8CCE-71B095114E4A}"/>
                </c:ext>
              </c:extLst>
            </c:dLbl>
            <c:dLbl>
              <c:idx val="6"/>
              <c:layout>
                <c:manualLayout>
                  <c:x val="1.4884196265121455E-2"/>
                  <c:y val="-8.6657241270136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42-4FB3-8CCE-71B095114E4A}"/>
                </c:ext>
              </c:extLst>
            </c:dLbl>
            <c:dLbl>
              <c:idx val="7"/>
              <c:layout>
                <c:manualLayout>
                  <c:x val="1.4884196265121455E-2"/>
                  <c:y val="1.29985861905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42-4FB3-8CCE-71B095114E4A}"/>
                </c:ext>
              </c:extLst>
            </c:dLbl>
            <c:dLbl>
              <c:idx val="8"/>
              <c:layout>
                <c:manualLayout>
                  <c:x val="-3.7210490662803806E-3"/>
                  <c:y val="-3.0330034444547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42-4FB3-8CCE-71B095114E4A}"/>
                </c:ext>
              </c:extLst>
            </c:dLbl>
            <c:dLbl>
              <c:idx val="10"/>
              <c:layout>
                <c:manualLayout>
                  <c:x val="1.1163147198841141E-2"/>
                  <c:y val="-1.7331448254027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42-4FB3-8CCE-71B095114E4A}"/>
                </c:ext>
              </c:extLst>
            </c:dLbl>
            <c:dLbl>
              <c:idx val="11"/>
              <c:layout>
                <c:manualLayout>
                  <c:x val="2.976839253024291E-2"/>
                  <c:y val="-4.332862063506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42-4FB3-8CCE-71B095114E4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Лист1!$C$4:$C$15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Лист1!$D$4:$D$15</c:f>
              <c:numCache>
                <c:formatCode>General</c:formatCode>
                <c:ptCount val="12"/>
                <c:pt idx="0">
                  <c:v>1904.6</c:v>
                </c:pt>
                <c:pt idx="1">
                  <c:v>1891.1</c:v>
                </c:pt>
                <c:pt idx="2">
                  <c:v>1811.1</c:v>
                </c:pt>
                <c:pt idx="3">
                  <c:v>1640.8</c:v>
                </c:pt>
                <c:pt idx="4">
                  <c:v>1524.4</c:v>
                </c:pt>
                <c:pt idx="5">
                  <c:v>1385.9</c:v>
                </c:pt>
                <c:pt idx="6">
                  <c:v>1293.4000000000001</c:v>
                </c:pt>
                <c:pt idx="7">
                  <c:v>1205.8</c:v>
                </c:pt>
                <c:pt idx="8">
                  <c:v>1216.4000000000001</c:v>
                </c:pt>
                <c:pt idx="9">
                  <c:v>1191.5999999999999</c:v>
                </c:pt>
                <c:pt idx="10">
                  <c:v>1169.5</c:v>
                </c:pt>
                <c:pt idx="11">
                  <c:v>1130.7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0-433F-858C-4F548F2B9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143744"/>
        <c:axId val="84326592"/>
        <c:axId val="0"/>
      </c:bar3DChart>
      <c:catAx>
        <c:axId val="3414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326592"/>
        <c:crosses val="autoZero"/>
        <c:auto val="1"/>
        <c:lblAlgn val="ctr"/>
        <c:lblOffset val="100"/>
        <c:noMultiLvlLbl val="0"/>
      </c:catAx>
      <c:valAx>
        <c:axId val="8432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14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заболеваемость наркологическими расстройствами на 100 т.н.</a:t>
            </a:r>
          </a:p>
        </c:rich>
      </c:tx>
      <c:layout>
        <c:manualLayout>
          <c:xMode val="edge"/>
          <c:yMode val="edge"/>
          <c:x val="0.175819332901524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715635418627572E-2"/>
          <c:y val="0.2213458110516934"/>
          <c:w val="0.8646080721658771"/>
          <c:h val="0.5834906154975358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3975956075892049E-2"/>
                  <c:y val="-2.93724441648317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3E-4A04-B09C-4223834075FF}"/>
                </c:ext>
              </c:extLst>
            </c:dLbl>
            <c:dLbl>
              <c:idx val="2"/>
              <c:layout>
                <c:manualLayout>
                  <c:x val="3.15322011742021E-2"/>
                  <c:y val="-4.1614239278599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C1-48F5-B894-8C341D2822BC}"/>
                </c:ext>
              </c:extLst>
            </c:dLbl>
            <c:dLbl>
              <c:idx val="3"/>
              <c:layout>
                <c:manualLayout>
                  <c:x val="3.15322011742020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C1-48F5-B894-8C341D2822BC}"/>
                </c:ext>
              </c:extLst>
            </c:dLbl>
            <c:dLbl>
              <c:idx val="4"/>
              <c:layout>
                <c:manualLayout>
                  <c:x val="7.8830502935505163E-3"/>
                  <c:y val="8.3228478557197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C1-48F5-B894-8C341D2822BC}"/>
                </c:ext>
              </c:extLst>
            </c:dLbl>
            <c:dLbl>
              <c:idx val="5"/>
              <c:layout>
                <c:manualLayout>
                  <c:x val="2.13937915702881E-2"/>
                  <c:y val="7.22187270630177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3E-4A04-B09C-4223834075FF}"/>
                </c:ext>
              </c:extLst>
            </c:dLbl>
            <c:dLbl>
              <c:idx val="6"/>
              <c:layout>
                <c:manualLayout>
                  <c:x val="1.5766100587101033E-2"/>
                  <c:y val="-4.1614239278599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C1-48F5-B894-8C341D2822BC}"/>
                </c:ext>
              </c:extLst>
            </c:dLbl>
            <c:dLbl>
              <c:idx val="9"/>
              <c:layout>
                <c:manualLayout>
                  <c:x val="1.57661005871010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C1-48F5-B894-8C341D2822BC}"/>
                </c:ext>
              </c:extLst>
            </c:dLbl>
            <c:dLbl>
              <c:idx val="10"/>
              <c:layout>
                <c:manualLayout>
                  <c:x val="1.9707625733876435E-2"/>
                  <c:y val="-8.3228478557198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C1-48F5-B894-8C341D2822BC}"/>
                </c:ext>
              </c:extLst>
            </c:dLbl>
            <c:dLbl>
              <c:idx val="11"/>
              <c:layout>
                <c:manualLayout>
                  <c:x val="2.3649150880651549E-2"/>
                  <c:y val="-4.1614239278599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C1-48F5-B894-8C341D2822B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Лист1!$C$4:$C$15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Лист1!$D$4:$D$15</c:f>
              <c:numCache>
                <c:formatCode>0.0</c:formatCode>
                <c:ptCount val="12"/>
                <c:pt idx="0">
                  <c:v>204.3</c:v>
                </c:pt>
                <c:pt idx="1">
                  <c:v>196.7</c:v>
                </c:pt>
                <c:pt idx="2">
                  <c:v>189.1</c:v>
                </c:pt>
                <c:pt idx="3">
                  <c:v>156.5</c:v>
                </c:pt>
                <c:pt idx="4">
                  <c:v>129.9</c:v>
                </c:pt>
                <c:pt idx="5">
                  <c:v>119.2</c:v>
                </c:pt>
                <c:pt idx="6">
                  <c:v>111.2</c:v>
                </c:pt>
                <c:pt idx="7">
                  <c:v>87.3</c:v>
                </c:pt>
                <c:pt idx="8">
                  <c:v>93</c:v>
                </c:pt>
                <c:pt idx="9">
                  <c:v>91</c:v>
                </c:pt>
                <c:pt idx="10">
                  <c:v>87.3</c:v>
                </c:pt>
                <c:pt idx="11">
                  <c:v>79.2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3E-4A04-B09C-422383407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226752"/>
        <c:axId val="35086336"/>
        <c:axId val="0"/>
      </c:bar3DChart>
      <c:catAx>
        <c:axId val="3322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86336"/>
        <c:crosses val="autoZero"/>
        <c:auto val="1"/>
        <c:lblAlgn val="ctr"/>
        <c:lblOffset val="100"/>
        <c:noMultiLvlLbl val="0"/>
      </c:catAx>
      <c:valAx>
        <c:axId val="3508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2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35280030613884E-2"/>
          <c:y val="2.2298946346851572E-2"/>
          <c:w val="0.89583255247936755"/>
          <c:h val="0.79633673181612297"/>
        </c:manualLayout>
      </c:layout>
      <c:lineChart>
        <c:grouping val="stack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Каннабиноиды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775892518500322E-2"/>
                  <c:y val="4.9891180182258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5-42DB-A3AD-547F20216FF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95-42DB-A3AD-547F20216FF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95-42DB-A3AD-547F20216FF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95-42DB-A3AD-547F20216FF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95-42DB-A3AD-547F20216FF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95-42DB-A3AD-547F20216FF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95-42DB-A3AD-547F20216FF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95-42DB-A3AD-547F20216FF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95-42DB-A3AD-547F20216FF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95-42DB-A3AD-547F20216FF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95-42DB-A3AD-547F20216FF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95-42DB-A3AD-547F20216FF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95-42DB-A3AD-547F20216FF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95-42DB-A3AD-547F20216FF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E95-42DB-A3AD-547F20216FF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95-42DB-A3AD-547F20216FF0}"/>
                </c:ext>
              </c:extLst>
            </c:dLbl>
            <c:dLbl>
              <c:idx val="16"/>
              <c:layout>
                <c:manualLayout>
                  <c:x val="2.6524511990749281E-3"/>
                  <c:y val="-9.0445790923515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9A-4F56-AF27-0C128CA173C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E95-42DB-A3AD-547F20216FF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E95-42DB-A3AD-547F20216FF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E95-42DB-A3AD-547F20216FF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E95-42DB-A3AD-547F20216FF0}"/>
                </c:ext>
              </c:extLst>
            </c:dLbl>
            <c:dLbl>
              <c:idx val="21"/>
              <c:layout>
                <c:manualLayout>
                  <c:x val="-2.9394882050142578E-2"/>
                  <c:y val="3.223954805499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E95-42DB-A3AD-547F20216FF0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E95-42DB-A3AD-547F20216FF0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E95-42DB-A3AD-547F20216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Лист1!$B$1:$Z$2</c:f>
              <c:strCache>
                <c:ptCount val="2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</c:strCache>
            </c:strRef>
          </c:cat>
          <c:val>
            <c:numRef>
              <c:f>Лист1!$B$3:$Z$3</c:f>
              <c:numCache>
                <c:formatCode>General</c:formatCode>
                <c:ptCount val="25"/>
                <c:pt idx="0">
                  <c:v>1.7</c:v>
                </c:pt>
                <c:pt idx="1">
                  <c:v>1.8</c:v>
                </c:pt>
                <c:pt idx="2">
                  <c:v>1.6</c:v>
                </c:pt>
                <c:pt idx="3">
                  <c:v>1.7</c:v>
                </c:pt>
                <c:pt idx="4">
                  <c:v>1.8</c:v>
                </c:pt>
                <c:pt idx="5">
                  <c:v>1.5</c:v>
                </c:pt>
                <c:pt idx="6">
                  <c:v>1.4</c:v>
                </c:pt>
                <c:pt idx="7">
                  <c:v>1.4</c:v>
                </c:pt>
                <c:pt idx="8">
                  <c:v>1.4</c:v>
                </c:pt>
                <c:pt idx="9">
                  <c:v>1.4</c:v>
                </c:pt>
                <c:pt idx="10">
                  <c:v>1.3</c:v>
                </c:pt>
                <c:pt idx="11">
                  <c:v>1.4</c:v>
                </c:pt>
                <c:pt idx="12">
                  <c:v>1.2</c:v>
                </c:pt>
                <c:pt idx="13">
                  <c:v>1.3</c:v>
                </c:pt>
                <c:pt idx="14">
                  <c:v>1.6</c:v>
                </c:pt>
                <c:pt idx="15">
                  <c:v>2.2999999999999998</c:v>
                </c:pt>
                <c:pt idx="16">
                  <c:v>2.4</c:v>
                </c:pt>
                <c:pt idx="17">
                  <c:v>2</c:v>
                </c:pt>
                <c:pt idx="18">
                  <c:v>2</c:v>
                </c:pt>
                <c:pt idx="19">
                  <c:v>1.9</c:v>
                </c:pt>
                <c:pt idx="20">
                  <c:v>1.7</c:v>
                </c:pt>
                <c:pt idx="21">
                  <c:v>1.3</c:v>
                </c:pt>
                <c:pt idx="22">
                  <c:v>1.3</c:v>
                </c:pt>
                <c:pt idx="23">
                  <c:v>1.3</c:v>
                </c:pt>
                <c:pt idx="24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2E95-42DB-A3AD-547F20216FF0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Психостимуляторы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786767986125383E-2"/>
                  <c:y val="-4.522289546175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9A-4F56-AF27-0C128CA173C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E95-42DB-A3AD-547F20216FF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E95-42DB-A3AD-547F20216FF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E95-42DB-A3AD-547F20216FF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E95-42DB-A3AD-547F20216FF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E95-42DB-A3AD-547F20216FF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E95-42DB-A3AD-547F20216FF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E95-42DB-A3AD-547F20216FF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E95-42DB-A3AD-547F20216FF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E95-42DB-A3AD-547F20216FF0}"/>
                </c:ext>
              </c:extLst>
            </c:dLbl>
            <c:dLbl>
              <c:idx val="11"/>
              <c:layout>
                <c:manualLayout>
                  <c:x val="0"/>
                  <c:y val="-2.713373727705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9A-4F56-AF27-0C128CA173C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E95-42DB-A3AD-547F20216FF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E95-42DB-A3AD-547F20216FF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E95-42DB-A3AD-547F20216FF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E95-42DB-A3AD-547F20216FF0}"/>
                </c:ext>
              </c:extLst>
            </c:dLbl>
            <c:dLbl>
              <c:idx val="17"/>
              <c:layout>
                <c:manualLayout>
                  <c:x val="0"/>
                  <c:y val="9.0445790923514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9A-4F56-AF27-0C128CA173C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E95-42DB-A3AD-547F20216FF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E95-42DB-A3AD-547F20216FF0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E95-42DB-A3AD-547F20216FF0}"/>
                </c:ext>
              </c:extLst>
            </c:dLbl>
            <c:dLbl>
              <c:idx val="22"/>
              <c:layout>
                <c:manualLayout>
                  <c:x val="0"/>
                  <c:y val="-4.070060591558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9A-4F56-AF27-0C128CA173C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E95-42DB-A3AD-547F20216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Лист1!$B$1:$Z$2</c:f>
              <c:strCache>
                <c:ptCount val="2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</c:strCache>
            </c:strRef>
          </c:cat>
          <c:val>
            <c:numRef>
              <c:f>Лист1!$B$4:$Z$4</c:f>
              <c:numCache>
                <c:formatCode>General</c:formatCode>
                <c:ptCount val="25"/>
                <c:pt idx="0">
                  <c:v>0.9</c:v>
                </c:pt>
                <c:pt idx="1">
                  <c:v>0.6</c:v>
                </c:pt>
                <c:pt idx="2">
                  <c:v>0.4</c:v>
                </c:pt>
                <c:pt idx="3">
                  <c:v>0.4</c:v>
                </c:pt>
                <c:pt idx="4">
                  <c:v>0.3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0.1</c:v>
                </c:pt>
                <c:pt idx="10">
                  <c:v>0.3</c:v>
                </c:pt>
                <c:pt idx="11">
                  <c:v>0.5</c:v>
                </c:pt>
                <c:pt idx="12">
                  <c:v>0.4</c:v>
                </c:pt>
                <c:pt idx="13">
                  <c:v>1.1000000000000001</c:v>
                </c:pt>
                <c:pt idx="14">
                  <c:v>1.7</c:v>
                </c:pt>
                <c:pt idx="15">
                  <c:v>2</c:v>
                </c:pt>
                <c:pt idx="16">
                  <c:v>2</c:v>
                </c:pt>
                <c:pt idx="17">
                  <c:v>1.8</c:v>
                </c:pt>
                <c:pt idx="18">
                  <c:v>2.1</c:v>
                </c:pt>
                <c:pt idx="19">
                  <c:v>1.9</c:v>
                </c:pt>
                <c:pt idx="20">
                  <c:v>1.8</c:v>
                </c:pt>
                <c:pt idx="21">
                  <c:v>1.6</c:v>
                </c:pt>
                <c:pt idx="22">
                  <c:v>1.9</c:v>
                </c:pt>
                <c:pt idx="23">
                  <c:v>1.8</c:v>
                </c:pt>
                <c:pt idx="24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2E95-42DB-A3AD-547F20216FF0}"/>
            </c:ext>
          </c:extLst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Другие наркотики и их сочетание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439219185200418E-2"/>
                  <c:y val="-7.687892228498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9A-4F56-AF27-0C128CA173C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E95-42DB-A3AD-547F20216FF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E95-42DB-A3AD-547F20216FF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E95-42DB-A3AD-547F20216FF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E95-42DB-A3AD-547F20216FF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E95-42DB-A3AD-547F20216FF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E95-42DB-A3AD-547F20216FF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2E95-42DB-A3AD-547F20216FF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E95-42DB-A3AD-547F20216FF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2E95-42DB-A3AD-547F20216FF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2E95-42DB-A3AD-547F20216FF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2E95-42DB-A3AD-547F20216FF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2E95-42DB-A3AD-547F20216FF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2E95-42DB-A3AD-547F20216FF0}"/>
                </c:ext>
              </c:extLst>
            </c:dLbl>
            <c:dLbl>
              <c:idx val="17"/>
              <c:layout>
                <c:manualLayout>
                  <c:x val="0"/>
                  <c:y val="9.0445790923515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9A-4F56-AF27-0C128CA173C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2E95-42DB-A3AD-547F20216FF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2E95-42DB-A3AD-547F20216FF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2E95-42DB-A3AD-547F20216FF0}"/>
                </c:ext>
              </c:extLst>
            </c:dLbl>
            <c:dLbl>
              <c:idx val="22"/>
              <c:layout>
                <c:manualLayout>
                  <c:x val="-5.8789764100285156E-3"/>
                  <c:y val="-6.2705714551984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2E95-42DB-A3AD-547F20216FF0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2E95-42DB-A3AD-547F20216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Лист1!$B$1:$Z$2</c:f>
              <c:strCache>
                <c:ptCount val="2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</c:strCache>
            </c:strRef>
          </c:cat>
          <c:val>
            <c:numRef>
              <c:f>Лист1!$B$5:$Z$5</c:f>
              <c:numCache>
                <c:formatCode>General</c:formatCode>
                <c:ptCount val="25"/>
                <c:pt idx="0">
                  <c:v>1.4</c:v>
                </c:pt>
                <c:pt idx="1">
                  <c:v>1.1000000000000001</c:v>
                </c:pt>
                <c:pt idx="2">
                  <c:v>1</c:v>
                </c:pt>
                <c:pt idx="3">
                  <c:v>0.8</c:v>
                </c:pt>
                <c:pt idx="4">
                  <c:v>0.9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0.9</c:v>
                </c:pt>
                <c:pt idx="9">
                  <c:v>0.9</c:v>
                </c:pt>
                <c:pt idx="10">
                  <c:v>1</c:v>
                </c:pt>
                <c:pt idx="11">
                  <c:v>1.2</c:v>
                </c:pt>
                <c:pt idx="12">
                  <c:v>1.4</c:v>
                </c:pt>
                <c:pt idx="13">
                  <c:v>1.6</c:v>
                </c:pt>
                <c:pt idx="14">
                  <c:v>2.2000000000000002</c:v>
                </c:pt>
                <c:pt idx="15">
                  <c:v>3.3</c:v>
                </c:pt>
                <c:pt idx="16">
                  <c:v>3.6</c:v>
                </c:pt>
                <c:pt idx="17">
                  <c:v>3.2</c:v>
                </c:pt>
                <c:pt idx="18">
                  <c:v>3.5</c:v>
                </c:pt>
                <c:pt idx="19">
                  <c:v>3.6</c:v>
                </c:pt>
                <c:pt idx="20">
                  <c:v>3.7</c:v>
                </c:pt>
                <c:pt idx="21">
                  <c:v>3.2</c:v>
                </c:pt>
                <c:pt idx="22">
                  <c:v>3.7</c:v>
                </c:pt>
                <c:pt idx="23">
                  <c:v>3.9</c:v>
                </c:pt>
                <c:pt idx="24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2E95-42DB-A3AD-547F20216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87072"/>
        <c:axId val="35093824"/>
      </c:lineChart>
      <c:catAx>
        <c:axId val="355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93824"/>
        <c:crosses val="autoZero"/>
        <c:auto val="1"/>
        <c:lblAlgn val="ctr"/>
        <c:lblOffset val="100"/>
        <c:tickLblSkip val="2"/>
        <c:noMultiLvlLbl val="0"/>
      </c:catAx>
      <c:valAx>
        <c:axId val="35093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58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347507030039947E-2"/>
          <c:y val="0.91916354023342139"/>
          <c:w val="0.89999987468734488"/>
          <c:h val="7.6314170220402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Опиаты</a:t>
            </a:r>
          </a:p>
        </c:rich>
      </c:tx>
      <c:layout>
        <c:manualLayout>
          <c:xMode val="edge"/>
          <c:yMode val="edge"/>
          <c:x val="0.51447230912953379"/>
          <c:y val="3.094872174696640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66606615027692"/>
          <c:y val="2.6908661383303091E-2"/>
          <c:w val="0.85219002349350559"/>
          <c:h val="0.848392231110123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Опиаты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652106997347402E-2"/>
                  <c:y val="4.7913271982125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E0-4106-83A0-1E5CB2FD23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E0-4106-83A0-1E5CB2FD2369}"/>
                </c:ext>
              </c:extLst>
            </c:dLbl>
            <c:dLbl>
              <c:idx val="4"/>
              <c:layout>
                <c:manualLayout>
                  <c:x val="-1.1111111111111162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E0-4106-83A0-1E5CB2FD23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E0-4106-83A0-1E5CB2FD23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E0-4106-83A0-1E5CB2FD2369}"/>
                </c:ext>
              </c:extLst>
            </c:dLbl>
            <c:dLbl>
              <c:idx val="7"/>
              <c:layout>
                <c:manualLayout>
                  <c:x val="-1.2940992335671815E-2"/>
                  <c:y val="-9.9647878630769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E0-4106-83A0-1E5CB2FD236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E0-4106-83A0-1E5CB2FD236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E0-4106-83A0-1E5CB2FD2369}"/>
                </c:ext>
              </c:extLst>
            </c:dLbl>
            <c:dLbl>
              <c:idx val="10"/>
              <c:layout>
                <c:manualLayout>
                  <c:x val="1.9444444444444445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E0-4106-83A0-1E5CB2FD236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E0-4106-83A0-1E5CB2FD236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E0-4106-83A0-1E5CB2FD236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E0-4106-83A0-1E5CB2FD236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E0-4106-83A0-1E5CB2FD236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E0-4106-83A0-1E5CB2FD236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E0-4106-83A0-1E5CB2FD236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E0-4106-83A0-1E5CB2FD236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E0-4106-83A0-1E5CB2FD236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E0-4106-83A0-1E5CB2FD236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2E0-4106-83A0-1E5CB2FD2369}"/>
                </c:ext>
              </c:extLst>
            </c:dLbl>
            <c:dLbl>
              <c:idx val="21"/>
              <c:layout>
                <c:manualLayout>
                  <c:x val="-4.2738289522809572E-2"/>
                  <c:y val="3.6228227727783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2E0-4106-83A0-1E5CB2FD2369}"/>
                </c:ext>
              </c:extLst>
            </c:dLbl>
            <c:dLbl>
              <c:idx val="22"/>
              <c:layout>
                <c:manualLayout>
                  <c:x val="-3.1627173882917241E-2"/>
                  <c:y val="-4.5757261538841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2E0-4106-83A0-1E5CB2FD2369}"/>
                </c:ext>
              </c:extLst>
            </c:dLbl>
            <c:dLbl>
              <c:idx val="23"/>
              <c:layout>
                <c:manualLayout>
                  <c:x val="-3.3646783867901611E-2"/>
                  <c:y val="3.7306425829228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2E0-4106-83A0-1E5CB2FD2369}"/>
                </c:ext>
              </c:extLst>
            </c:dLbl>
            <c:dLbl>
              <c:idx val="24"/>
              <c:layout>
                <c:manualLayout>
                  <c:x val="-2.0705587737074902E-2"/>
                  <c:y val="-4.8991855843177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0A-47FB-A980-5E245A3F2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Лист1!$B$1:$Z$1</c:f>
              <c:numCache>
                <c:formatCode>General</c:formatCode>
                <c:ptCount val="2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</c:numCache>
            </c:numRef>
          </c:cat>
          <c:val>
            <c:numRef>
              <c:f>Лист1!$B$2:$Z$2</c:f>
              <c:numCache>
                <c:formatCode>General</c:formatCode>
                <c:ptCount val="25"/>
                <c:pt idx="0">
                  <c:v>37.700000000000003</c:v>
                </c:pt>
                <c:pt idx="1">
                  <c:v>46.9</c:v>
                </c:pt>
                <c:pt idx="2">
                  <c:v>40.299999999999997</c:v>
                </c:pt>
                <c:pt idx="3">
                  <c:v>16</c:v>
                </c:pt>
                <c:pt idx="4">
                  <c:v>12.9</c:v>
                </c:pt>
                <c:pt idx="5">
                  <c:v>12.3</c:v>
                </c:pt>
                <c:pt idx="6">
                  <c:v>14.8</c:v>
                </c:pt>
                <c:pt idx="7">
                  <c:v>16.600000000000001</c:v>
                </c:pt>
                <c:pt idx="8">
                  <c:v>18.3</c:v>
                </c:pt>
                <c:pt idx="9">
                  <c:v>16.100000000000001</c:v>
                </c:pt>
                <c:pt idx="10">
                  <c:v>15.2</c:v>
                </c:pt>
                <c:pt idx="11">
                  <c:v>14.5</c:v>
                </c:pt>
                <c:pt idx="12">
                  <c:v>12.2</c:v>
                </c:pt>
                <c:pt idx="13">
                  <c:v>10.5</c:v>
                </c:pt>
                <c:pt idx="14">
                  <c:v>7.7</c:v>
                </c:pt>
                <c:pt idx="15">
                  <c:v>7.2</c:v>
                </c:pt>
                <c:pt idx="16">
                  <c:v>6.1</c:v>
                </c:pt>
                <c:pt idx="17">
                  <c:v>4.2</c:v>
                </c:pt>
                <c:pt idx="18">
                  <c:v>3.6</c:v>
                </c:pt>
                <c:pt idx="19">
                  <c:v>2.8</c:v>
                </c:pt>
                <c:pt idx="20">
                  <c:v>2.7</c:v>
                </c:pt>
                <c:pt idx="21">
                  <c:v>2.4</c:v>
                </c:pt>
                <c:pt idx="22">
                  <c:v>2.6</c:v>
                </c:pt>
                <c:pt idx="23">
                  <c:v>2.5</c:v>
                </c:pt>
                <c:pt idx="24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02E0-4106-83A0-1E5CB2FD2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97504"/>
        <c:axId val="35087488"/>
      </c:lineChart>
      <c:catAx>
        <c:axId val="3579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8748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508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9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81960143396173"/>
          <c:y val="5.9852828698595276E-2"/>
          <c:w val="0.84951627831127285"/>
          <c:h val="0.81632250586457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СМЭ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5"/>
              <c:layout>
                <c:manualLayout>
                  <c:x val="-6.8460371764363135E-17"/>
                  <c:y val="-7.577769092845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07-4FB4-84C7-677E1A760905}"/>
                </c:ext>
              </c:extLst>
            </c:dLbl>
            <c:dLbl>
              <c:idx val="11"/>
              <c:layout>
                <c:manualLayout>
                  <c:x val="0"/>
                  <c:y val="-5.893820405546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07-4FB4-84C7-677E1A760905}"/>
                </c:ext>
              </c:extLst>
            </c:dLbl>
            <c:spPr>
              <a:noFill/>
              <a:ln w="21944">
                <a:noFill/>
              </a:ln>
            </c:spPr>
            <c:txPr>
              <a:bodyPr rot="0" vert="horz"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7408</c:v>
                </c:pt>
                <c:pt idx="1">
                  <c:v>8132</c:v>
                </c:pt>
                <c:pt idx="2">
                  <c:v>8189</c:v>
                </c:pt>
                <c:pt idx="3">
                  <c:v>6065</c:v>
                </c:pt>
                <c:pt idx="4">
                  <c:v>5249</c:v>
                </c:pt>
                <c:pt idx="5">
                  <c:v>5379</c:v>
                </c:pt>
                <c:pt idx="6">
                  <c:v>5331</c:v>
                </c:pt>
                <c:pt idx="7">
                  <c:v>5982</c:v>
                </c:pt>
                <c:pt idx="8">
                  <c:v>7024</c:v>
                </c:pt>
                <c:pt idx="9">
                  <c:v>9178</c:v>
                </c:pt>
                <c:pt idx="10">
                  <c:v>10154</c:v>
                </c:pt>
                <c:pt idx="11">
                  <c:v>10126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07-4FB4-84C7-677E1A760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807808"/>
        <c:axId val="35093248"/>
      </c:barChart>
      <c:catAx>
        <c:axId val="4280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0972" cap="flat" cmpd="sng" algn="ctr">
            <a:solidFill>
              <a:schemeClr val="tx1"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 b="1">
                <a:solidFill>
                  <a:schemeClr val="tx1"/>
                </a:solidFill>
              </a:defRPr>
            </a:pPr>
            <a:endParaRPr lang="ru-RU"/>
          </a:p>
        </c:txPr>
        <c:crossAx val="35093248"/>
        <c:crosses val="autoZero"/>
        <c:auto val="1"/>
        <c:lblAlgn val="ctr"/>
        <c:lblOffset val="100"/>
        <c:noMultiLvlLbl val="0"/>
      </c:catAx>
      <c:valAx>
        <c:axId val="35093248"/>
        <c:scaling>
          <c:orientation val="minMax"/>
        </c:scaling>
        <c:delete val="0"/>
        <c:axPos val="l"/>
        <c:majorGridlines>
          <c:spPr>
            <a:ln w="8229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5486">
            <a:solidFill>
              <a:schemeClr val="dk1">
                <a:lumMod val="25000"/>
                <a:lumOff val="75000"/>
              </a:schemeClr>
            </a:solidFill>
          </a:ln>
        </c:spPr>
        <c:txPr>
          <a:bodyPr rot="-600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42807808"/>
        <c:crosses val="autoZero"/>
        <c:crossBetween val="between"/>
      </c:valAx>
      <c:spPr>
        <a:noFill/>
        <a:ln w="21944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099D1-3727-4B55-A7C4-B3F7EE755743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20B6B-DF30-47ED-99B2-C40B4386C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5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     Современный подход к оценке причин предотвратимой смерти основан на «Перечне  Организации экономического сотрудничества и развития», который выделяет три группы внешних воздействий, снижающих предотвратимую смертность:</a:t>
            </a:r>
          </a:p>
          <a:p>
            <a:pPr marL="228600" indent="-228600">
              <a:buAutoNum type="arabicParenR"/>
            </a:pPr>
            <a:r>
              <a:rPr lang="ru-RU" dirty="0"/>
              <a:t>эффективные меры общественного здравоохранения;</a:t>
            </a:r>
          </a:p>
          <a:p>
            <a:pPr marL="228600" indent="-228600">
              <a:buAutoNum type="arabicParenR"/>
            </a:pPr>
            <a:r>
              <a:rPr lang="ru-RU" dirty="0"/>
              <a:t>меры по первичной  профилактике;</a:t>
            </a:r>
          </a:p>
          <a:p>
            <a:pPr marL="228600" indent="-228600">
              <a:buAutoNum type="arabicParenR"/>
            </a:pPr>
            <a:r>
              <a:rPr lang="ru-RU" dirty="0"/>
              <a:t>эффективность медицинских вмешательств от лечения до медицинской реабилитации.</a:t>
            </a:r>
          </a:p>
          <a:p>
            <a:pPr marL="0" indent="0">
              <a:buNone/>
            </a:pPr>
            <a:r>
              <a:rPr lang="ru-RU" dirty="0"/>
              <a:t>       По сравнению с предыдущими версиями  этого Перечня,  наркологические расстройства  включены в предотвратимые причины смерти за счет вмешательств по первичной профилактике.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23EDE-F000-4A7B-8596-24B3523D756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77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spcBef>
                <a:spcPts val="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423EDE-F000-4A7B-8596-24B3523D756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4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20B6B-DF30-47ED-99B2-C40B4386C28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F0F2-94A1-4A8B-BCB7-8BACBA1C97BB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30F-7622-4696-A3AF-139B2FB84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F0F2-94A1-4A8B-BCB7-8BACBA1C97BB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30F-7622-4696-A3AF-139B2FB84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F0F2-94A1-4A8B-BCB7-8BACBA1C97BB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30F-7622-4696-A3AF-139B2FB84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F0F2-94A1-4A8B-BCB7-8BACBA1C97BB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30F-7622-4696-A3AF-139B2FB84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F0F2-94A1-4A8B-BCB7-8BACBA1C97BB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30F-7622-4696-A3AF-139B2FB84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F0F2-94A1-4A8B-BCB7-8BACBA1C97BB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30F-7622-4696-A3AF-139B2FB84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F0F2-94A1-4A8B-BCB7-8BACBA1C97BB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30F-7622-4696-A3AF-139B2FB84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F0F2-94A1-4A8B-BCB7-8BACBA1C97BB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30F-7622-4696-A3AF-139B2FB84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F0F2-94A1-4A8B-BCB7-8BACBA1C97BB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30F-7622-4696-A3AF-139B2FB84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F0F2-94A1-4A8B-BCB7-8BACBA1C97BB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30F-7622-4696-A3AF-139B2FB84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F0F2-94A1-4A8B-BCB7-8BACBA1C97BB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30F-7622-4696-A3AF-139B2FB84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3F0F2-94A1-4A8B-BCB7-8BACBA1C97BB}" type="datetimeFigureOut">
              <a:rPr lang="ru-RU" smtClean="0"/>
              <a:pPr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3E30F-7622-4696-A3AF-139B2FB84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2082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A06EFF-CD3E-CCD8-FACF-75F516FF07DC}"/>
              </a:ext>
            </a:extLst>
          </p:cNvPr>
          <p:cNvSpPr txBox="1">
            <a:spLocks/>
          </p:cNvSpPr>
          <p:nvPr/>
        </p:nvSpPr>
        <p:spPr>
          <a:xfrm>
            <a:off x="780098" y="386648"/>
            <a:ext cx="7969398" cy="7014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ФГБУ «Национальный медицинский исследовательский центр психиатрии и наркологии  </a:t>
            </a:r>
          </a:p>
          <a:p>
            <a:pPr algn="ctr"/>
            <a:r>
              <a:rPr lang="ru-R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имени В.П. Сербского» Минздрава России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DDEB699-C1BA-6C19-CC6C-422FEA87B4EA}"/>
              </a:ext>
            </a:extLst>
          </p:cNvPr>
          <p:cNvSpPr txBox="1">
            <a:spLocks/>
          </p:cNvSpPr>
          <p:nvPr/>
        </p:nvSpPr>
        <p:spPr>
          <a:xfrm>
            <a:off x="610121" y="1677984"/>
            <a:ext cx="8292706" cy="236496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 факторов риска употребления </a:t>
            </a:r>
            <a:r>
              <a:rPr lang="ru-RU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при оказании различных видов медицинской помощи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F0D3527E-A4E7-84C4-3AB9-CA6499273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61" y="4328809"/>
            <a:ext cx="8233535" cy="220915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Клименко Т.В.</a:t>
            </a:r>
          </a:p>
          <a:p>
            <a:r>
              <a:rPr lang="ru-RU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Директор ННЦ наркологии-филиал ФГБУ «НМИЦПН им. В.П. Сербского» МЗ РФ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27-28 августа 2025 г.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Очередного Координационного совещания главных наркологов государств - членов ОДКБ (</a:t>
            </a:r>
            <a:endParaRPr lang="ru-RU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1800" dirty="0">
              <a:latin typeface="+mj-lt"/>
              <a:ea typeface="+mj-ea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FFD6BFB-20F4-AEED-85EE-D5F249782224}"/>
              </a:ext>
            </a:extLst>
          </p:cNvPr>
          <p:cNvGrpSpPr/>
          <p:nvPr/>
        </p:nvGrpSpPr>
        <p:grpSpPr>
          <a:xfrm>
            <a:off x="394502" y="917946"/>
            <a:ext cx="8354994" cy="489407"/>
            <a:chOff x="146344" y="6284345"/>
            <a:chExt cx="11869662" cy="489407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7C5C916D-42F1-6B60-8E36-7A23885AEC2E}"/>
                </a:ext>
              </a:extLst>
            </p:cNvPr>
            <p:cNvGrpSpPr/>
            <p:nvPr/>
          </p:nvGrpSpPr>
          <p:grpSpPr>
            <a:xfrm flipH="1">
              <a:off x="146344" y="6491465"/>
              <a:ext cx="11869662" cy="30577"/>
              <a:chOff x="146344" y="6491465"/>
              <a:chExt cx="11869662" cy="30577"/>
            </a:xfrm>
          </p:grpSpPr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3A0DD8D4-0788-AA13-934A-41AB9124AD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44" y="6491465"/>
                <a:ext cx="10841680" cy="30577"/>
              </a:xfrm>
              <a:prstGeom prst="line">
                <a:avLst/>
              </a:prstGeom>
              <a:ln w="12700">
                <a:solidFill>
                  <a:srgbClr val="2E6C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8D0EBF39-A8BB-AAC2-0555-F87DF5691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70901" y="6522042"/>
                <a:ext cx="345105" cy="0"/>
              </a:xfrm>
              <a:prstGeom prst="line">
                <a:avLst/>
              </a:prstGeom>
              <a:ln w="12700">
                <a:solidFill>
                  <a:srgbClr val="2E6C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2" descr="C:\Users\lebedeva.s\Desktop\ШПОРТ СВ\лого\хороший+.png">
              <a:extLst>
                <a:ext uri="{FF2B5EF4-FFF2-40B4-BE49-F238E27FC236}">
                  <a16:creationId xmlns:a16="http://schemas.microsoft.com/office/drawing/2014/main" id="{93286277-6F57-A483-40D9-54E662A0B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6284345"/>
              <a:ext cx="648072" cy="489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518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F6278-77D4-F4CF-C660-807CECB76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FB0A59E-6503-8788-B0A6-1C7F9F234FDC}"/>
              </a:ext>
            </a:extLst>
          </p:cNvPr>
          <p:cNvSpPr/>
          <p:nvPr/>
        </p:nvSpPr>
        <p:spPr>
          <a:xfrm>
            <a:off x="96487" y="184873"/>
            <a:ext cx="8951027" cy="6578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0FEF58E6-069B-AF49-6037-68C808A9AD60}"/>
              </a:ext>
            </a:extLst>
          </p:cNvPr>
          <p:cNvSpPr txBox="1">
            <a:spLocks/>
          </p:cNvSpPr>
          <p:nvPr/>
        </p:nvSpPr>
        <p:spPr>
          <a:xfrm>
            <a:off x="179512" y="106880"/>
            <a:ext cx="8868002" cy="80752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результатов теста 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AUDIT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данными клинического обследования (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=8 604)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533980"/>
              </p:ext>
            </p:extLst>
          </p:nvPr>
        </p:nvGraphicFramePr>
        <p:xfrm>
          <a:off x="161694" y="3893904"/>
          <a:ext cx="6570546" cy="2631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0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Структура алкоголизации, в 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j-lt"/>
                        </a:rPr>
                        <a:t>Клинико-психопатологический метод</a:t>
                      </a: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Употребление алкоголя без вредных последствий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78,8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Пагубное (с вредными последствиями) употребление алкоголя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18,3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Синдром зависимости от алкоголя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2,9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latin typeface="+mj-lt"/>
                        </a:rPr>
                        <a:t>Всего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авая фигурная скобка 3"/>
          <p:cNvSpPr/>
          <p:nvPr/>
        </p:nvSpPr>
        <p:spPr>
          <a:xfrm>
            <a:off x="6772400" y="5306974"/>
            <a:ext cx="227665" cy="807473"/>
          </a:xfrm>
          <a:prstGeom prst="rightBrac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9013" y="5283450"/>
            <a:ext cx="1968501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Алкогольные расстройства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21,2%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73644"/>
              </p:ext>
            </p:extLst>
          </p:nvPr>
        </p:nvGraphicFramePr>
        <p:xfrm>
          <a:off x="161694" y="1353662"/>
          <a:ext cx="6570546" cy="2341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0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Результаты, в 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j-lt"/>
                        </a:rPr>
                        <a:t>Тест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AUDIT</a:t>
                      </a:r>
                      <a:endParaRPr lang="ru-R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Употребление алкоголя с относительно низким риском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76,7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Опасное потребление алкоголя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20,9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Пагубное потребление алкоголя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1,4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Риск возможной алкогольной зависимости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1,0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Всего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Правая фигурная скобка 12"/>
          <p:cNvSpPr/>
          <p:nvPr/>
        </p:nvSpPr>
        <p:spPr>
          <a:xfrm>
            <a:off x="6772400" y="2239568"/>
            <a:ext cx="195944" cy="1046741"/>
          </a:xfrm>
          <a:prstGeom prst="rightBrac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9013" y="2347439"/>
            <a:ext cx="199064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алкоголя с  риском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23,3%</a:t>
            </a:r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6812479" y="3474338"/>
            <a:ext cx="311730" cy="1682854"/>
          </a:xfrm>
          <a:prstGeom prst="up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124209" y="3777156"/>
            <a:ext cx="1923304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сопоставимость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данных групп</a:t>
            </a:r>
          </a:p>
        </p:txBody>
      </p:sp>
    </p:spTree>
    <p:extLst>
      <p:ext uri="{BB962C8B-B14F-4D97-AF65-F5344CB8AC3E}">
        <p14:creationId xmlns:p14="http://schemas.microsoft.com/office/powerpoint/2010/main" val="59636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332A2-168B-EBDA-0B1F-8A674170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Неэффективности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скрининга в общемедицинской сети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CA80E-2108-3A60-6BF5-696170ADA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8"/>
            <a:ext cx="7992888" cy="10801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Ограниченное время приема и консультации врача 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заинтересованности врача</a:t>
            </a:r>
          </a:p>
          <a:p>
            <a:pPr algn="just"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умений скрининга и мотивационного консультирования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19E2D63-8889-D255-A036-02FA780F87BC}"/>
              </a:ext>
            </a:extLst>
          </p:cNvPr>
          <p:cNvSpPr/>
          <p:nvPr/>
        </p:nvSpPr>
        <p:spPr>
          <a:xfrm>
            <a:off x="611560" y="2661457"/>
            <a:ext cx="7992888" cy="8640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АУДИТ + Тест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DUDIT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Тест Фагерстрема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4392E9B-FFAD-0267-682F-53E2AD248E70}"/>
              </a:ext>
            </a:extLst>
          </p:cNvPr>
          <p:cNvSpPr/>
          <p:nvPr/>
        </p:nvSpPr>
        <p:spPr>
          <a:xfrm>
            <a:off x="611560" y="4203219"/>
            <a:ext cx="3168352" cy="11521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Общее время для тестирования</a:t>
            </a:r>
          </a:p>
          <a:p>
            <a:pPr algn="ctr"/>
            <a:r>
              <a:rPr lang="ru-RU" b="1" dirty="0"/>
              <a:t>до 15-20 минут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1B8159E-2CB3-7118-4140-FF68D560BE9B}"/>
              </a:ext>
            </a:extLst>
          </p:cNvPr>
          <p:cNvSpPr/>
          <p:nvPr/>
        </p:nvSpPr>
        <p:spPr>
          <a:xfrm>
            <a:off x="5436096" y="4203219"/>
            <a:ext cx="3168352" cy="11587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Время для мотивационного консультирования</a:t>
            </a:r>
          </a:p>
          <a:p>
            <a:pPr algn="ctr"/>
            <a:r>
              <a:rPr lang="ru-RU" b="1" dirty="0"/>
              <a:t>до 5-10 минут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EF2665-98DF-5070-6A3D-1A7E22A525D7}"/>
              </a:ext>
            </a:extLst>
          </p:cNvPr>
          <p:cNvSpPr/>
          <p:nvPr/>
        </p:nvSpPr>
        <p:spPr>
          <a:xfrm>
            <a:off x="611560" y="5970984"/>
            <a:ext cx="7992888" cy="626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САМОДИАГНОСТИКА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363F22BA-E1EC-CF29-0195-A4280D4F9FE4}"/>
              </a:ext>
            </a:extLst>
          </p:cNvPr>
          <p:cNvSpPr/>
          <p:nvPr/>
        </p:nvSpPr>
        <p:spPr>
          <a:xfrm>
            <a:off x="4365688" y="3810744"/>
            <a:ext cx="484632" cy="19442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5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D8944-9462-EA10-A17C-1378E22F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6" y="2"/>
            <a:ext cx="9083774" cy="737321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по преодолению вредных привычек: САМОДИАГНОСТИКА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993BFE-758F-4527-DECD-160535F1E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7" y="890387"/>
            <a:ext cx="2646186" cy="6980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Табакокурение</a:t>
            </a:r>
          </a:p>
          <a:p>
            <a:pPr marL="0" indent="0" algn="ctr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Тест Фагерстрема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A2571E-6E18-7B7A-D8ED-5FCB0E6E7B4F}"/>
              </a:ext>
            </a:extLst>
          </p:cNvPr>
          <p:cNvSpPr/>
          <p:nvPr/>
        </p:nvSpPr>
        <p:spPr>
          <a:xfrm>
            <a:off x="5929273" y="845684"/>
            <a:ext cx="3111771" cy="653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Алкогольные проблемы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АУДИТ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46C73A-42A9-566D-EDAC-7634AE81424F}"/>
              </a:ext>
            </a:extLst>
          </p:cNvPr>
          <p:cNvSpPr/>
          <p:nvPr/>
        </p:nvSpPr>
        <p:spPr>
          <a:xfrm>
            <a:off x="509605" y="1787935"/>
            <a:ext cx="7387397" cy="5767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степени риска и дифференцированные речевые модули, ориентирующие на получение помощи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6371F0D-2D3A-945D-7075-F7E441B1E3C1}"/>
              </a:ext>
            </a:extLst>
          </p:cNvPr>
          <p:cNvSpPr/>
          <p:nvPr/>
        </p:nvSpPr>
        <p:spPr>
          <a:xfrm>
            <a:off x="1065116" y="2753244"/>
            <a:ext cx="2106120" cy="489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риска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24459A-2BA7-9AC9-D8B5-D1C5EA9C3758}"/>
              </a:ext>
            </a:extLst>
          </p:cNvPr>
          <p:cNvSpPr/>
          <p:nvPr/>
        </p:nvSpPr>
        <p:spPr>
          <a:xfrm>
            <a:off x="4075817" y="2806914"/>
            <a:ext cx="1841355" cy="4787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низкий риск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2BBD9E-5823-84E8-6F26-EB08F8909416}"/>
              </a:ext>
            </a:extLst>
          </p:cNvPr>
          <p:cNvSpPr/>
          <p:nvPr/>
        </p:nvSpPr>
        <p:spPr>
          <a:xfrm>
            <a:off x="6685666" y="2772285"/>
            <a:ext cx="1986535" cy="476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риск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E267A9-828F-BCBD-7FF6-865F531BDDB9}"/>
              </a:ext>
            </a:extLst>
          </p:cNvPr>
          <p:cNvSpPr/>
          <p:nvPr/>
        </p:nvSpPr>
        <p:spPr>
          <a:xfrm>
            <a:off x="3171236" y="4601908"/>
            <a:ext cx="2474788" cy="1752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профилактическое консультирование и направление в Ц. Здоровья, кабинеты профилактики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0E98626-188C-5FD1-170F-14A455CF88AF}"/>
              </a:ext>
            </a:extLst>
          </p:cNvPr>
          <p:cNvSpPr/>
          <p:nvPr/>
        </p:nvSpPr>
        <p:spPr>
          <a:xfrm>
            <a:off x="979399" y="4643692"/>
            <a:ext cx="1892674" cy="6902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B8B1F3-51E0-C51C-23FC-3E41F0832527}"/>
              </a:ext>
            </a:extLst>
          </p:cNvPr>
          <p:cNvSpPr/>
          <p:nvPr/>
        </p:nvSpPr>
        <p:spPr>
          <a:xfrm>
            <a:off x="5917172" y="4601908"/>
            <a:ext cx="2543260" cy="1741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профилактическое консультирование и консультация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 к врачу психиатру-наркологу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11DF525-4239-8987-513D-12B29C8B48A0}"/>
              </a:ext>
            </a:extLst>
          </p:cNvPr>
          <p:cNvSpPr txBox="1">
            <a:spLocks/>
          </p:cNvSpPr>
          <p:nvPr/>
        </p:nvSpPr>
        <p:spPr>
          <a:xfrm>
            <a:off x="60227" y="6463228"/>
            <a:ext cx="8713049" cy="39477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27 апреля 2021 г. №404н "Об утверждении Порядка проведения профилактического медицинского осмотра и диспансеризации определенных групп взрослого населения</a:t>
            </a:r>
            <a:r>
              <a:rPr lang="ru-RU" sz="1200" dirty="0"/>
              <a:t>"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ED4AD01-F6F2-E324-EF27-02C840FF9CD1}"/>
              </a:ext>
            </a:extLst>
          </p:cNvPr>
          <p:cNvCxnSpPr>
            <a:cxnSpLocks/>
          </p:cNvCxnSpPr>
          <p:nvPr/>
        </p:nvCxnSpPr>
        <p:spPr>
          <a:xfrm>
            <a:off x="2960570" y="1544315"/>
            <a:ext cx="0" cy="3181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FA772B5-23CA-3685-9D2C-B861BF03AD06}"/>
              </a:ext>
            </a:extLst>
          </p:cNvPr>
          <p:cNvCxnSpPr>
            <a:cxnSpLocks/>
          </p:cNvCxnSpPr>
          <p:nvPr/>
        </p:nvCxnSpPr>
        <p:spPr>
          <a:xfrm>
            <a:off x="6866642" y="1526706"/>
            <a:ext cx="0" cy="3181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A856EE6-3037-5E06-82A8-986559426F5D}"/>
              </a:ext>
            </a:extLst>
          </p:cNvPr>
          <p:cNvSpPr/>
          <p:nvPr/>
        </p:nvSpPr>
        <p:spPr>
          <a:xfrm>
            <a:off x="1475947" y="3681969"/>
            <a:ext cx="6654197" cy="5022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профилактическое консультирование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F6058CC-8AF7-47FC-5BA7-DD844827C258}"/>
              </a:ext>
            </a:extLst>
          </p:cNvPr>
          <p:cNvCxnSpPr>
            <a:cxnSpLocks/>
          </p:cNvCxnSpPr>
          <p:nvPr/>
        </p:nvCxnSpPr>
        <p:spPr>
          <a:xfrm>
            <a:off x="2125349" y="4184215"/>
            <a:ext cx="0" cy="3714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6CA1DC4-B789-DDC1-B9A3-76869F51E1E3}"/>
              </a:ext>
            </a:extLst>
          </p:cNvPr>
          <p:cNvSpPr txBox="1"/>
          <p:nvPr/>
        </p:nvSpPr>
        <p:spPr>
          <a:xfrm>
            <a:off x="8099644" y="1912105"/>
            <a:ext cx="1014209" cy="368022"/>
          </a:xfrm>
          <a:prstGeom prst="roundRect">
            <a:avLst>
              <a:gd name="adj" fmla="val 14452"/>
            </a:avLst>
          </a:prstGeom>
          <a:solidFill>
            <a:schemeClr val="bg1"/>
          </a:solidFill>
          <a:ln w="31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1 ЭТАП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0AEE28-4EDC-BE4A-5061-BC3EE0E37254}"/>
              </a:ext>
            </a:extLst>
          </p:cNvPr>
          <p:cNvSpPr txBox="1"/>
          <p:nvPr/>
        </p:nvSpPr>
        <p:spPr>
          <a:xfrm>
            <a:off x="8028383" y="4608814"/>
            <a:ext cx="1014209" cy="368022"/>
          </a:xfrm>
          <a:prstGeom prst="roundRect">
            <a:avLst>
              <a:gd name="adj" fmla="val 14452"/>
            </a:avLst>
          </a:prstGeom>
          <a:solidFill>
            <a:schemeClr val="bg1"/>
          </a:solidFill>
          <a:ln w="31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2 ЭТАП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CED4AD01-F6F2-E324-EF27-02C840FF9CD1}"/>
              </a:ext>
            </a:extLst>
          </p:cNvPr>
          <p:cNvCxnSpPr>
            <a:cxnSpLocks/>
          </p:cNvCxnSpPr>
          <p:nvPr/>
        </p:nvCxnSpPr>
        <p:spPr>
          <a:xfrm>
            <a:off x="4996494" y="2418494"/>
            <a:ext cx="0" cy="3537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CED4AD01-F6F2-E324-EF27-02C840FF9CD1}"/>
              </a:ext>
            </a:extLst>
          </p:cNvPr>
          <p:cNvCxnSpPr>
            <a:cxnSpLocks/>
          </p:cNvCxnSpPr>
          <p:nvPr/>
        </p:nvCxnSpPr>
        <p:spPr>
          <a:xfrm>
            <a:off x="7654606" y="2399453"/>
            <a:ext cx="0" cy="3537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CED4AD01-F6F2-E324-EF27-02C840FF9CD1}"/>
              </a:ext>
            </a:extLst>
          </p:cNvPr>
          <p:cNvCxnSpPr>
            <a:cxnSpLocks/>
          </p:cNvCxnSpPr>
          <p:nvPr/>
        </p:nvCxnSpPr>
        <p:spPr>
          <a:xfrm>
            <a:off x="2118176" y="2364679"/>
            <a:ext cx="0" cy="3537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13B5709A-3685-3302-149D-824C5BFD4C8E}"/>
              </a:ext>
            </a:extLst>
          </p:cNvPr>
          <p:cNvCxnSpPr>
            <a:cxnSpLocks/>
          </p:cNvCxnSpPr>
          <p:nvPr/>
        </p:nvCxnSpPr>
        <p:spPr>
          <a:xfrm>
            <a:off x="4983761" y="3285661"/>
            <a:ext cx="0" cy="4898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13B5709A-3685-3302-149D-824C5BFD4C8E}"/>
              </a:ext>
            </a:extLst>
          </p:cNvPr>
          <p:cNvCxnSpPr>
            <a:cxnSpLocks/>
          </p:cNvCxnSpPr>
          <p:nvPr/>
        </p:nvCxnSpPr>
        <p:spPr>
          <a:xfrm>
            <a:off x="7668052" y="3248500"/>
            <a:ext cx="0" cy="4898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3B5709A-3685-3302-149D-824C5BFD4C8E}"/>
              </a:ext>
            </a:extLst>
          </p:cNvPr>
          <p:cNvCxnSpPr>
            <a:cxnSpLocks/>
          </p:cNvCxnSpPr>
          <p:nvPr/>
        </p:nvCxnSpPr>
        <p:spPr>
          <a:xfrm>
            <a:off x="2118176" y="3212567"/>
            <a:ext cx="0" cy="4898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3F6058CC-8AF7-47FC-5BA7-DD844827C258}"/>
              </a:ext>
            </a:extLst>
          </p:cNvPr>
          <p:cNvCxnSpPr>
            <a:cxnSpLocks/>
          </p:cNvCxnSpPr>
          <p:nvPr/>
        </p:nvCxnSpPr>
        <p:spPr>
          <a:xfrm>
            <a:off x="4996494" y="4230498"/>
            <a:ext cx="0" cy="3714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3F6058CC-8AF7-47FC-5BA7-DD844827C258}"/>
              </a:ext>
            </a:extLst>
          </p:cNvPr>
          <p:cNvCxnSpPr>
            <a:cxnSpLocks/>
          </p:cNvCxnSpPr>
          <p:nvPr/>
        </p:nvCxnSpPr>
        <p:spPr>
          <a:xfrm>
            <a:off x="7654606" y="4230498"/>
            <a:ext cx="0" cy="3714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115F62-5E5B-C8C7-B4F5-617363584063}"/>
              </a:ext>
            </a:extLst>
          </p:cNvPr>
          <p:cNvSpPr/>
          <p:nvPr/>
        </p:nvSpPr>
        <p:spPr>
          <a:xfrm>
            <a:off x="2918495" y="890386"/>
            <a:ext cx="2805632" cy="653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DUDIT (The Drug Use Disorders Identification Test)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64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kharov.a\Downloads\RUS-AUDIT-S.png">
            <a:extLst>
              <a:ext uri="{FF2B5EF4-FFF2-40B4-BE49-F238E27FC236}">
                <a16:creationId xmlns:a16="http://schemas.microsoft.com/office/drawing/2014/main" id="{1F264F27-55CC-48C0-20AC-D3BCF9614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348880"/>
            <a:ext cx="1941295" cy="19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0888"/>
            <a:ext cx="2284367" cy="211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73" y="384703"/>
            <a:ext cx="2915741" cy="15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04" y="232940"/>
            <a:ext cx="2765103" cy="184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44" y="4692063"/>
            <a:ext cx="441006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585" y="161817"/>
            <a:ext cx="3138189" cy="410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Навигатора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Стационарные отделения больниц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пункты предприятий</a:t>
            </a:r>
          </a:p>
        </p:txBody>
      </p:sp>
      <p:pic>
        <p:nvPicPr>
          <p:cNvPr id="1034" name="Picture 10" descr="https://avatars.mds.yandex.net/i?id=f9375efbcc4822e4e82d7ce36b6c0052e13f48b6-10208766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11879"/>
            <a:ext cx="2547735" cy="16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14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91F4F-D201-9507-2670-BBECCAB7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дальнейшей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1C585-FDA6-3480-4D8B-2356A2A1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845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единого терминологического аппарата и его внедрение в нормативно-правовое регулирование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единой методологии скрининга и профилактического консультирования</a:t>
            </a:r>
          </a:p>
          <a:p>
            <a:pPr algn="just">
              <a:spcBef>
                <a:spcPts val="0"/>
              </a:spcBef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апробация речевых модулей для лиц с различной степенью риска развития наркологических расстройств</a:t>
            </a:r>
          </a:p>
          <a:p>
            <a:pPr algn="just">
              <a:spcBef>
                <a:spcPts val="0"/>
              </a:spcBef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технологии оценки мотивации к изменению своего поведения у лиц с высоким риском при проведении углубленного профилактического консультирования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5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FD091-A969-8778-DD49-A3C7656BF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7722EFBD-28A2-0657-49EF-9298B4C5A504}"/>
              </a:ext>
            </a:extLst>
          </p:cNvPr>
          <p:cNvSpPr txBox="1">
            <a:spLocks/>
          </p:cNvSpPr>
          <p:nvPr/>
        </p:nvSpPr>
        <p:spPr>
          <a:xfrm>
            <a:off x="68589" y="190302"/>
            <a:ext cx="8910001" cy="66472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D28C061-A32A-0D0A-5068-17403FD0D02E}"/>
              </a:ext>
            </a:extLst>
          </p:cNvPr>
          <p:cNvSpPr/>
          <p:nvPr/>
        </p:nvSpPr>
        <p:spPr>
          <a:xfrm>
            <a:off x="0" y="1016990"/>
            <a:ext cx="9143999" cy="5284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8070F0-42BD-B27F-C44D-CA7E5A7B3A50}"/>
              </a:ext>
            </a:extLst>
          </p:cNvPr>
          <p:cNvSpPr txBox="1"/>
          <p:nvPr/>
        </p:nvSpPr>
        <p:spPr>
          <a:xfrm>
            <a:off x="1650366" y="2708358"/>
            <a:ext cx="71701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eorgia" panose="02040502050405020303" pitchFamily="18" charset="0"/>
              </a:rPr>
              <a:t>Необходимо использовать в общемедицинской сети  при оказании всех форм и видов медицинской помощи, в том числе при диспансеризации, предварительных и периодических медицинских осмотров</a:t>
            </a:r>
          </a:p>
        </p:txBody>
      </p:sp>
      <p:pic>
        <p:nvPicPr>
          <p:cNvPr id="3" name="Рисунок 2" descr="Доктор женский контур">
            <a:extLst>
              <a:ext uri="{FF2B5EF4-FFF2-40B4-BE49-F238E27FC236}">
                <a16:creationId xmlns:a16="http://schemas.microsoft.com/office/drawing/2014/main" id="{1E51420A-27BE-AB98-E196-B2B48618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536" y="2912877"/>
            <a:ext cx="6858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ABFF0E-4C81-F37A-1831-806124D2880A}"/>
              </a:ext>
            </a:extLst>
          </p:cNvPr>
          <p:cNvSpPr txBox="1"/>
          <p:nvPr/>
        </p:nvSpPr>
        <p:spPr>
          <a:xfrm>
            <a:off x="1643378" y="4440290"/>
            <a:ext cx="71770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eorgia" panose="02040502050405020303" pitchFamily="18" charset="0"/>
              </a:rPr>
              <a:t>Метод скрининга, профилактического и мотивационного консультирования в отношении употребления табака и алкоголя зарекомендовали себя как высокоэффективные и экономически целесообразные вмешательства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4D3CE-0E90-E450-118E-A168D5736B50}"/>
              </a:ext>
            </a:extLst>
          </p:cNvPr>
          <p:cNvSpPr txBox="1"/>
          <p:nvPr/>
        </p:nvSpPr>
        <p:spPr>
          <a:xfrm>
            <a:off x="1650364" y="1376147"/>
            <a:ext cx="71701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eorgia" panose="02040502050405020303" pitchFamily="18" charset="0"/>
              </a:rPr>
              <a:t>Скрининг и мотивационное консультирование - технология комплексной профилактики употребления ПАВ среди широких групп населения</a:t>
            </a:r>
          </a:p>
        </p:txBody>
      </p:sp>
      <p:pic>
        <p:nvPicPr>
          <p:cNvPr id="8" name="Рисунок 7" descr="Уход контур">
            <a:extLst>
              <a:ext uri="{FF2B5EF4-FFF2-40B4-BE49-F238E27FC236}">
                <a16:creationId xmlns:a16="http://schemas.microsoft.com/office/drawing/2014/main" id="{FD50E9CB-943D-3363-50EB-3AEB4E818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536" y="1376147"/>
            <a:ext cx="685800" cy="914400"/>
          </a:xfrm>
          <a:prstGeom prst="rect">
            <a:avLst/>
          </a:prstGeom>
        </p:spPr>
      </p:pic>
      <p:pic>
        <p:nvPicPr>
          <p:cNvPr id="10" name="Рисунок 9" descr="Бумажник контур">
            <a:extLst>
              <a:ext uri="{FF2B5EF4-FFF2-40B4-BE49-F238E27FC236}">
                <a16:creationId xmlns:a16="http://schemas.microsoft.com/office/drawing/2014/main" id="{B467417F-4D2C-8B27-E1D6-3D0BF7D25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536" y="4590256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49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6A06EFF-CD3E-CCD8-FACF-75F516FF07DC}"/>
              </a:ext>
            </a:extLst>
          </p:cNvPr>
          <p:cNvSpPr txBox="1">
            <a:spLocks/>
          </p:cNvSpPr>
          <p:nvPr/>
        </p:nvSpPr>
        <p:spPr>
          <a:xfrm>
            <a:off x="394502" y="44624"/>
            <a:ext cx="8354994" cy="7014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ФГБУ «Национальный медицинский исследовательский центр</a:t>
            </a:r>
          </a:p>
          <a:p>
            <a:pPr algn="ctr"/>
            <a:r>
              <a:rPr lang="ru-R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психиатрии и наркологии  имени В.П. Сербского» Минздрава России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FFD6BFB-20F4-AEED-85EE-D5F249782224}"/>
              </a:ext>
            </a:extLst>
          </p:cNvPr>
          <p:cNvGrpSpPr/>
          <p:nvPr/>
        </p:nvGrpSpPr>
        <p:grpSpPr>
          <a:xfrm>
            <a:off x="394502" y="836712"/>
            <a:ext cx="8354994" cy="350814"/>
            <a:chOff x="146344" y="6284345"/>
            <a:chExt cx="11869662" cy="489407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7C5C916D-42F1-6B60-8E36-7A23885AEC2E}"/>
                </a:ext>
              </a:extLst>
            </p:cNvPr>
            <p:cNvGrpSpPr/>
            <p:nvPr/>
          </p:nvGrpSpPr>
          <p:grpSpPr>
            <a:xfrm flipH="1">
              <a:off x="146344" y="6491465"/>
              <a:ext cx="11869662" cy="30577"/>
              <a:chOff x="146344" y="6491465"/>
              <a:chExt cx="11869662" cy="30577"/>
            </a:xfrm>
          </p:grpSpPr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3A0DD8D4-0788-AA13-934A-41AB9124AD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44" y="6491465"/>
                <a:ext cx="10841680" cy="30577"/>
              </a:xfrm>
              <a:prstGeom prst="line">
                <a:avLst/>
              </a:prstGeom>
              <a:ln w="12700">
                <a:solidFill>
                  <a:srgbClr val="2E6C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8D0EBF39-A8BB-AAC2-0555-F87DF5691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70901" y="6522042"/>
                <a:ext cx="345105" cy="0"/>
              </a:xfrm>
              <a:prstGeom prst="line">
                <a:avLst/>
              </a:prstGeom>
              <a:ln w="12700">
                <a:solidFill>
                  <a:srgbClr val="2E6C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2" descr="C:\Users\lebedeva.s\Desktop\ШПОРТ СВ\лого\хороший+.png">
              <a:extLst>
                <a:ext uri="{FF2B5EF4-FFF2-40B4-BE49-F238E27FC236}">
                  <a16:creationId xmlns:a16="http://schemas.microsoft.com/office/drawing/2014/main" id="{93286277-6F57-A483-40D9-54E662A0B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6284345"/>
              <a:ext cx="648072" cy="489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EA8EAA-3A6C-5CF8-717B-F86BBE1904A6}"/>
              </a:ext>
            </a:extLst>
          </p:cNvPr>
          <p:cNvSpPr txBox="1"/>
          <p:nvPr/>
        </p:nvSpPr>
        <p:spPr>
          <a:xfrm>
            <a:off x="679608" y="1903630"/>
            <a:ext cx="6988736" cy="16927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5400" b="1" dirty="0">
                <a:cs typeface="Arial" panose="020B0604020202020204" pitchFamily="34" charset="0"/>
              </a:rPr>
              <a:t>Контакты</a:t>
            </a:r>
          </a:p>
          <a:p>
            <a:endParaRPr lang="ru-RU" altLang="ru-RU" sz="2000" b="1" dirty="0">
              <a:cs typeface="Arial" panose="020B0604020202020204" pitchFamily="34" charset="0"/>
            </a:endParaRPr>
          </a:p>
          <a:p>
            <a:r>
              <a:rPr lang="ru-RU" altLang="ru-RU" sz="3600" b="1" dirty="0">
                <a:cs typeface="Arial" panose="020B0604020202020204" pitchFamily="34" charset="0"/>
              </a:rPr>
              <a:t>Клименко Татьяна Валентиновна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F9450E-2A1C-C6D4-444C-EB7569396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19" y="4199240"/>
            <a:ext cx="489096" cy="4890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BCA0E8-201A-6FD6-B823-109058593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20" y="5153829"/>
            <a:ext cx="489095" cy="4942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E6F9C6-CDBE-89E7-0B89-4A87DF3A8C4D}"/>
              </a:ext>
            </a:extLst>
          </p:cNvPr>
          <p:cNvSpPr txBox="1"/>
          <p:nvPr/>
        </p:nvSpPr>
        <p:spPr>
          <a:xfrm>
            <a:off x="1274667" y="4235604"/>
            <a:ext cx="6105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400" b="1" dirty="0">
                <a:cs typeface="Arial" panose="020B0604020202020204" pitchFamily="34" charset="0"/>
              </a:rPr>
              <a:t>klimenko17@mail.ru</a:t>
            </a:r>
            <a:endParaRPr lang="ru-RU" altLang="ru-RU" sz="2400" b="1" dirty="0">
              <a:cs typeface="Arial" panose="020B0604020202020204" pitchFamily="34" charset="0"/>
            </a:endParaRPr>
          </a:p>
          <a:p>
            <a:endParaRPr lang="ru-RU" altLang="ru-RU" sz="2400" b="1" dirty="0">
              <a:cs typeface="Arial" panose="020B0604020202020204" pitchFamily="34" charset="0"/>
            </a:endParaRPr>
          </a:p>
          <a:p>
            <a:r>
              <a:rPr lang="ru-RU" altLang="ru-RU" sz="2400" b="1" dirty="0">
                <a:cs typeface="Arial" panose="020B0604020202020204" pitchFamily="34" charset="0"/>
              </a:rPr>
              <a:t>+7 (499) 241-36-82</a:t>
            </a:r>
          </a:p>
          <a:p>
            <a:r>
              <a:rPr lang="ru-RU" sz="2400" b="1" dirty="0">
                <a:cs typeface="Arial" panose="020B0604020202020204" pitchFamily="34" charset="0"/>
              </a:rPr>
              <a:t>+7 916 671 40 78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331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643B8-FCE4-8CB6-7EA3-2EC85D513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7B2F498-9288-2593-8807-BDB24D65E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44" y="5079667"/>
            <a:ext cx="8802978" cy="60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534591" algn="just" defTabSz="514350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Наркологические расстройства включены в предотвратимые причины смерти за счет вмешательств по первичной профилактике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561EBE-73E5-26D6-6A7F-5491AFCF34C3}"/>
              </a:ext>
            </a:extLst>
          </p:cNvPr>
          <p:cNvSpPr/>
          <p:nvPr/>
        </p:nvSpPr>
        <p:spPr>
          <a:xfrm>
            <a:off x="1110275" y="915936"/>
            <a:ext cx="7899990" cy="772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подход к оценке причин предотвратимой смерти основан на «Перечне  Организации экономического сотрудничества и развития»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F4CD66-2C20-7FBC-AB2B-7BD18CDF7AFA}"/>
              </a:ext>
            </a:extLst>
          </p:cNvPr>
          <p:cNvSpPr/>
          <p:nvPr/>
        </p:nvSpPr>
        <p:spPr>
          <a:xfrm>
            <a:off x="54006" y="2456892"/>
            <a:ext cx="2249742" cy="22789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ru-RU" altLang="ru-RU" sz="2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Внешние воздействия, снижающие предотвратимую смертность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CBE560-4839-0A89-CC09-D61C8DF71771}"/>
              </a:ext>
            </a:extLst>
          </p:cNvPr>
          <p:cNvSpPr/>
          <p:nvPr/>
        </p:nvSpPr>
        <p:spPr>
          <a:xfrm>
            <a:off x="3221754" y="2456892"/>
            <a:ext cx="577276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14350"/>
            <a:r>
              <a:rPr lang="ru-RU" altLang="ru-RU" b="1" dirty="0">
                <a:solidFill>
                  <a:srgbClr val="19191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Эффективные меры общественного здравоохранения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9DA3FA-A168-B7D1-C406-2026A72530A4}"/>
              </a:ext>
            </a:extLst>
          </p:cNvPr>
          <p:cNvSpPr/>
          <p:nvPr/>
        </p:nvSpPr>
        <p:spPr>
          <a:xfrm>
            <a:off x="3221754" y="3067236"/>
            <a:ext cx="5772768" cy="6317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14350"/>
            <a:r>
              <a:rPr lang="ru-RU" altLang="ru-RU" b="1" dirty="0">
                <a:solidFill>
                  <a:srgbClr val="19191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Первичная профилактика (до начала заболеваний / травм)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17B2213-ED91-0FB5-6EFD-9B3AA345D904}"/>
              </a:ext>
            </a:extLst>
          </p:cNvPr>
          <p:cNvSpPr/>
          <p:nvPr/>
        </p:nvSpPr>
        <p:spPr>
          <a:xfrm>
            <a:off x="3221754" y="3861048"/>
            <a:ext cx="5772768" cy="874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14350"/>
            <a:r>
              <a:rPr lang="ru-RU" altLang="ru-RU" b="1" dirty="0">
                <a:solidFill>
                  <a:srgbClr val="19191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Эффективные медицинские вмешательства – лечение и медицинская реабилитация (после начала заболевания, для снижения летальности)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4C5FCE49-EEC7-5F33-D7B1-75F4F2F8DA57}"/>
              </a:ext>
            </a:extLst>
          </p:cNvPr>
          <p:cNvSpPr/>
          <p:nvPr/>
        </p:nvSpPr>
        <p:spPr>
          <a:xfrm>
            <a:off x="2357754" y="2877993"/>
            <a:ext cx="756084" cy="142043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2" name="Picture 2" descr="C:\Users\lebedeva.s\Desktop\ШПОРТ СВ\лого\хороший+.png">
            <a:extLst>
              <a:ext uri="{FF2B5EF4-FFF2-40B4-BE49-F238E27FC236}">
                <a16:creationId xmlns:a16="http://schemas.microsoft.com/office/drawing/2014/main" id="{F704B7D6-9416-C1AD-B522-DFAFB70A1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" y="898982"/>
            <a:ext cx="1045411" cy="7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40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доклад по наркотикам, 2025 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10 лет с 2013 по 2023 гг.: 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число потребителей наркотиков в мире  увеличилось с 246 млн до 316 млн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или с 5,2% до 6% населения мира в возрасте от 15 до 64 лет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28% потребителей наркотиков их употребляют в течение более 10 лет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последнее десятилетие к 2023 году во всем мире возросло: 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ч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исло лиц с расстройствами вследствие наркотиков до 39,5 млн 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(+ 25%)</a:t>
            </a:r>
            <a:endParaRPr lang="ru-RU" sz="1900" b="1" dirty="0">
              <a:solidFill>
                <a:srgbClr val="C00000"/>
              </a:solidFill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число ПИНов  до 13,2 миллиона человек 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(+ 18%)</a:t>
            </a:r>
            <a:endParaRPr lang="ru-RU" sz="1900" b="1" dirty="0">
              <a:solidFill>
                <a:srgbClr val="C00000"/>
              </a:solidFill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 синтетических наркотиков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высоким наркогенным потенциалом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 и доля пациентов с наркоманией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инвалидность, смерть и противоправная активность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связанные с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употреблением наркотиков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Увеличился спрос на лечение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расстройств, связанных с употреблением наркотиков: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в 2021 году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каждый пятый из них получил лечение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наркозависимости, 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увеличилось неравенство в доступности к лечению по регионам мира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9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00" y="201348"/>
            <a:ext cx="8150002" cy="382404"/>
          </a:xfrm>
          <a:noFill/>
        </p:spPr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Наркологическая ситуация </a:t>
            </a:r>
            <a:b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</a:t>
            </a:r>
          </a:p>
        </p:txBody>
      </p:sp>
      <p:graphicFrame>
        <p:nvGraphicFramePr>
          <p:cNvPr id="66" name="Диаграмма 65">
            <a:extLst>
              <a:ext uri="{FF2B5EF4-FFF2-40B4-BE49-F238E27FC236}">
                <a16:creationId xmlns:a16="http://schemas.microsoft.com/office/drawing/2014/main" id="{0A8F2936-BBC4-A31E-E03F-B59D3E5A70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317966"/>
              </p:ext>
            </p:extLst>
          </p:nvPr>
        </p:nvGraphicFramePr>
        <p:xfrm>
          <a:off x="147801" y="5949280"/>
          <a:ext cx="9036496" cy="7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ED9464FB-3E68-EDBE-E571-5D0A72CD13DF}"/>
              </a:ext>
            </a:extLst>
          </p:cNvPr>
          <p:cNvCxnSpPr/>
          <p:nvPr/>
        </p:nvCxnSpPr>
        <p:spPr>
          <a:xfrm flipH="1">
            <a:off x="5736724" y="3725997"/>
            <a:ext cx="90248" cy="78533"/>
          </a:xfrm>
          <a:prstGeom prst="line">
            <a:avLst/>
          </a:prstGeom>
          <a:ln w="127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6C0A3C81-D4D0-1467-26A0-EF686EFE5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59196"/>
              </p:ext>
            </p:extLst>
          </p:nvPr>
        </p:nvGraphicFramePr>
        <p:xfrm>
          <a:off x="78865" y="786161"/>
          <a:ext cx="5915120" cy="242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Объект 4">
            <a:extLst>
              <a:ext uri="{FF2B5EF4-FFF2-40B4-BE49-F238E27FC236}">
                <a16:creationId xmlns:a16="http://schemas.microsoft.com/office/drawing/2014/main" id="{C742661B-11D1-F9CF-13AD-15FC2CACE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450506"/>
              </p:ext>
            </p:extLst>
          </p:nvPr>
        </p:nvGraphicFramePr>
        <p:xfrm>
          <a:off x="6372200" y="3767589"/>
          <a:ext cx="2771800" cy="225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449E31-F04D-9E26-2731-F35B37ABD3AF}"/>
              </a:ext>
            </a:extLst>
          </p:cNvPr>
          <p:cNvSpPr/>
          <p:nvPr/>
        </p:nvSpPr>
        <p:spPr>
          <a:xfrm>
            <a:off x="6373097" y="3212976"/>
            <a:ext cx="2825565" cy="591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от  отравлений алкоголем на 100 т.н.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105294"/>
              </p:ext>
            </p:extLst>
          </p:nvPr>
        </p:nvGraphicFramePr>
        <p:xfrm>
          <a:off x="78864" y="3068960"/>
          <a:ext cx="3413016" cy="293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130785"/>
              </p:ext>
            </p:extLst>
          </p:nvPr>
        </p:nvGraphicFramePr>
        <p:xfrm>
          <a:off x="3275857" y="3164232"/>
          <a:ext cx="3222103" cy="305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993985" y="1052736"/>
            <a:ext cx="3150016" cy="1695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наркопотребителей с 2006 по 2024 гг. сократилось с 2.3 до 1.3 млн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3888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FF4FC-2C37-4806-85E6-46E65ABE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4000" cy="1340768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как следствие формирования Единого профилактического пространства: трехуровневая система комплексной профилактики немедицинского потребления ПАВ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8040B55-E3B9-4F9E-AF8E-3444FD0FB105}"/>
              </a:ext>
            </a:extLst>
          </p:cNvPr>
          <p:cNvSpPr/>
          <p:nvPr/>
        </p:nvSpPr>
        <p:spPr>
          <a:xfrm>
            <a:off x="2290440" y="1633614"/>
            <a:ext cx="6135956" cy="76927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уровень: Профилактика - Формирование ЗОЖ и предупреждение проб ПАВ. Универсальная, селективная (факторы риска), индикативная (опыт употребления)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8093897-EF06-4680-8043-B510E948064D}"/>
              </a:ext>
            </a:extLst>
          </p:cNvPr>
          <p:cNvSpPr/>
          <p:nvPr/>
        </p:nvSpPr>
        <p:spPr>
          <a:xfrm>
            <a:off x="1862772" y="2611493"/>
            <a:ext cx="1269522" cy="542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9A8470F-BD9F-4D03-898A-4F4B01D4E8FE}"/>
              </a:ext>
            </a:extLst>
          </p:cNvPr>
          <p:cNvSpPr/>
          <p:nvPr/>
        </p:nvSpPr>
        <p:spPr>
          <a:xfrm>
            <a:off x="4572000" y="2630181"/>
            <a:ext cx="2376264" cy="542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 и НБ: отделения профилактики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860EA06-7A70-4577-8888-57E0348D6D9A}"/>
              </a:ext>
            </a:extLst>
          </p:cNvPr>
          <p:cNvSpPr/>
          <p:nvPr/>
        </p:nvSpPr>
        <p:spPr>
          <a:xfrm>
            <a:off x="3318516" y="2611493"/>
            <a:ext cx="1062125" cy="542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494B18-BA4F-4609-A723-2898E2EF2DDF}"/>
              </a:ext>
            </a:extLst>
          </p:cNvPr>
          <p:cNvSpPr/>
          <p:nvPr/>
        </p:nvSpPr>
        <p:spPr>
          <a:xfrm>
            <a:off x="7141944" y="2625453"/>
            <a:ext cx="1296143" cy="542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Работодатели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6183E89-BAB6-4D9D-ACD9-4BDE45586398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790016" y="2402887"/>
            <a:ext cx="1" cy="2225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2A2197E-0E8F-44F1-BA37-B0E113FCDFA9}"/>
              </a:ext>
            </a:extLst>
          </p:cNvPr>
          <p:cNvCxnSpPr/>
          <p:nvPr/>
        </p:nvCxnSpPr>
        <p:spPr>
          <a:xfrm flipV="1">
            <a:off x="5761774" y="2414351"/>
            <a:ext cx="0" cy="2225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BE7CBBF-9EB3-421F-8AFE-5E418DED5FDD}"/>
              </a:ext>
            </a:extLst>
          </p:cNvPr>
          <p:cNvCxnSpPr>
            <a:cxnSpLocks/>
          </p:cNvCxnSpPr>
          <p:nvPr/>
        </p:nvCxnSpPr>
        <p:spPr>
          <a:xfrm flipV="1">
            <a:off x="3864436" y="2402937"/>
            <a:ext cx="0" cy="2143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01B6876-5B5B-4A60-951B-A2AB0423B5F8}"/>
              </a:ext>
            </a:extLst>
          </p:cNvPr>
          <p:cNvCxnSpPr>
            <a:cxnSpLocks/>
          </p:cNvCxnSpPr>
          <p:nvPr/>
        </p:nvCxnSpPr>
        <p:spPr>
          <a:xfrm flipV="1">
            <a:off x="2567123" y="2388929"/>
            <a:ext cx="0" cy="2225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376A885-111D-457A-AA92-CC4DC1768F2E}"/>
              </a:ext>
            </a:extLst>
          </p:cNvPr>
          <p:cNvSpPr/>
          <p:nvPr/>
        </p:nvSpPr>
        <p:spPr>
          <a:xfrm>
            <a:off x="2302138" y="3284986"/>
            <a:ext cx="6135953" cy="64527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уровень: Раннее выявление и краткие вмешательства</a:t>
            </a:r>
          </a:p>
          <a:p>
            <a:pPr algn="ctr" defTabSz="342900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 группы  риска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A9C675-63AF-4095-9092-67BEB36EF7E2}"/>
              </a:ext>
            </a:extLst>
          </p:cNvPr>
          <p:cNvSpPr/>
          <p:nvPr/>
        </p:nvSpPr>
        <p:spPr>
          <a:xfrm>
            <a:off x="1845025" y="4213641"/>
            <a:ext cx="2422950" cy="6653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ПМО, </a:t>
            </a:r>
            <a:r>
              <a:rPr lang="ru-RU" sz="135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освид</a:t>
            </a:r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экспертизы, диспансеризация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CB8E9A51-E5ED-47CC-9404-76E23BB7EACA}"/>
              </a:ext>
            </a:extLst>
          </p:cNvPr>
          <p:cNvSpPr/>
          <p:nvPr/>
        </p:nvSpPr>
        <p:spPr>
          <a:xfrm>
            <a:off x="4340719" y="4198705"/>
            <a:ext cx="2177447" cy="6777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Участковые врачи психиатры-наркологи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27D2263-4EC9-45A9-9B3A-1FCE29AEDC74}"/>
              </a:ext>
            </a:extLst>
          </p:cNvPr>
          <p:cNvSpPr/>
          <p:nvPr/>
        </p:nvSpPr>
        <p:spPr>
          <a:xfrm>
            <a:off x="6588225" y="4213644"/>
            <a:ext cx="1838170" cy="66539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 первичного звена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9D123422-EA03-4CCD-BDB4-F6F7D143E5B8}"/>
              </a:ext>
            </a:extLst>
          </p:cNvPr>
          <p:cNvSpPr/>
          <p:nvPr/>
        </p:nvSpPr>
        <p:spPr>
          <a:xfrm>
            <a:off x="1647821" y="1772386"/>
            <a:ext cx="567900" cy="51014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27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BCDDE69E-7B9F-421A-AAE6-1B1BA5F02492}"/>
              </a:ext>
            </a:extLst>
          </p:cNvPr>
          <p:cNvSpPr/>
          <p:nvPr/>
        </p:nvSpPr>
        <p:spPr>
          <a:xfrm>
            <a:off x="1661754" y="3346219"/>
            <a:ext cx="567900" cy="51014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4DF27E4-C8B4-460E-80C8-CC464ADB21A1}"/>
              </a:ext>
            </a:extLst>
          </p:cNvPr>
          <p:cNvSpPr/>
          <p:nvPr/>
        </p:nvSpPr>
        <p:spPr>
          <a:xfrm>
            <a:off x="2302138" y="5090332"/>
            <a:ext cx="6135949" cy="64300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уровень: Лечение, МР и СР, диспансерное наблюдение</a:t>
            </a:r>
          </a:p>
          <a:p>
            <a:pPr algn="ctr" defTabSz="342900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лица  с наркологическими расстройствами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FC80550F-FC15-4D95-B425-EE7E6213D77E}"/>
              </a:ext>
            </a:extLst>
          </p:cNvPr>
          <p:cNvSpPr/>
          <p:nvPr/>
        </p:nvSpPr>
        <p:spPr>
          <a:xfrm>
            <a:off x="1680979" y="5141598"/>
            <a:ext cx="567900" cy="54047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A7DFF3A7-2C82-4CB1-85E3-E260484C3240}"/>
              </a:ext>
            </a:extLst>
          </p:cNvPr>
          <p:cNvSpPr/>
          <p:nvPr/>
        </p:nvSpPr>
        <p:spPr>
          <a:xfrm>
            <a:off x="695838" y="6000751"/>
            <a:ext cx="2471866" cy="59660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 и НБ: лечение, МР, диспансерное наблюдение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D26A50DA-596C-4053-9E8D-9F9CC82E6563}"/>
              </a:ext>
            </a:extLst>
          </p:cNvPr>
          <p:cNvSpPr/>
          <p:nvPr/>
        </p:nvSpPr>
        <p:spPr>
          <a:xfrm>
            <a:off x="6012160" y="5971367"/>
            <a:ext cx="2414234" cy="84557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Глобальное профилактическое пространство</a:t>
            </a: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BF90A18-90BB-4D96-A11B-9ABA9B3EC705}"/>
              </a:ext>
            </a:extLst>
          </p:cNvPr>
          <p:cNvSpPr/>
          <p:nvPr/>
        </p:nvSpPr>
        <p:spPr>
          <a:xfrm>
            <a:off x="3264060" y="6000751"/>
            <a:ext cx="1057810" cy="59660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МТСЗ, РЦ: СР</a:t>
            </a: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2F38F8E7-31E5-4459-850B-D17F9281E47D}"/>
              </a:ext>
            </a:extLst>
          </p:cNvPr>
          <p:cNvSpPr/>
          <p:nvPr/>
        </p:nvSpPr>
        <p:spPr>
          <a:xfrm>
            <a:off x="4457334" y="6000750"/>
            <a:ext cx="1410810" cy="59660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3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лечение</a:t>
            </a:r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7CDA1023-4C69-4D31-A9B1-C396611625F8}"/>
              </a:ext>
            </a:extLst>
          </p:cNvPr>
          <p:cNvCxnSpPr>
            <a:cxnSpLocks/>
          </p:cNvCxnSpPr>
          <p:nvPr/>
        </p:nvCxnSpPr>
        <p:spPr>
          <a:xfrm flipV="1">
            <a:off x="2555776" y="5691165"/>
            <a:ext cx="0" cy="309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C3185CD9-810A-4C26-9F91-A04DA688029D}"/>
              </a:ext>
            </a:extLst>
          </p:cNvPr>
          <p:cNvCxnSpPr>
            <a:cxnSpLocks/>
          </p:cNvCxnSpPr>
          <p:nvPr/>
        </p:nvCxnSpPr>
        <p:spPr>
          <a:xfrm flipV="1">
            <a:off x="3830748" y="5696250"/>
            <a:ext cx="0" cy="309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2277B2B5-9050-4DDE-B181-AA7B2AFF964D}"/>
              </a:ext>
            </a:extLst>
          </p:cNvPr>
          <p:cNvCxnSpPr>
            <a:cxnSpLocks/>
          </p:cNvCxnSpPr>
          <p:nvPr/>
        </p:nvCxnSpPr>
        <p:spPr>
          <a:xfrm flipV="1">
            <a:off x="5144281" y="5691165"/>
            <a:ext cx="0" cy="309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9E67CF64-605C-4407-A5D3-A9948731D232}"/>
              </a:ext>
            </a:extLst>
          </p:cNvPr>
          <p:cNvCxnSpPr>
            <a:cxnSpLocks/>
          </p:cNvCxnSpPr>
          <p:nvPr/>
        </p:nvCxnSpPr>
        <p:spPr>
          <a:xfrm flipV="1">
            <a:off x="7232351" y="5696250"/>
            <a:ext cx="0" cy="2994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трелка: изогнутая влево 4">
            <a:extLst>
              <a:ext uri="{FF2B5EF4-FFF2-40B4-BE49-F238E27FC236}">
                <a16:creationId xmlns:a16="http://schemas.microsoft.com/office/drawing/2014/main" id="{A22A81E1-5E4E-4452-AEFC-C74B354CE4C3}"/>
              </a:ext>
            </a:extLst>
          </p:cNvPr>
          <p:cNvSpPr/>
          <p:nvPr/>
        </p:nvSpPr>
        <p:spPr>
          <a:xfrm>
            <a:off x="8426426" y="1214757"/>
            <a:ext cx="453096" cy="8472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0" name="Стрелка: изогнутая влево 9">
            <a:extLst>
              <a:ext uri="{FF2B5EF4-FFF2-40B4-BE49-F238E27FC236}">
                <a16:creationId xmlns:a16="http://schemas.microsoft.com/office/drawing/2014/main" id="{AAF546E7-49A8-4437-A986-DA1F19177D8A}"/>
              </a:ext>
            </a:extLst>
          </p:cNvPr>
          <p:cNvSpPr/>
          <p:nvPr/>
        </p:nvSpPr>
        <p:spPr>
          <a:xfrm>
            <a:off x="8426395" y="1214756"/>
            <a:ext cx="513440" cy="25907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1" name="Стрелка: изогнутая влево 10">
            <a:extLst>
              <a:ext uri="{FF2B5EF4-FFF2-40B4-BE49-F238E27FC236}">
                <a16:creationId xmlns:a16="http://schemas.microsoft.com/office/drawing/2014/main" id="{DB22942A-A745-429B-939E-C12B9C8B48A7}"/>
              </a:ext>
            </a:extLst>
          </p:cNvPr>
          <p:cNvSpPr/>
          <p:nvPr/>
        </p:nvSpPr>
        <p:spPr>
          <a:xfrm>
            <a:off x="8426394" y="1214754"/>
            <a:ext cx="600570" cy="43024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8426394" y="1214754"/>
            <a:ext cx="628104" cy="538259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02BBB10-8DEC-4D87-90C1-837C3D328706}"/>
              </a:ext>
            </a:extLst>
          </p:cNvPr>
          <p:cNvSpPr/>
          <p:nvPr/>
        </p:nvSpPr>
        <p:spPr>
          <a:xfrm>
            <a:off x="104111" y="1801497"/>
            <a:ext cx="1410309" cy="5426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0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D9FAC58-E243-50ED-619E-FCCF51D01B9E}"/>
              </a:ext>
            </a:extLst>
          </p:cNvPr>
          <p:cNvSpPr/>
          <p:nvPr/>
        </p:nvSpPr>
        <p:spPr>
          <a:xfrm>
            <a:off x="91146" y="4080886"/>
            <a:ext cx="1410310" cy="5796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0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ЛРП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3BD1C07-4AC4-B4AE-868C-041417AC226D}"/>
              </a:ext>
            </a:extLst>
          </p:cNvPr>
          <p:cNvSpPr/>
          <p:nvPr/>
        </p:nvSpPr>
        <p:spPr>
          <a:xfrm>
            <a:off x="76528" y="2819101"/>
            <a:ext cx="1465478" cy="7901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0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</a:p>
          <a:p>
            <a:pPr algn="ctr" defTabSz="342900"/>
            <a:r>
              <a:rPr lang="ru-RU" sz="10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профилактической среды</a:t>
            </a: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CA598C9-B87A-E4EF-F508-064DC0D3BF6A}"/>
              </a:ext>
            </a:extLst>
          </p:cNvPr>
          <p:cNvSpPr/>
          <p:nvPr/>
        </p:nvSpPr>
        <p:spPr>
          <a:xfrm>
            <a:off x="614564" y="2472332"/>
            <a:ext cx="363474" cy="2689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F7C1052D-5242-3932-C9A9-A890419C973A}"/>
              </a:ext>
            </a:extLst>
          </p:cNvPr>
          <p:cNvSpPr/>
          <p:nvPr/>
        </p:nvSpPr>
        <p:spPr>
          <a:xfrm>
            <a:off x="614564" y="3719650"/>
            <a:ext cx="363474" cy="2734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3A9A6E-9696-0B6A-077E-901F539157ED}"/>
              </a:ext>
            </a:extLst>
          </p:cNvPr>
          <p:cNvSpPr/>
          <p:nvPr/>
        </p:nvSpPr>
        <p:spPr>
          <a:xfrm>
            <a:off x="57466" y="5104611"/>
            <a:ext cx="1477673" cy="685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ru-RU" sz="10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Трехуровневая система профилактики</a:t>
            </a:r>
          </a:p>
        </p:txBody>
      </p:sp>
      <p:sp>
        <p:nvSpPr>
          <p:cNvPr id="43" name="Стрелка: вниз 19">
            <a:extLst>
              <a:ext uri="{FF2B5EF4-FFF2-40B4-BE49-F238E27FC236}">
                <a16:creationId xmlns:a16="http://schemas.microsoft.com/office/drawing/2014/main" id="{F7C1052D-5242-3932-C9A9-A890419C973A}"/>
              </a:ext>
            </a:extLst>
          </p:cNvPr>
          <p:cNvSpPr/>
          <p:nvPr/>
        </p:nvSpPr>
        <p:spPr>
          <a:xfrm>
            <a:off x="614564" y="4754723"/>
            <a:ext cx="363474" cy="2734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</a:endParaRP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2277B2B5-9050-4DDE-B181-AA7B2AFF964D}"/>
              </a:ext>
            </a:extLst>
          </p:cNvPr>
          <p:cNvCxnSpPr>
            <a:cxnSpLocks/>
          </p:cNvCxnSpPr>
          <p:nvPr/>
        </p:nvCxnSpPr>
        <p:spPr>
          <a:xfrm flipV="1">
            <a:off x="5508104" y="3911503"/>
            <a:ext cx="0" cy="309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2277B2B5-9050-4DDE-B181-AA7B2AFF964D}"/>
              </a:ext>
            </a:extLst>
          </p:cNvPr>
          <p:cNvCxnSpPr>
            <a:cxnSpLocks/>
          </p:cNvCxnSpPr>
          <p:nvPr/>
        </p:nvCxnSpPr>
        <p:spPr>
          <a:xfrm flipV="1">
            <a:off x="7507309" y="3906055"/>
            <a:ext cx="0" cy="309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2277B2B5-9050-4DDE-B181-AA7B2AFF964D}"/>
              </a:ext>
            </a:extLst>
          </p:cNvPr>
          <p:cNvCxnSpPr>
            <a:cxnSpLocks/>
          </p:cNvCxnSpPr>
          <p:nvPr/>
        </p:nvCxnSpPr>
        <p:spPr>
          <a:xfrm flipV="1">
            <a:off x="3056500" y="3911503"/>
            <a:ext cx="0" cy="3095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29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8DFBD2AF-FA7C-0D49-9A9B-38215E28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5"/>
            <a:ext cx="9144000" cy="864095"/>
          </a:xfrm>
          <a:noFill/>
        </p:spPr>
        <p:txBody>
          <a:bodyPr>
            <a:noAutofit/>
          </a:bodyPr>
          <a:lstStyle/>
          <a:p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современной наркологической ситуации</a:t>
            </a:r>
            <a:endParaRPr lang="ru-RU" alt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3BB894-C519-7A32-28EA-2DAFEB5D9ADE}"/>
              </a:ext>
            </a:extLst>
          </p:cNvPr>
          <p:cNvSpPr/>
          <p:nvPr/>
        </p:nvSpPr>
        <p:spPr>
          <a:xfrm>
            <a:off x="107504" y="1196752"/>
            <a:ext cx="4139952" cy="2398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больных с низким УРП</a:t>
            </a:r>
          </a:p>
          <a:p>
            <a:pPr marL="342900" indent="-342900"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больных наркоманией среди пациентов наркологических организаций </a:t>
            </a:r>
          </a:p>
          <a:p>
            <a:pPr marL="342900" indent="-342900"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среди больных наркоманией потребителей НПАВ</a:t>
            </a:r>
          </a:p>
          <a:p>
            <a:pPr marL="342900" indent="-342900"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числа отравлений наркотиками, в т.ч. со смертельным исходом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2CCDF8F-92B0-44A4-DB94-A2C7C4309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55313"/>
              </p:ext>
            </p:extLst>
          </p:nvPr>
        </p:nvGraphicFramePr>
        <p:xfrm>
          <a:off x="4281700" y="3861048"/>
          <a:ext cx="47880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A008D06-48B6-A87A-46B7-2598DA658D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500944"/>
              </p:ext>
            </p:extLst>
          </p:nvPr>
        </p:nvGraphicFramePr>
        <p:xfrm>
          <a:off x="3995937" y="1124744"/>
          <a:ext cx="490688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867323"/>
              </p:ext>
            </p:extLst>
          </p:nvPr>
        </p:nvGraphicFramePr>
        <p:xfrm>
          <a:off x="107504" y="3595310"/>
          <a:ext cx="3893028" cy="300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3667318"/>
            <a:ext cx="2592288" cy="481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 наркотиками со смертельным исходом</a:t>
            </a:r>
          </a:p>
        </p:txBody>
      </p:sp>
    </p:spTree>
    <p:extLst>
      <p:ext uri="{BB962C8B-B14F-4D97-AF65-F5344CB8AC3E}">
        <p14:creationId xmlns:p14="http://schemas.microsoft.com/office/powerpoint/2010/main" val="387581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2D672-D6E0-1787-2561-26E1607C8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DA0E8-9E20-0D79-2307-42A1B7EA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МЗ РФ по снижению избыточной смертности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3C1632-5073-9E11-4299-15B0E1FF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64807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Указе Президента России поставлена задача по увеличению ОПЖ в России до 78 лет к 2030 году и до 81 года к 2036 году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42F86B-1B12-8996-D317-6403CC985184}"/>
              </a:ext>
            </a:extLst>
          </p:cNvPr>
          <p:cNvSpPr/>
          <p:nvPr/>
        </p:nvSpPr>
        <p:spPr>
          <a:xfrm>
            <a:off x="32398" y="2132856"/>
            <a:ext cx="4971650" cy="4725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шести групп показателей: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охват вакцинацией от гриппа и пневмококка групп риска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 снижение доли людей, которые в последние два года не проходили диспансеризацию и ПМО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3) своевременность и частота медицинских вмешательств у пациентов с ССЗ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4) учет больных с различными диагнозами (БСК, ожирение, заболевания печени и поджелудочной железы и др.)</a:t>
            </a:r>
          </a:p>
          <a:p>
            <a:pPr algn="just">
              <a:spcBef>
                <a:spcPts val="60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5) мониторинг заболеваемости, связанной с вредными привычками и случаев госпитализации с ААЗ</a:t>
            </a:r>
          </a:p>
          <a:p>
            <a:pPr algn="just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6) повышение доли электронных свидетельств о смерти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52B10E-3533-1201-514C-32AAF64559B1}"/>
              </a:ext>
            </a:extLst>
          </p:cNvPr>
          <p:cNvSpPr/>
          <p:nvPr/>
        </p:nvSpPr>
        <p:spPr>
          <a:xfrm>
            <a:off x="5004048" y="2132856"/>
            <a:ext cx="4139952" cy="4725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рамках инцидента № 9: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лиц с факторами риска при оказании всех видов медицинской помощи (амбулаторной и стационарной)</a:t>
            </a:r>
          </a:p>
          <a:p>
            <a:pPr marL="457200" indent="-457200" algn="just"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Мотивационное консультирование и краткие вмешательства</a:t>
            </a:r>
          </a:p>
          <a:p>
            <a:pPr marL="457200" indent="-457200" algn="just"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врача психиатра-нарколога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77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5995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тренды развития современной медицины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4932040" cy="424847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 для формирования приверженности к ЗОЖ и связанные с этим изменения поведения и обращение за медицинской помощью</a:t>
            </a:r>
          </a:p>
          <a:p>
            <a:pPr algn="just">
              <a:spcBef>
                <a:spcPts val="0"/>
              </a:spcBef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выявление и ранние вмешательства в отношении лиц с факторами риска развития ХНИЗ </a:t>
            </a:r>
          </a:p>
        </p:txBody>
      </p:sp>
      <p:sp>
        <p:nvSpPr>
          <p:cNvPr id="4" name="AutoShape 8" descr="Диспансеризация – Центральная поликлиника г. Владими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Что нужно знать о диспансеризации :: Главные новости :: Новости :: О городе  - Администрация и городская Дума муниципального образования город-герой  Новороссийс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89" y="2204864"/>
            <a:ext cx="424541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0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раннего выявления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189799"/>
              </p:ext>
            </p:extLst>
          </p:nvPr>
        </p:nvGraphicFramePr>
        <p:xfrm>
          <a:off x="0" y="599075"/>
          <a:ext cx="9144000" cy="621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813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Ранняя диагностика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4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лиц с факторами риска наркологических расстройств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наркологического расстройства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54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Специалисты-интернисты и немедицинские работники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 психиатр-нарколог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91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Анкеты и опросники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Клинический метод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15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Организационная форма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ПМО несовершеннолетних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оказании </a:t>
                      </a:r>
                      <a:r>
                        <a:rPr lang="ru-RU" sz="1600" b="0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</a:t>
                      </a:r>
                      <a:r>
                        <a:rPr lang="ru-RU" sz="1600" b="0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 </a:t>
                      </a:r>
                      <a:r>
                        <a:rPr lang="ru-RU" sz="1600" b="0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</a:t>
                      </a:r>
                      <a:r>
                        <a:rPr lang="ru-RU" sz="1600" b="0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помощи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ПМО и консультация врача психиатра-нарколога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194469"/>
                  </a:ext>
                </a:extLst>
              </a:tr>
              <a:tr h="58154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риска и степени его выраженности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наркологического расстройства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35443"/>
                  </a:ext>
                </a:extLst>
              </a:tr>
              <a:tr h="175722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Здоровья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мед. профилактики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медико-психологического консультирования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медико-психологической помощи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 психиатр-нарколог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комплексного лечебно-реабилитационного процесса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68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Широкий охват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Дифференциальная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15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общей сети здравоохранения имеют проблемы с алкоголем 2-3% амбулаторных и до 25% стационарных пациентов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929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5078</TotalTime>
  <Words>1354</Words>
  <Application>Microsoft Office PowerPoint</Application>
  <PresentationFormat>Экран (4:3)</PresentationFormat>
  <Paragraphs>271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Всемирный доклад по наркотикам, 2025 г.</vt:lpstr>
      <vt:lpstr>Наркологическая ситуация  в российской Федерации</vt:lpstr>
      <vt:lpstr>Достигнутые результаты как следствие формирования Единого профилактического пространства: трехуровневая система комплексной профилактики немедицинского потребления ПАВ</vt:lpstr>
      <vt:lpstr>Вызовы современной наркологической ситуации</vt:lpstr>
      <vt:lpstr>Проект МЗ РФ по снижению избыточной смертности</vt:lpstr>
      <vt:lpstr>Основные тренды развития современной медицины</vt:lpstr>
      <vt:lpstr>Система раннего выявления</vt:lpstr>
      <vt:lpstr>Презентация PowerPoint</vt:lpstr>
      <vt:lpstr>Факторы Неэффективности скрининга в общемедицинской сети</vt:lpstr>
      <vt:lpstr>НАВИГАТОР по преодолению вредных привычек: САМОДИАГНОСТИКА</vt:lpstr>
      <vt:lpstr>Презентация PowerPoint</vt:lpstr>
      <vt:lpstr>Направления дальнейшей работы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закон по организации специализированной медицинской помощи лицам с наркологическими расстройствами</dc:title>
  <dc:creator>User_acer</dc:creator>
  <cp:lastModifiedBy>Татьяна Клименко</cp:lastModifiedBy>
  <cp:revision>692</cp:revision>
  <dcterms:created xsi:type="dcterms:W3CDTF">2019-08-29T01:04:14Z</dcterms:created>
  <dcterms:modified xsi:type="dcterms:W3CDTF">2025-08-26T05:21:07Z</dcterms:modified>
</cp:coreProperties>
</file>