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5" r:id="rId1"/>
  </p:sldMasterIdLst>
  <p:notesMasterIdLst>
    <p:notesMasterId r:id="rId20"/>
  </p:notesMasterIdLst>
  <p:sldIdLst>
    <p:sldId id="276" r:id="rId2"/>
    <p:sldId id="309" r:id="rId3"/>
    <p:sldId id="275" r:id="rId4"/>
    <p:sldId id="257" r:id="rId5"/>
    <p:sldId id="310" r:id="rId6"/>
    <p:sldId id="259" r:id="rId7"/>
    <p:sldId id="279" r:id="rId8"/>
    <p:sldId id="284" r:id="rId9"/>
    <p:sldId id="303" r:id="rId10"/>
    <p:sldId id="308" r:id="rId11"/>
    <p:sldId id="307" r:id="rId12"/>
    <p:sldId id="301" r:id="rId13"/>
    <p:sldId id="302" r:id="rId14"/>
    <p:sldId id="271" r:id="rId15"/>
    <p:sldId id="273" r:id="rId16"/>
    <p:sldId id="272" r:id="rId17"/>
    <p:sldId id="274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1F72585-08F2-4BDF-B184-B6EB50B04690}">
          <p14:sldIdLst>
            <p14:sldId id="276"/>
            <p14:sldId id="309"/>
            <p14:sldId id="275"/>
            <p14:sldId id="257"/>
            <p14:sldId id="310"/>
            <p14:sldId id="259"/>
            <p14:sldId id="279"/>
            <p14:sldId id="284"/>
            <p14:sldId id="303"/>
            <p14:sldId id="308"/>
            <p14:sldId id="307"/>
            <p14:sldId id="301"/>
            <p14:sldId id="302"/>
          </p14:sldIdLst>
        </p14:section>
        <p14:section name="Раздел без заголовка" id="{1F4F8347-9D4D-4187-A40B-1A4B84600F48}">
          <p14:sldIdLst>
            <p14:sldId id="271"/>
            <p14:sldId id="273"/>
            <p14:sldId id="272"/>
            <p14:sldId id="274"/>
            <p14:sldId id="26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 autoAdjust="0"/>
    <p:restoredTop sz="94660"/>
  </p:normalViewPr>
  <p:slideViewPr>
    <p:cSldViewPr snapToGrid="0">
      <p:cViewPr>
        <p:scale>
          <a:sx n="60" d="100"/>
          <a:sy n="60" d="100"/>
        </p:scale>
        <p:origin x="-2388" y="-1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482465533708213E-2"/>
          <c:y val="6.4949106532022752E-2"/>
          <c:w val="0.89521449064016234"/>
          <c:h val="0.84245317771709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 кварт 2025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3660</c:v>
                </c:pt>
                <c:pt idx="1">
                  <c:v>2924</c:v>
                </c:pt>
                <c:pt idx="2">
                  <c:v>2835</c:v>
                </c:pt>
                <c:pt idx="3">
                  <c:v>2470</c:v>
                </c:pt>
                <c:pt idx="4">
                  <c:v>2107</c:v>
                </c:pt>
                <c:pt idx="5">
                  <c:v>1679</c:v>
                </c:pt>
                <c:pt idx="6">
                  <c:v>1252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F8-493D-9554-2F16598B0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494912"/>
        <c:axId val="55591680"/>
      </c:barChart>
      <c:catAx>
        <c:axId val="55494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5591680"/>
        <c:crosses val="autoZero"/>
        <c:auto val="1"/>
        <c:lblAlgn val="ctr"/>
        <c:lblOffset val="100"/>
        <c:noMultiLvlLbl val="0"/>
      </c:catAx>
      <c:valAx>
        <c:axId val="55591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494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мужчини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 квар  2025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5919</c:v>
                </c:pt>
                <c:pt idx="1">
                  <c:v>5260</c:v>
                </c:pt>
                <c:pt idx="2">
                  <c:v>4989</c:v>
                </c:pt>
                <c:pt idx="3">
                  <c:v>4642</c:v>
                </c:pt>
                <c:pt idx="4">
                  <c:v>4280</c:v>
                </c:pt>
                <c:pt idx="5">
                  <c:v>4053</c:v>
                </c:pt>
                <c:pt idx="6">
                  <c:v>3894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женшини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 квар  2025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140</c:v>
                </c:pt>
                <c:pt idx="1">
                  <c:v>115</c:v>
                </c:pt>
                <c:pt idx="2">
                  <c:v>110</c:v>
                </c:pt>
                <c:pt idx="3">
                  <c:v>107</c:v>
                </c:pt>
                <c:pt idx="4">
                  <c:v>101</c:v>
                </c:pt>
                <c:pt idx="5">
                  <c:v>107</c:v>
                </c:pt>
                <c:pt idx="6">
                  <c:v>108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 квар  2025</c:v>
                </c:pt>
              </c:strCache>
            </c:strRef>
          </c:cat>
          <c:val>
            <c:numRef>
              <c:f>Лист1!$D$2:$D$8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325760"/>
        <c:axId val="68327296"/>
      </c:barChart>
      <c:catAx>
        <c:axId val="68325760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crossAx val="68327296"/>
        <c:crosses val="autoZero"/>
        <c:auto val="1"/>
        <c:lblAlgn val="ctr"/>
        <c:lblOffset val="100"/>
        <c:noMultiLvlLbl val="0"/>
      </c:catAx>
      <c:valAx>
        <c:axId val="6832729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68325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F9658-E573-4A0B-BCC4-21A36C61C3BA}" type="datetimeFigureOut">
              <a:rPr lang="ru-RU" smtClean="0"/>
              <a:pPr/>
              <a:t>26.08.2025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1BFFC-1277-400A-B752-2FC9989A2C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5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FF5078-B7F8-445E-88B9-06E4AAAD889D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71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buFont typeface="Arial" charset="0"/>
              <a:buNone/>
            </a:pPr>
            <a:r>
              <a:rPr lang="en-US" dirty="0"/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Tajikistan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party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UN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anti-drug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conventions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has proposed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initiatives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strengthen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international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cooperation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combating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drug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trafficking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Arial" charset="0"/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rtl="0">
              <a:buFont typeface="Arial" charset="0"/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Tajikistan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permanent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member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UN International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Narcotics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Control Board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since 2005. </a:t>
            </a:r>
          </a:p>
          <a:p>
            <a:pPr algn="just" rtl="0">
              <a:buFont typeface="Arial" charset="0"/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  This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indicate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recognition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community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the country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contribution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combating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drug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trafficking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umber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normative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legal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documents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regulating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activities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field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drug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treatment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prevention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drug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addiction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been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approved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adopted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at the highest political level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86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15290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объяснения слайда оговориться, что у пациентов с негативным статусом проводится регулярная</a:t>
            </a:r>
            <a:r>
              <a:rPr lang="ru-RU" baseline="0" dirty="0" smtClean="0"/>
              <a:t> консультация, оценка рискованного инъекционного и сексуального поведения. Они тоже привержены к программе ОЗТ и регулярно тестируются на ВИЧ, и вовлечены в профилактические мероприятия.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4F907-0E5F-4106-A9B6-F5980C9AA97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39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5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2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5885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97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6098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47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53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21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12192000" cy="6400800"/>
            <a:chOff x="0" y="0"/>
            <a:chExt cx="9144000" cy="6400800"/>
          </a:xfrm>
        </p:grpSpPr>
        <p:sp>
          <p:nvSpPr>
            <p:cNvPr id="5" name="Rectangle 12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8" name="Rectangle 15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16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Rectangle 14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0001" y="5867400"/>
            <a:ext cx="8760963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245600" y="6553200"/>
            <a:ext cx="2235200" cy="228600"/>
          </a:xfrm>
        </p:spPr>
        <p:txBody>
          <a:bodyPr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23067" y="6553200"/>
            <a:ext cx="22352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3933" y="6553200"/>
            <a:ext cx="1016000" cy="228600"/>
          </a:xfrm>
        </p:spPr>
        <p:txBody>
          <a:bodyPr/>
          <a:lstStyle>
            <a:lvl1pPr algn="ctr">
              <a:defRPr sz="9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577A74F-E57B-499C-A071-D37606C2F7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7486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12192000" cy="6400800"/>
            <a:chOff x="0" y="0"/>
            <a:chExt cx="9144000" cy="6400800"/>
          </a:xfrm>
        </p:grpSpPr>
        <p:sp>
          <p:nvSpPr>
            <p:cNvPr id="5" name="Rectangle 12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/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8" name="Rectangle 15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/>
              </a:p>
            </p:txBody>
          </p:sp>
          <p:sp>
            <p:nvSpPr>
              <p:cNvPr id="9" name="Rectangle 16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/>
              </a:p>
            </p:txBody>
          </p:sp>
        </p:grpSp>
        <p:sp>
          <p:nvSpPr>
            <p:cNvPr id="7" name="Rectangle 14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0001" y="5867400"/>
            <a:ext cx="8760963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245600" y="6553200"/>
            <a:ext cx="2235200" cy="228600"/>
          </a:xfrm>
        </p:spPr>
        <p:txBody>
          <a:bodyPr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23067" y="6553200"/>
            <a:ext cx="22352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3933" y="6553200"/>
            <a:ext cx="1016000" cy="228600"/>
          </a:xfrm>
        </p:spPr>
        <p:txBody>
          <a:bodyPr/>
          <a:lstStyle>
            <a:lvl1pPr algn="ctr">
              <a:defRPr sz="9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577A74F-E57B-499C-A071-D37606C2F7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468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3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6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2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1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61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3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8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2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7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  <p:sldLayoutId id="2147484032" r:id="rId17"/>
    <p:sldLayoutId id="214748385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>
            <a:fillRect/>
          </a:stretch>
        </p:blipFill>
        <p:spPr bwMode="auto">
          <a:xfrm>
            <a:off x="0" y="-95003"/>
            <a:ext cx="12192000" cy="82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Герб Тад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028" y="255588"/>
            <a:ext cx="1389413" cy="1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13"/>
          <p:cNvSpPr txBox="1">
            <a:spLocks noChangeArrowheads="1"/>
          </p:cNvSpPr>
          <p:nvPr/>
        </p:nvSpPr>
        <p:spPr bwMode="auto">
          <a:xfrm>
            <a:off x="158337" y="1381130"/>
            <a:ext cx="11875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000" b="1" dirty="0" smtClean="0">
              <a:latin typeface="Times New Roman Tj" panose="02020603050405020304" pitchFamily="18" charset="-52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 Tj" panose="02020603050405020304" pitchFamily="18" charset="-52"/>
              </a:rPr>
              <a:t>МИНИСТЕРСТВО ЗДРАВООХРАНЕНИЯ И СОЦИАЛНОЙ ЗАЩИТЫ НАСЕЛЕНИЯ РЕСПУБЛИКИ ТАДЖИКИСТАН</a:t>
            </a:r>
            <a:endParaRPr lang="ru-RU" altLang="ru-RU" sz="2400" b="1" dirty="0">
              <a:solidFill>
                <a:srgbClr val="002060"/>
              </a:solidFill>
              <a:latin typeface="Times New Roman Tj" panose="02020603050405020304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7558" y="2795957"/>
            <a:ext cx="1124081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 Tj" panose="02020603050405020304" pitchFamily="18" charset="-52"/>
              </a:rPr>
              <a:t>Положительный национальный опыт взаимодействия здравоохранения с другими ведомствами в области профилактики, лечения и реабилитации </a:t>
            </a:r>
            <a:r>
              <a:rPr lang="ru-RU" sz="4000" dirty="0" smtClean="0">
                <a:solidFill>
                  <a:srgbClr val="FF0000"/>
                </a:solidFill>
              </a:rPr>
              <a:t>наркозависимых  </a:t>
            </a:r>
            <a:r>
              <a:rPr lang="ru-RU" sz="4000" dirty="0" smtClean="0">
                <a:solidFill>
                  <a:srgbClr val="FF0000"/>
                </a:solidFill>
                <a:latin typeface="Times New Roman Tj" panose="02020603050405020304" pitchFamily="18" charset="-52"/>
                <a:cs typeface="Times New Roman" pitchFamily="18" charset="0"/>
              </a:rPr>
              <a:t>Система сбора данных и мониторинг </a:t>
            </a:r>
            <a:r>
              <a:rPr lang="ru-RU" sz="4000" dirty="0" err="1" smtClean="0">
                <a:solidFill>
                  <a:srgbClr val="FF0000"/>
                </a:solidFill>
                <a:latin typeface="Times New Roman Tj" panose="02020603050405020304" pitchFamily="18" charset="-52"/>
                <a:cs typeface="Times New Roman" pitchFamily="18" charset="0"/>
              </a:rPr>
              <a:t>наркоситуации</a:t>
            </a:r>
            <a:r>
              <a:rPr lang="ru-RU" sz="4000" dirty="0" smtClean="0">
                <a:solidFill>
                  <a:srgbClr val="FF0000"/>
                </a:solidFill>
                <a:latin typeface="Times New Roman Tj" panose="02020603050405020304" pitchFamily="18" charset="-52"/>
                <a:cs typeface="Times New Roman" pitchFamily="18" charset="0"/>
              </a:rPr>
              <a:t>   </a:t>
            </a:r>
            <a:r>
              <a:rPr lang="tg-Cyrl-TJ" sz="4000" dirty="0" smtClean="0">
                <a:solidFill>
                  <a:srgbClr val="FF0000"/>
                </a:solidFill>
                <a:latin typeface="Times New Roman Tj" panose="02020603050405020304" pitchFamily="18" charset="-52"/>
                <a:ea typeface="+mj-ea"/>
                <a:cs typeface="Times New Roman" pitchFamily="18" charset="0"/>
              </a:rPr>
              <a:t>в Республике Таджикистан.</a:t>
            </a:r>
            <a:r>
              <a:rPr lang="ru-RU" sz="2800" dirty="0">
                <a:solidFill>
                  <a:srgbClr val="FF0000"/>
                </a:solidFill>
                <a:latin typeface="Times New Roman Tj" panose="02020603050405020304" pitchFamily="18" charset="-52"/>
                <a:ea typeface="+mj-ea"/>
                <a:cs typeface="+mj-cs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Times New Roman Tj" panose="02020603050405020304" pitchFamily="18" charset="-52"/>
                <a:ea typeface="+mj-ea"/>
                <a:cs typeface="+mj-cs"/>
              </a:rPr>
            </a:br>
            <a:endParaRPr lang="ru-RU" dirty="0">
              <a:solidFill>
                <a:srgbClr val="FF0000"/>
              </a:solidFill>
              <a:latin typeface="Times New Roman Tj" panose="02020603050405020304" pitchFamily="18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1917" y="5785944"/>
            <a:ext cx="98823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 </a:t>
            </a:r>
            <a:r>
              <a:rPr lang="ru-RU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 НЦМ и ПН МЗ и СЗН РТ  </a:t>
            </a:r>
            <a:endParaRPr lang="ru-RU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Набизода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М.Н.  27.08.2025 г.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64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62017502"/>
              </p:ext>
            </p:extLst>
          </p:nvPr>
        </p:nvGraphicFramePr>
        <p:xfrm>
          <a:off x="527381" y="1562100"/>
          <a:ext cx="11329259" cy="5035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533400" y="116632"/>
            <a:ext cx="11338560" cy="1152128"/>
          </a:xfrm>
        </p:spPr>
        <p:txBody>
          <a:bodyPr>
            <a:noAutofit/>
          </a:bodyPr>
          <a:lstStyle/>
          <a:p>
            <a:pPr algn="ctr"/>
            <a:r>
              <a:rPr lang="tg-Cyrl-TJ" altLang="ru-RU" sz="4000" dirty="0">
                <a:latin typeface="Times New Roman Tj" panose="02020603050405020304" pitchFamily="18" charset="-52"/>
              </a:rPr>
              <a:t>Динамика численности лиц, употребляющие инъекционные наркотики (луин) </a:t>
            </a:r>
            <a:endParaRPr lang="tg-Cyrl-TJ" sz="4000" dirty="0">
              <a:latin typeface="Times New Roman Tj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588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701" y="243110"/>
            <a:ext cx="10020300" cy="55699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Гендерная структура наркомании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574578"/>
              </p:ext>
            </p:extLst>
          </p:nvPr>
        </p:nvGraphicFramePr>
        <p:xfrm>
          <a:off x="561975" y="800100"/>
          <a:ext cx="11315700" cy="339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47650" y="4191000"/>
            <a:ext cx="11944350" cy="2667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 время как, в других странах мира отмечаются относительно высокие показатели распространенности и заболеваемости наркоманией среди женщин, в Республики Таджикистан значимого роста заболеваемости наркоманией среди женщин не произошло и доля зарегистрированных женщин, больных наркоманией, от общего числа наркозависимых всего составляет 2,7%. Это в основном, связанно с социальным и этнокультурным статусом женщин на уровне общин, традиционно установленных норм поведения, а также с влиянием религиозного фактора на решение гендерных проблем. Очевидно, что комплексное влияние вышеназванных факторов положительно влияет на формирование антинаркотической устойчивости среди женщин таджикской популяции.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4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123565"/>
            <a:ext cx="11449050" cy="505086"/>
          </a:xfrm>
        </p:spPr>
        <p:txBody>
          <a:bodyPr>
            <a:noAutofit/>
          </a:bodyPr>
          <a:lstStyle/>
          <a:p>
            <a:pPr lvl="0" indent="450850" algn="ctr" eaLnBrk="0" fontAlgn="base" hangingPunct="0">
              <a:spcAft>
                <a:spcPct val="0"/>
              </a:spcAf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Возрастная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характеристика наркозависимых лиц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Республике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Таджикистан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79064"/>
              </p:ext>
            </p:extLst>
          </p:nvPr>
        </p:nvGraphicFramePr>
        <p:xfrm>
          <a:off x="478033" y="841512"/>
          <a:ext cx="11485369" cy="3932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2678">
                  <a:extLst>
                    <a:ext uri="{9D8B030D-6E8A-4147-A177-3AD203B41FA5}">
                      <a16:colId xmlns:a16="http://schemas.microsoft.com/office/drawing/2014/main" xmlns="" val="64615180"/>
                    </a:ext>
                  </a:extLst>
                </a:gridCol>
                <a:gridCol w="1148651">
                  <a:extLst>
                    <a:ext uri="{9D8B030D-6E8A-4147-A177-3AD203B41FA5}">
                      <a16:colId xmlns:a16="http://schemas.microsoft.com/office/drawing/2014/main" xmlns="" val="1656710329"/>
                    </a:ext>
                  </a:extLst>
                </a:gridCol>
                <a:gridCol w="1148651">
                  <a:extLst>
                    <a:ext uri="{9D8B030D-6E8A-4147-A177-3AD203B41FA5}">
                      <a16:colId xmlns:a16="http://schemas.microsoft.com/office/drawing/2014/main" xmlns="" val="4200084356"/>
                    </a:ext>
                  </a:extLst>
                </a:gridCol>
                <a:gridCol w="1149812">
                  <a:extLst>
                    <a:ext uri="{9D8B030D-6E8A-4147-A177-3AD203B41FA5}">
                      <a16:colId xmlns:a16="http://schemas.microsoft.com/office/drawing/2014/main" xmlns="" val="271321802"/>
                    </a:ext>
                  </a:extLst>
                </a:gridCol>
                <a:gridCol w="1148651">
                  <a:extLst>
                    <a:ext uri="{9D8B030D-6E8A-4147-A177-3AD203B41FA5}">
                      <a16:colId xmlns:a16="http://schemas.microsoft.com/office/drawing/2014/main" xmlns="" val="990400187"/>
                    </a:ext>
                  </a:extLst>
                </a:gridCol>
                <a:gridCol w="1148651">
                  <a:extLst>
                    <a:ext uri="{9D8B030D-6E8A-4147-A177-3AD203B41FA5}">
                      <a16:colId xmlns:a16="http://schemas.microsoft.com/office/drawing/2014/main" xmlns="" val="447786703"/>
                    </a:ext>
                  </a:extLst>
                </a:gridCol>
                <a:gridCol w="1148651">
                  <a:extLst>
                    <a:ext uri="{9D8B030D-6E8A-4147-A177-3AD203B41FA5}">
                      <a16:colId xmlns:a16="http://schemas.microsoft.com/office/drawing/2014/main" xmlns="" val="2260834618"/>
                    </a:ext>
                  </a:extLst>
                </a:gridCol>
                <a:gridCol w="1149812">
                  <a:extLst>
                    <a:ext uri="{9D8B030D-6E8A-4147-A177-3AD203B41FA5}">
                      <a16:colId xmlns:a16="http://schemas.microsoft.com/office/drawing/2014/main" xmlns="" val="1139976880"/>
                    </a:ext>
                  </a:extLst>
                </a:gridCol>
                <a:gridCol w="1149812"/>
              </a:tblGrid>
              <a:tr h="8354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6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6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3-квартал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2024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18782208"/>
                  </a:ext>
                </a:extLst>
              </a:tr>
              <a:tr h="6554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До 17 лет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04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18-34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2144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1142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1106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1107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1124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925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938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897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04211990"/>
                  </a:ext>
                </a:extLst>
              </a:tr>
              <a:tr h="6104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35-59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4635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4736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4142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3883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3509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3338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3113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3059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65001872"/>
                  </a:ext>
                </a:extLst>
              </a:tr>
              <a:tr h="6104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Старше 60 лет</a:t>
                      </a:r>
                      <a:endParaRPr lang="ru-RU" sz="16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</a:t>
                      </a:r>
                      <a:endParaRPr lang="ru-RU" sz="16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endParaRPr lang="ru-RU" sz="16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83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22016196"/>
                  </a:ext>
                </a:extLst>
              </a:tr>
              <a:tr h="6104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endParaRPr lang="ru-RU" sz="16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6947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6059</a:t>
                      </a:r>
                      <a:endParaRPr lang="ru-RU" sz="16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5375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5099</a:t>
                      </a:r>
                      <a:endParaRPr lang="ru-RU" sz="16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4749</a:t>
                      </a:r>
                      <a:endParaRPr lang="ru-RU" sz="16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4381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g-Cyrl-TJ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4160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4043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6398165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99500" y="4774184"/>
            <a:ext cx="11892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g-Cyrl-TJ" sz="2000" spc="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Говоря об общемировых тенденциях «омолаживания» наркомании, следует отметить, что в Республике Таджикистан возрастная структура наркозависимости имеет свои </a:t>
            </a:r>
            <a:r>
              <a:rPr lang="tg-Cyrl-TJ" sz="2000" spc="2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особенности. Доля </a:t>
            </a:r>
            <a:r>
              <a:rPr lang="tg-Cyrl-TJ" sz="2000" spc="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 возраста от </a:t>
            </a:r>
            <a:r>
              <a:rPr lang="tg-Cyrl-TJ" sz="2000" spc="2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</a:t>
            </a:r>
            <a:r>
              <a:rPr lang="tg-Cyrl-TJ" sz="2000" spc="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- 34 лет в процентном соотношении уменьшается в пользу лиц возрастной категории от 35 - 59 </a:t>
            </a:r>
            <a:r>
              <a:rPr lang="tg-Cyrl-TJ" sz="2000" spc="2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лет,. В </a:t>
            </a:r>
            <a:r>
              <a:rPr lang="tg-Cyrl-TJ" sz="2000" spc="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период, наравне со «старением наркомании» произошло снижение показателя первичной заболеваемости. Этот факт, прежде всего, указывает на стабилизацию ситуации с наркопотреблением.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стоит отметить, что процесс «старения наркомании»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динамике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нарастает.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36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321" y="190500"/>
            <a:ext cx="11487979" cy="994244"/>
          </a:xfrm>
        </p:spPr>
        <p:txBody>
          <a:bodyPr>
            <a:no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наркозависимости в зависимости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 употребляемых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наркотиков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4085519"/>
              </p:ext>
            </p:extLst>
          </p:nvPr>
        </p:nvGraphicFramePr>
        <p:xfrm>
          <a:off x="437321" y="884813"/>
          <a:ext cx="11507030" cy="35027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0351">
                  <a:extLst>
                    <a:ext uri="{9D8B030D-6E8A-4147-A177-3AD203B41FA5}">
                      <a16:colId xmlns:a16="http://schemas.microsoft.com/office/drawing/2014/main" xmlns="" val="1220391478"/>
                    </a:ext>
                  </a:extLst>
                </a:gridCol>
                <a:gridCol w="1090530">
                  <a:extLst>
                    <a:ext uri="{9D8B030D-6E8A-4147-A177-3AD203B41FA5}">
                      <a16:colId xmlns:a16="http://schemas.microsoft.com/office/drawing/2014/main" xmlns="" val="701831115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xmlns="" val="150259661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3095458212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xmlns="" val="477073252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xmlns="" val="4203744736"/>
                    </a:ext>
                  </a:extLst>
                </a:gridCol>
                <a:gridCol w="1181100"/>
                <a:gridCol w="1447799"/>
              </a:tblGrid>
              <a:tr h="103526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tg-Cyrl-TJ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2023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квартал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2025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43943459"/>
                  </a:ext>
                </a:extLst>
              </a:tr>
              <a:tr h="41125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Героин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4705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4404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3714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3385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2577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1359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868/21,7%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40017685"/>
                  </a:ext>
                </a:extLst>
              </a:tr>
              <a:tr h="41125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Опиоиды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778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775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795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737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729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731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715/17,9%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67066986"/>
                  </a:ext>
                </a:extLst>
              </a:tr>
              <a:tr h="41125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Другие 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опиоиды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608/15,2%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125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Канабиоиды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343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408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410/10,2%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00896494"/>
                  </a:ext>
                </a:extLst>
              </a:tr>
              <a:tr h="41125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Полинаркомания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1014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1337/33,4%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95750445"/>
                  </a:ext>
                </a:extLst>
              </a:tr>
              <a:tr h="41125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Психостимуляторы 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tg-Cyrl-TJ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48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64/1,6%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8735557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37321" y="4387574"/>
            <a:ext cx="114879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g-Cyrl-TJ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tg-Cyrl-TJ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последние годы число наркозависимых, употребляющих </a:t>
            </a:r>
            <a:r>
              <a:rPr lang="tg-Cyrl-TJ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тяжелые наркотики </a:t>
            </a:r>
            <a:r>
              <a:rPr lang="tg-Cyrl-TJ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героин значительно сократилось, соответственно в 1,8 раза. Темпы снижения также отмечается у лиц, употребляющих </a:t>
            </a:r>
            <a:r>
              <a:rPr lang="tg-Cyrl-TJ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опий сырец.</a:t>
            </a:r>
            <a:r>
              <a:rPr lang="tg-Cyrl-TJ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g-Cyrl-TJ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Вызывает тревогу значительный рост лиц, употребляющих одновременно несколько видов наркотиков. Так, в </a:t>
            </a:r>
            <a:r>
              <a:rPr lang="tg-Cyrl-TJ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tg-Cyrl-TJ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 зарегистрировано </a:t>
            </a:r>
            <a:r>
              <a:rPr lang="tg-Cyrl-TJ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 </a:t>
            </a:r>
            <a:r>
              <a:rPr lang="tg-Cyrl-TJ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   данного вида наркозависимости, тогда как аналогичный показатель в 2018 году составил </a:t>
            </a:r>
            <a:r>
              <a:rPr lang="tg-Cyrl-TJ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266 </a:t>
            </a:r>
            <a:r>
              <a:rPr lang="tg-Cyrl-TJ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случаев, соответственно рост отмечен в 2,6 раза.  Кроме того, следует обратить внимание на растущую тенденцию распространения психостимуляторов в среде наркозависимых, соответственно  </a:t>
            </a:r>
            <a:r>
              <a:rPr lang="tg-Cyrl-TJ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зарегеристрированно 64 </a:t>
            </a:r>
            <a:r>
              <a:rPr lang="tg-Cyrl-TJ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9" y="357188"/>
            <a:ext cx="8475663" cy="8572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dirty="0"/>
              <a:t> 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Внедрения современных технологии в терапии наркозависимости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96685" y="1291774"/>
            <a:ext cx="11190515" cy="5225143"/>
          </a:xfrm>
        </p:spPr>
        <p:txBody>
          <a:bodyPr>
            <a:normAutofit fontScale="77500" lnSpcReduction="20000"/>
          </a:bodyPr>
          <a:lstStyle/>
          <a:p>
            <a:pPr algn="just" eaLnBrk="1" hangingPunct="1">
              <a:buFontTx/>
              <a:buNone/>
              <a:defRPr/>
            </a:pPr>
            <a:r>
              <a:rPr lang="ru-RU" sz="1200" dirty="0"/>
              <a:t>	</a:t>
            </a:r>
          </a:p>
          <a:p>
            <a:pPr algn="just" eaLnBrk="1" hangingPunct="1">
              <a:buFontTx/>
              <a:buNone/>
              <a:defRPr/>
            </a:pPr>
            <a:endParaRPr lang="ru-RU" sz="3200" dirty="0"/>
          </a:p>
          <a:p>
            <a:pPr algn="just" eaLnBrk="1" hangingPunct="1">
              <a:buFontTx/>
              <a:buNone/>
              <a:defRPr/>
            </a:pPr>
            <a:endParaRPr lang="ru-RU" sz="3200" dirty="0"/>
          </a:p>
          <a:p>
            <a:pPr eaLnBrk="1" hangingPunct="1">
              <a:buFontTx/>
              <a:buNone/>
              <a:defRPr/>
            </a:pPr>
            <a:r>
              <a:rPr lang="ru-RU" sz="3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Детоксикация, Ультробыстрая детоксикация, противорецедивная терапия, заместительная терапия, Мотивационное консультирование. </a:t>
            </a:r>
          </a:p>
          <a:p>
            <a:pPr eaLnBrk="1" hangingPunct="1">
              <a:buFontTx/>
              <a:buNone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defRPr/>
            </a:pPr>
            <a:r>
              <a:rPr lang="ru-RU" sz="3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Психотерапия</a:t>
            </a:r>
          </a:p>
          <a:p>
            <a:pPr eaLnBrk="1" hangingPunct="1">
              <a:defRPr/>
            </a:pPr>
            <a:r>
              <a:rPr lang="ru-RU" sz="32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Психокоррексия</a:t>
            </a:r>
            <a:r>
              <a:rPr lang="ru-RU" sz="3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3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Услуги </a:t>
            </a:r>
            <a:r>
              <a:rPr lang="ru-RU" sz="32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соцсопровождения</a:t>
            </a:r>
            <a:r>
              <a:rPr lang="ru-RU" sz="3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ru-RU" sz="3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Медико-социальная реабилита</a:t>
            </a:r>
            <a:r>
              <a:rPr lang="ru-RU" sz="28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ция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buFontTx/>
              <a:buNone/>
              <a:defRPr/>
            </a:pPr>
            <a:r>
              <a:rPr lang="ru-RU" sz="1200" dirty="0"/>
              <a:t>.</a:t>
            </a:r>
          </a:p>
          <a:p>
            <a:pPr eaLnBrk="1" hangingPunct="1">
              <a:buFontTx/>
              <a:buNone/>
              <a:defRPr/>
            </a:pPr>
            <a:r>
              <a:rPr lang="ru-RU" sz="1200" dirty="0"/>
              <a:t>	</a:t>
            </a:r>
          </a:p>
          <a:p>
            <a:pPr algn="just" eaLnBrk="1" hangingPunct="1">
              <a:buFontTx/>
              <a:buNone/>
              <a:defRPr/>
            </a:pPr>
            <a:r>
              <a:rPr lang="ru-RU" sz="1200" dirty="0"/>
              <a:t>	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95" y="3546282"/>
            <a:ext cx="5136573" cy="272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23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50781" y="19434"/>
            <a:ext cx="7773339" cy="159617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ЗПТМ  Идеальная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профилактики ВИЧ, лечения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ухода  ДЛЯ  ЛУИН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3211087" y="2955669"/>
            <a:ext cx="5624484" cy="16929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ВОВЛЕЧЁННОСТЬ В ПРОФИЛАКТИКУ,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И УХОД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48168" y="1717203"/>
            <a:ext cx="1357392" cy="90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 свой ВИЧ статус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91896" y="5527772"/>
            <a:ext cx="1219201" cy="760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Привержен к ОЗТ и АРТ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8201" y="5537088"/>
            <a:ext cx="1589251" cy="787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Остаётся в системе здравоохранения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47623" y="4971448"/>
            <a:ext cx="1600200" cy="822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участие в лечении и проф. мероприятиях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4038657" y="1944568"/>
            <a:ext cx="431419" cy="3562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743200" y="2679591"/>
            <a:ext cx="275984" cy="136943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028238" y="2214503"/>
            <a:ext cx="516609" cy="60588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9618526" y="2702195"/>
            <a:ext cx="118751" cy="60805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704052" y="1853676"/>
            <a:ext cx="5334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29" idx="3"/>
          </p:cNvCxnSpPr>
          <p:nvPr/>
        </p:nvCxnSpPr>
        <p:spPr>
          <a:xfrm>
            <a:off x="8019806" y="2001725"/>
            <a:ext cx="444809" cy="19046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617827" y="2886784"/>
            <a:ext cx="990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знает свой ВИЧ статус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470078" y="1611035"/>
            <a:ext cx="1181423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 сдает все анализы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519963" y="3359744"/>
            <a:ext cx="46123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Прямоугольник 26"/>
          <p:cNvSpPr/>
          <p:nvPr/>
        </p:nvSpPr>
        <p:spPr>
          <a:xfrm>
            <a:off x="2861133" y="5217379"/>
            <a:ext cx="1354811" cy="854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Постоянный мониторинг за анализами </a:t>
            </a:r>
          </a:p>
        </p:txBody>
      </p:sp>
      <p:cxnSp>
        <p:nvCxnSpPr>
          <p:cNvPr id="25" name="Прямая со стрелкой 20"/>
          <p:cNvCxnSpPr/>
          <p:nvPr/>
        </p:nvCxnSpPr>
        <p:spPr>
          <a:xfrm flipH="1">
            <a:off x="9220205" y="4343405"/>
            <a:ext cx="304799" cy="62804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6"/>
          <p:cNvSpPr/>
          <p:nvPr/>
        </p:nvSpPr>
        <p:spPr>
          <a:xfrm>
            <a:off x="6237455" y="1574715"/>
            <a:ext cx="1782351" cy="854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Быстрый обзор результата анализов (синхронизация ЭС с ЭРЗПТ)</a:t>
            </a:r>
          </a:p>
        </p:txBody>
      </p:sp>
      <p:sp>
        <p:nvSpPr>
          <p:cNvPr id="31" name="Прямоугольник 7"/>
          <p:cNvSpPr/>
          <p:nvPr/>
        </p:nvSpPr>
        <p:spPr>
          <a:xfrm>
            <a:off x="8464614" y="1853681"/>
            <a:ext cx="1701748" cy="770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назначение АРТ 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химиопрофилактика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26"/>
          <p:cNvSpPr/>
          <p:nvPr/>
        </p:nvSpPr>
        <p:spPr>
          <a:xfrm>
            <a:off x="9008321" y="3335396"/>
            <a:ext cx="1465691" cy="950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препаратов из «единого окна»</a:t>
            </a:r>
          </a:p>
        </p:txBody>
      </p:sp>
      <p:cxnSp>
        <p:nvCxnSpPr>
          <p:cNvPr id="35" name="Прямая со стрелкой 20"/>
          <p:cNvCxnSpPr/>
          <p:nvPr/>
        </p:nvCxnSpPr>
        <p:spPr>
          <a:xfrm flipH="1">
            <a:off x="7852129" y="5617140"/>
            <a:ext cx="354459" cy="176689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20"/>
          <p:cNvCxnSpPr/>
          <p:nvPr/>
        </p:nvCxnSpPr>
        <p:spPr>
          <a:xfrm flipH="1" flipV="1">
            <a:off x="4254365" y="5793829"/>
            <a:ext cx="316019" cy="123561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26"/>
          <p:cNvSpPr/>
          <p:nvPr/>
        </p:nvSpPr>
        <p:spPr>
          <a:xfrm>
            <a:off x="1808901" y="4129184"/>
            <a:ext cx="1354811" cy="854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Регулярные оценки и консультации</a:t>
            </a:r>
          </a:p>
        </p:txBody>
      </p:sp>
      <p:cxnSp>
        <p:nvCxnSpPr>
          <p:cNvPr id="52" name="Прямая со стрелкой 20"/>
          <p:cNvCxnSpPr/>
          <p:nvPr/>
        </p:nvCxnSpPr>
        <p:spPr>
          <a:xfrm flipH="1">
            <a:off x="6237456" y="5901221"/>
            <a:ext cx="354441" cy="16169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20"/>
          <p:cNvCxnSpPr/>
          <p:nvPr/>
        </p:nvCxnSpPr>
        <p:spPr>
          <a:xfrm flipH="1" flipV="1">
            <a:off x="2458480" y="5017412"/>
            <a:ext cx="284720" cy="51036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"/>
          <p:cNvSpPr/>
          <p:nvPr/>
        </p:nvSpPr>
        <p:spPr>
          <a:xfrm>
            <a:off x="4216516" y="4343405"/>
            <a:ext cx="3657600" cy="340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терапевтическую дозу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метадона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"/>
          <p:cNvSpPr/>
          <p:nvPr/>
        </p:nvSpPr>
        <p:spPr>
          <a:xfrm>
            <a:off x="4194529" y="2918774"/>
            <a:ext cx="3657600" cy="340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Регулярный скрининг на ТБ, ИППП, ВГ, ПАВ и т.д.</a:t>
            </a:r>
          </a:p>
        </p:txBody>
      </p:sp>
    </p:spTree>
    <p:extLst>
      <p:ext uri="{BB962C8B-B14F-4D97-AF65-F5344CB8AC3E}">
        <p14:creationId xmlns:p14="http://schemas.microsoft.com/office/powerpoint/2010/main" val="27544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88194"/>
            <a:ext cx="2667000" cy="19811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программы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ЗПТм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РТ, 2012г. Проект «Содействие», ICAP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800601" y="2635366"/>
          <a:ext cx="4081131" cy="5775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Acrobat Document" r:id="rId3" imgW="7547040" imgH="10693080" progId="">
                  <p:embed/>
                </p:oleObj>
              </mc:Choice>
              <mc:Fallback>
                <p:oleObj name="Acrobat Document" r:id="rId3" imgW="7547040" imgH="1069308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2635366"/>
                        <a:ext cx="4081131" cy="57753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1248158" y="3150975"/>
            <a:ext cx="3886201" cy="276584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916799" y="609605"/>
            <a:ext cx="2502805" cy="198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4582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4582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582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4582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4582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ОПЕРАТИВНОЕ РУКОВОДСТВО ПО ЗПТМ ПРИ СИНДРОМЕ ЗАВИСИМОСТИ ОТ ОПИОИДОВ, 2009Г.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2" y="2637680"/>
            <a:ext cx="2670831" cy="3839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7317" y="515233"/>
            <a:ext cx="28140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УПРОЩЕННЫЙ КЛИНИЧЕСКИЙ АЛГОРИТМ, ДАНЫ ПОШАГОВЫЕ РАЗЪЯСНЕНИЯ ХОДА ВЕДЕНИЯ ПАЦИЕНТА НА ОЗТ</a:t>
            </a:r>
          </a:p>
        </p:txBody>
      </p:sp>
    </p:spTree>
    <p:extLst>
      <p:ext uri="{BB962C8B-B14F-4D97-AF65-F5344CB8AC3E}">
        <p14:creationId xmlns:p14="http://schemas.microsoft.com/office/powerpoint/2010/main" val="28866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likov\AppData\Local\Temp\SNAGHTML2eea958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52" y="21886"/>
            <a:ext cx="12124707" cy="681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42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981076"/>
            <a:ext cx="8229600" cy="5038725"/>
          </a:xfrm>
        </p:spPr>
        <p:txBody>
          <a:bodyPr/>
          <a:lstStyle/>
          <a:p>
            <a:pPr eaLnBrk="1" hangingPunct="1"/>
            <a:endParaRPr lang="ru-RU" altLang="ru-RU" sz="8000" b="1" dirty="0"/>
          </a:p>
          <a:p>
            <a:pPr algn="ctr" eaLnBrk="1" hangingPunct="1">
              <a:buFontTx/>
              <a:buNone/>
            </a:pPr>
            <a:r>
              <a:rPr lang="ru-RU" alt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СПАСИБО ЗА ВНИМАНИЕ</a:t>
            </a:r>
            <a:endParaRPr lang="ru-RU" altLang="ru-RU" sz="80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9E6FFF3-231C-F536-B5D5-A5249FEC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9600" y="228920"/>
            <a:ext cx="10972800" cy="457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Tajikistan</a:t>
            </a:r>
          </a:p>
        </p:txBody>
      </p:sp>
      <p:pic>
        <p:nvPicPr>
          <p:cNvPr id="3" name="Content Placeholder 2" descr="G:\Новая папка\hamkori.jpg">
            <a:extLst>
              <a:ext uri="{FF2B5EF4-FFF2-40B4-BE49-F238E27FC236}">
                <a16:creationId xmlns:a16="http://schemas.microsoft.com/office/drawing/2014/main" xmlns="" id="{855C845A-392A-8CE3-AC6E-C4F1767A04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44308" y="495300"/>
            <a:ext cx="6101861" cy="58674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A4B76C-5F6A-79F6-FBA7-1DBB49EECB8F}"/>
              </a:ext>
            </a:extLst>
          </p:cNvPr>
          <p:cNvSpPr txBox="1"/>
          <p:nvPr/>
        </p:nvSpPr>
        <p:spPr>
          <a:xfrm>
            <a:off x="485666" y="352206"/>
            <a:ext cx="5038833" cy="647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Font typeface="Arial" charset="0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Таджикистан является участником основных антинаркотических конвенций ООН и автором ряда инициатив по укреплению международного сотрудничества в сфере противодействия наркоторговле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Таджикистаном подписаны все конвенции ООН по контролю 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наркотикамы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 rtl="0">
              <a:buFont typeface="Arial" charset="0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С 2005 года Таджикистан является постоянным членом Международного комитета ООН по контролю за наркотиками, что свидетельствует о признании мировым сообществом вклада республики в деле противодействия незаконному обороту наркотиков. На самом высоком политическом уровне утверждены и приняты ряд  нормативно - правовые документы регулирующие деятельность в области контроля за наркотиками и лечение и профилактике наркозависимости.</a:t>
            </a:r>
          </a:p>
        </p:txBody>
      </p:sp>
    </p:spTree>
    <p:extLst>
      <p:ext uri="{BB962C8B-B14F-4D97-AF65-F5344CB8AC3E}">
        <p14:creationId xmlns:p14="http://schemas.microsoft.com/office/powerpoint/2010/main" val="1119255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6B032E2-D611-440F-892C-C69A8B62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92" y="260353"/>
            <a:ext cx="11314958" cy="711197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rgbClr val="0070C0"/>
                </a:solidFill>
                <a:latin typeface="Times New Roman Tj" panose="02020603050405020304" pitchFamily="18" charset="-52"/>
              </a:rPr>
              <a:t>ЗАКОНАДАТЕЛЬНАЯ   БАЗА ОПРЕДЕЛЯЮЩИЕ ДЕЯТЕЛЬНОСТЬ  В   ОБЛАСТИ   КОНТРОЛЯ  ЗА  ОБОРОТОМ   НАРКОТИКОВ,  ПРОФИЛАКТИКИ И ЛЕЧЕНИЕ НАРКОМАНИИ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5000" y="1183650"/>
            <a:ext cx="11303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Кодекс здравоохранения Республики Таджикистан (30.05.2017 г. №1413). Глава 26  ст. 193  по 208;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Закон Республики Таджикистан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наркотических средствах психотропных веществах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прекурсорах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(от 10.12.199 г., №873);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Постановление Правительства РТ «Об утверждении Национального Списка наркотических средств, психотропных веществ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прекурсоров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(27.02.2020 г. №121.)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Постановление Правительства РТ «О государственной квоте на наркотические средства и психотропные вещества» (от 21.05.2022 г., №241);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Постановление Правительства РТ «Об утверждении порядка использования и регулирования законного оборота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прекурсоров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Республики Таджикистан» (от 31.08.2007 г., №465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g-Cyrl-TJ" sz="2000" dirty="0" smtClean="0">
                <a:latin typeface="Times New Roman Tj"/>
                <a:ea typeface="Times New Roman"/>
              </a:rPr>
              <a:t>Распоряжения  Президента Республике Таджикистан  </a:t>
            </a:r>
            <a:r>
              <a:rPr lang="tg-Cyrl-TJ" sz="2000" dirty="0">
                <a:latin typeface="Times New Roman Tj"/>
                <a:ea typeface="Times New Roman"/>
              </a:rPr>
              <a:t>“ </a:t>
            </a:r>
            <a:r>
              <a:rPr lang="tg-Cyrl-TJ" sz="2000" dirty="0" smtClean="0">
                <a:latin typeface="Times New Roman Tj"/>
                <a:ea typeface="Times New Roman"/>
              </a:rPr>
              <a:t>О утверждении Координационного совета по профилактике злоупотребления наркотиков» от 3 апреля 2004 г, №1310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tg-Cyrl-TJ" sz="2000" dirty="0">
                <a:latin typeface="Times New Roman Tj"/>
                <a:ea typeface="Times New Roman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Постановление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Правительства РТ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списках сильнодействующих и ядовитых веществ, а также крупном размере сильнодействующих веществ для целей соответствующих статей Уголовного кодекса Республики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Таджикистан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(от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26.08.2022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г., 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421);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Национальная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стратегия по контролю за наркотиками  в Республики Таджикистан на 2021-2030;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Национальная программа по противодействию эпидемии  вируса иммунодефицита человека в Республики Таджикистана 2021-2025 годы. </a:t>
            </a:r>
          </a:p>
        </p:txBody>
      </p:sp>
    </p:spTree>
    <p:extLst>
      <p:ext uri="{BB962C8B-B14F-4D97-AF65-F5344CB8AC3E}">
        <p14:creationId xmlns:p14="http://schemas.microsoft.com/office/powerpoint/2010/main" val="28675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5310" y="296884"/>
            <a:ext cx="11745311" cy="449583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g-Cyrl-TJ" sz="4000" dirty="0" smtClean="0">
                <a:latin typeface="Times New Roman Tj"/>
                <a:ea typeface="Times New Roman"/>
              </a:rPr>
              <a:t>Распоряжением   </a:t>
            </a:r>
            <a:r>
              <a:rPr lang="tg-Cyrl-TJ" sz="4000" dirty="0">
                <a:latin typeface="Times New Roman Tj"/>
                <a:ea typeface="Times New Roman"/>
              </a:rPr>
              <a:t>Президента Республике Таджикистан от 3 апреля 2004 г, №1310</a:t>
            </a:r>
            <a:r>
              <a:rPr lang="tg-Cyrl-TJ" sz="4000" dirty="0" smtClean="0">
                <a:latin typeface="Times New Roman Tj"/>
                <a:ea typeface="Times New Roman"/>
              </a:rPr>
              <a:t> </a:t>
            </a:r>
            <a:r>
              <a:rPr lang="tg-Cyrl-TJ" sz="4000" dirty="0">
                <a:latin typeface="Times New Roman Tj"/>
                <a:ea typeface="Times New Roman"/>
              </a:rPr>
              <a:t>“ О утверждении Координационного совета по профилактике злоупотребления наркотиков</a:t>
            </a:r>
            <a:r>
              <a:rPr lang="tg-Cyrl-TJ" sz="4000" dirty="0" smtClean="0">
                <a:latin typeface="Times New Roman Tj"/>
                <a:ea typeface="Times New Roman"/>
              </a:rPr>
              <a:t>» создано координационный совет которое координирует деятелность министерств и ведомства в области борьбы с незаконным оборотом наркотиков и профилактике наркомании </a:t>
            </a:r>
            <a:r>
              <a:rPr lang="tg-Cyrl-TJ" sz="4000" dirty="0">
                <a:latin typeface="Times New Roman Tj"/>
                <a:ea typeface="Times New Roman"/>
              </a:rPr>
              <a:t/>
            </a:r>
            <a:br>
              <a:rPr lang="tg-Cyrl-TJ" sz="4000" dirty="0">
                <a:latin typeface="Times New Roman Tj"/>
                <a:ea typeface="Times New Roman"/>
              </a:rPr>
            </a:br>
            <a:r>
              <a:rPr lang="ru-RU" altLang="ru-RU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endParaRPr lang="ru-RU" alt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754746" y="5312978"/>
            <a:ext cx="11227704" cy="10733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alt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47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34" y="315311"/>
            <a:ext cx="11634951" cy="1813034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В систему сбора и предоставления данных по спросу на наркотики согласно Постановлении Правительство РТ №15-ф  входят: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8015" y="2317531"/>
            <a:ext cx="11776840" cy="436704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  - Агентство по контролю за наркотиками </a:t>
            </a:r>
          </a:p>
          <a:p>
            <a:r>
              <a:rPr lang="ru-RU" sz="3600" dirty="0"/>
              <a:t> </a:t>
            </a:r>
            <a:r>
              <a:rPr lang="ru-RU" sz="3600" dirty="0" smtClean="0"/>
              <a:t>  - Министерство здравоохранения и СЗН РТ.</a:t>
            </a:r>
          </a:p>
          <a:p>
            <a:r>
              <a:rPr lang="ru-RU" sz="3600" dirty="0"/>
              <a:t> </a:t>
            </a:r>
            <a:r>
              <a:rPr lang="ru-RU" sz="3600" dirty="0" smtClean="0"/>
              <a:t>  - Министерство образовании и науки РТ.   </a:t>
            </a:r>
          </a:p>
          <a:p>
            <a:r>
              <a:rPr lang="ru-RU" sz="3600" dirty="0"/>
              <a:t> </a:t>
            </a:r>
            <a:r>
              <a:rPr lang="ru-RU" sz="3600" dirty="0" smtClean="0"/>
              <a:t>  - Общественные организации (НПО)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19506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idx="1"/>
          </p:nvPr>
        </p:nvSpPr>
        <p:spPr>
          <a:xfrm>
            <a:off x="330200" y="201880"/>
            <a:ext cx="11607800" cy="6656119"/>
          </a:xfrm>
          <a:noFill/>
          <a:ln/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ru-RU" alt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Ключевым ведомством по спросу является </a:t>
            </a:r>
            <a:r>
              <a:rPr lang="ru-RU" alt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Министерство </a:t>
            </a:r>
            <a:r>
              <a:rPr lang="ru-RU" alt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здравоохранения и социальной защиты населения Республики </a:t>
            </a:r>
            <a:r>
              <a:rPr lang="ru-RU" alt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Таджикистан. </a:t>
            </a:r>
          </a:p>
          <a:p>
            <a:pPr algn="just">
              <a:lnSpc>
                <a:spcPct val="90000"/>
              </a:lnSpc>
            </a:pPr>
            <a:r>
              <a:rPr lang="ru-RU" alt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Постановления правительства  Республики Таджикистан за №</a:t>
            </a:r>
            <a:r>
              <a:rPr lang="en-US" alt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282</a:t>
            </a:r>
            <a:r>
              <a:rPr lang="ru-RU" alt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en-US" alt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30.05.2008</a:t>
            </a:r>
            <a:r>
              <a:rPr lang="ru-RU" alt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год организованно Национальный центр мониторинга и профилактики наркомании,  является основным подразделением Министерство здравоохранения Республики Таджикистан, занимающийся сбором, анализом и предоставления информации по спросу на наркотиками согласно Приказу </a:t>
            </a:r>
            <a:r>
              <a:rPr lang="ru-RU" altLang="ru-RU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МЗиСЗН</a:t>
            </a:r>
            <a:r>
              <a:rPr lang="ru-RU" alt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 26.07.2019 г.№528</a:t>
            </a:r>
            <a:endParaRPr lang="ru-RU" alt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979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5129218" y="908055"/>
            <a:ext cx="2046286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МЗСЗНРТ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НЦМ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и ПН</a:t>
            </a:r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4008442" y="1557338"/>
            <a:ext cx="1120775" cy="215900"/>
          </a:xfrm>
          <a:prstGeom prst="rightArrow">
            <a:avLst>
              <a:gd name="adj1" fmla="val 50000"/>
              <a:gd name="adj2" fmla="val 1297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64" name="AutoShape 8"/>
          <p:cNvSpPr>
            <a:spLocks noChangeArrowheads="1"/>
          </p:cNvSpPr>
          <p:nvPr/>
        </p:nvSpPr>
        <p:spPr bwMode="auto">
          <a:xfrm>
            <a:off x="7175503" y="1484313"/>
            <a:ext cx="1008063" cy="215900"/>
          </a:xfrm>
          <a:prstGeom prst="leftArrow">
            <a:avLst>
              <a:gd name="adj1" fmla="val 50000"/>
              <a:gd name="adj2" fmla="val 116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8183567" y="908055"/>
            <a:ext cx="2233612" cy="151447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Министерство</a:t>
            </a:r>
          </a:p>
          <a:p>
            <a:pPr algn="ctr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образования и </a:t>
            </a:r>
          </a:p>
          <a:p>
            <a:pPr algn="ctr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науки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1574800" y="908056"/>
            <a:ext cx="2433642" cy="1512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Министерство</a:t>
            </a:r>
          </a:p>
          <a:p>
            <a:pPr algn="ctr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труда, миграции и </a:t>
            </a:r>
          </a:p>
          <a:p>
            <a:pPr algn="ctr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занятости населения</a:t>
            </a:r>
          </a:p>
        </p:txBody>
      </p:sp>
      <p:sp>
        <p:nvSpPr>
          <p:cNvPr id="70667" name="AutoShape 11"/>
          <p:cNvSpPr>
            <a:spLocks noChangeArrowheads="1"/>
          </p:cNvSpPr>
          <p:nvPr/>
        </p:nvSpPr>
        <p:spPr bwMode="auto">
          <a:xfrm rot="10800000">
            <a:off x="6096002" y="2492375"/>
            <a:ext cx="215900" cy="935038"/>
          </a:xfrm>
          <a:prstGeom prst="downArrow">
            <a:avLst>
              <a:gd name="adj1" fmla="val 50000"/>
              <a:gd name="adj2" fmla="val 108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5129217" y="3500438"/>
            <a:ext cx="2046287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РЦ СПИД</a:t>
            </a: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1574800" y="2636843"/>
            <a:ext cx="2433642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НПО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8183563" y="2565405"/>
            <a:ext cx="2233612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Областные филиалы</a:t>
            </a:r>
          </a:p>
          <a:p>
            <a:pPr algn="ctr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НЦМ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и ПН</a:t>
            </a: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1574800" y="3644904"/>
            <a:ext cx="2433642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РКЦН</a:t>
            </a:r>
          </a:p>
          <a:p>
            <a:pPr algn="ctr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8183563" y="3573463"/>
            <a:ext cx="2233612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РЦСМЭ</a:t>
            </a:r>
          </a:p>
          <a:p>
            <a:pPr algn="ctr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5129218" y="5300663"/>
            <a:ext cx="2046285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Областные 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Центры 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СПИД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1574800" y="5300663"/>
            <a:ext cx="2433642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Областные Центры</a:t>
            </a:r>
          </a:p>
          <a:p>
            <a:pPr algn="ctr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Наркологии </a:t>
            </a:r>
          </a:p>
          <a:p>
            <a:pPr algn="ctr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70677" name="Rectangle 21"/>
          <p:cNvSpPr>
            <a:spLocks noChangeArrowheads="1"/>
          </p:cNvSpPr>
          <p:nvPr/>
        </p:nvSpPr>
        <p:spPr bwMode="auto">
          <a:xfrm>
            <a:off x="8183563" y="5300663"/>
            <a:ext cx="2233612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Областные</a:t>
            </a:r>
          </a:p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филиалы</a:t>
            </a:r>
          </a:p>
          <a:p>
            <a:pPr algn="ctr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70681" name="AutoShape 25"/>
          <p:cNvSpPr>
            <a:spLocks noChangeArrowheads="1"/>
          </p:cNvSpPr>
          <p:nvPr/>
        </p:nvSpPr>
        <p:spPr bwMode="auto">
          <a:xfrm rot="13070456">
            <a:off x="4597400" y="2368555"/>
            <a:ext cx="242888" cy="1946275"/>
          </a:xfrm>
          <a:prstGeom prst="downArrow">
            <a:avLst>
              <a:gd name="adj1" fmla="val 50000"/>
              <a:gd name="adj2" fmla="val 2003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82" name="AutoShape 26"/>
          <p:cNvSpPr>
            <a:spLocks noChangeArrowheads="1"/>
          </p:cNvSpPr>
          <p:nvPr/>
        </p:nvSpPr>
        <p:spPr bwMode="auto">
          <a:xfrm rot="14448466">
            <a:off x="4458862" y="1978825"/>
            <a:ext cx="220214" cy="1406554"/>
          </a:xfrm>
          <a:prstGeom prst="downArrow">
            <a:avLst>
              <a:gd name="adj1" fmla="val 50000"/>
              <a:gd name="adj2" fmla="val 1738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85" name="AutoShape 29"/>
          <p:cNvSpPr>
            <a:spLocks noChangeArrowheads="1"/>
          </p:cNvSpPr>
          <p:nvPr/>
        </p:nvSpPr>
        <p:spPr bwMode="auto">
          <a:xfrm rot="3515067">
            <a:off x="6563519" y="3248821"/>
            <a:ext cx="1728788" cy="215900"/>
          </a:xfrm>
          <a:prstGeom prst="leftArrow">
            <a:avLst>
              <a:gd name="adj1" fmla="val 50000"/>
              <a:gd name="adj2" fmla="val 200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86" name="AutoShape 30"/>
          <p:cNvSpPr>
            <a:spLocks noChangeArrowheads="1"/>
          </p:cNvSpPr>
          <p:nvPr/>
        </p:nvSpPr>
        <p:spPr bwMode="auto">
          <a:xfrm rot="2091268" flipV="1">
            <a:off x="7089775" y="2532063"/>
            <a:ext cx="1079500" cy="215900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87" name="AutoShape 31"/>
          <p:cNvSpPr>
            <a:spLocks noChangeArrowheads="1"/>
          </p:cNvSpPr>
          <p:nvPr/>
        </p:nvSpPr>
        <p:spPr bwMode="auto">
          <a:xfrm rot="5400000">
            <a:off x="8507416" y="4760915"/>
            <a:ext cx="720725" cy="215900"/>
          </a:xfrm>
          <a:prstGeom prst="leftArrow">
            <a:avLst>
              <a:gd name="adj1" fmla="val 50000"/>
              <a:gd name="adj2" fmla="val 8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88" name="AutoShape 32"/>
          <p:cNvSpPr>
            <a:spLocks noChangeArrowheads="1"/>
          </p:cNvSpPr>
          <p:nvPr/>
        </p:nvSpPr>
        <p:spPr bwMode="auto">
          <a:xfrm rot="5400000">
            <a:off x="5772154" y="4760915"/>
            <a:ext cx="720725" cy="215900"/>
          </a:xfrm>
          <a:prstGeom prst="leftArrow">
            <a:avLst>
              <a:gd name="adj1" fmla="val 50000"/>
              <a:gd name="adj2" fmla="val 8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89" name="AutoShape 33"/>
          <p:cNvSpPr>
            <a:spLocks noChangeArrowheads="1"/>
          </p:cNvSpPr>
          <p:nvPr/>
        </p:nvSpPr>
        <p:spPr bwMode="auto">
          <a:xfrm rot="5400000">
            <a:off x="2530479" y="4760915"/>
            <a:ext cx="720725" cy="215900"/>
          </a:xfrm>
          <a:prstGeom prst="leftArrow">
            <a:avLst>
              <a:gd name="adj1" fmla="val 50000"/>
              <a:gd name="adj2" fmla="val 8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27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659" y="1"/>
            <a:ext cx="11016343" cy="59508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НАРКОЛОГИЧЕСКОЙ СЛУЖБЫ  В РЕСПУБЛИКИ ТАДЖИКИСТ</a:t>
            </a:r>
            <a:r>
              <a:rPr lang="ru-RU" sz="2000" dirty="0" smtClean="0">
                <a:solidFill>
                  <a:schemeClr val="tx1"/>
                </a:solidFill>
              </a:rPr>
              <a:t>АН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274357" y="481231"/>
            <a:ext cx="2220687" cy="49122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МЗСЗНРТ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79906" y="972457"/>
            <a:ext cx="4171493" cy="74022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</a:t>
            </a:r>
            <a:r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 мониторинга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профилактики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наркомании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26405" y="1088576"/>
            <a:ext cx="2737531" cy="62411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РКЦН им. проф.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g-Cyrl-TJ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М.Г.Гулямова</a:t>
            </a:r>
            <a:endParaRPr lang="tg-Cyrl-TJ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303660" y="1088572"/>
            <a:ext cx="2459153" cy="62411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Оргметод отдел</a:t>
            </a:r>
          </a:p>
          <a:p>
            <a:pPr algn="ctr"/>
            <a:r>
              <a:rPr lang="tg-Cyrl-TJ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РКЦН</a:t>
            </a:r>
            <a:endParaRPr lang="tg-Cyrl-TJ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69"/>
          <p:cNvSpPr>
            <a:spLocks noChangeShapeType="1"/>
          </p:cNvSpPr>
          <p:nvPr/>
        </p:nvSpPr>
        <p:spPr bwMode="auto">
          <a:xfrm flipV="1">
            <a:off x="9564909" y="1712687"/>
            <a:ext cx="7" cy="44052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" name="Rectangle 55"/>
          <p:cNvSpPr>
            <a:spLocks noChangeArrowheads="1"/>
          </p:cNvSpPr>
          <p:nvPr/>
        </p:nvSpPr>
        <p:spPr bwMode="auto">
          <a:xfrm>
            <a:off x="10029373" y="2259685"/>
            <a:ext cx="1733439" cy="35061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Рашт</a:t>
            </a:r>
            <a:r>
              <a:rPr lang="ru-RU" sz="1000" b="1" dirty="0" smtClean="0">
                <a:solidFill>
                  <a:prstClr val="black"/>
                </a:solidFill>
                <a:latin typeface="Trebuchet MS"/>
              </a:rPr>
              <a:t> </a:t>
            </a:r>
            <a:endParaRPr lang="ru-RU" sz="1000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1" name="Rectangle 55"/>
          <p:cNvSpPr>
            <a:spLocks noChangeArrowheads="1"/>
          </p:cNvSpPr>
          <p:nvPr/>
        </p:nvSpPr>
        <p:spPr bwMode="auto">
          <a:xfrm>
            <a:off x="10029371" y="2610296"/>
            <a:ext cx="1733440" cy="31816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Гиссар 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55"/>
          <p:cNvSpPr>
            <a:spLocks noChangeArrowheads="1"/>
          </p:cNvSpPr>
          <p:nvPr/>
        </p:nvSpPr>
        <p:spPr bwMode="auto">
          <a:xfrm>
            <a:off x="10029371" y="2928462"/>
            <a:ext cx="1733440" cy="3286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Нуробад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55"/>
          <p:cNvSpPr>
            <a:spLocks noChangeArrowheads="1"/>
          </p:cNvSpPr>
          <p:nvPr/>
        </p:nvSpPr>
        <p:spPr bwMode="auto">
          <a:xfrm>
            <a:off x="10029371" y="3257081"/>
            <a:ext cx="1733440" cy="36093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Джиргиталь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55"/>
          <p:cNvSpPr>
            <a:spLocks noChangeArrowheads="1"/>
          </p:cNvSpPr>
          <p:nvPr/>
        </p:nvSpPr>
        <p:spPr bwMode="auto">
          <a:xfrm>
            <a:off x="10029371" y="3618021"/>
            <a:ext cx="1733440" cy="37973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Вахдат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55"/>
          <p:cNvSpPr>
            <a:spLocks noChangeArrowheads="1"/>
          </p:cNvSpPr>
          <p:nvPr/>
        </p:nvSpPr>
        <p:spPr bwMode="auto">
          <a:xfrm>
            <a:off x="10029371" y="3958307"/>
            <a:ext cx="1733440" cy="3342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Рудаки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10029371" y="4282156"/>
            <a:ext cx="1733440" cy="3475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Рогун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55"/>
          <p:cNvSpPr>
            <a:spLocks noChangeArrowheads="1"/>
          </p:cNvSpPr>
          <p:nvPr/>
        </p:nvSpPr>
        <p:spPr bwMode="auto">
          <a:xfrm>
            <a:off x="10029371" y="4629717"/>
            <a:ext cx="1733440" cy="36637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Тавилдара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55"/>
          <p:cNvSpPr>
            <a:spLocks noChangeArrowheads="1"/>
          </p:cNvSpPr>
          <p:nvPr/>
        </p:nvSpPr>
        <p:spPr bwMode="auto">
          <a:xfrm>
            <a:off x="10029371" y="4996093"/>
            <a:ext cx="1733440" cy="31500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Таджикабад</a:t>
            </a:r>
          </a:p>
        </p:txBody>
      </p:sp>
      <p:sp>
        <p:nvSpPr>
          <p:cNvPr id="20" name="Rectangle 55"/>
          <p:cNvSpPr>
            <a:spLocks noChangeArrowheads="1"/>
          </p:cNvSpPr>
          <p:nvPr/>
        </p:nvSpPr>
        <p:spPr bwMode="auto">
          <a:xfrm>
            <a:off x="10029371" y="5311091"/>
            <a:ext cx="1733440" cy="2784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Турсунзаде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55"/>
          <p:cNvSpPr>
            <a:spLocks noChangeArrowheads="1"/>
          </p:cNvSpPr>
          <p:nvPr/>
        </p:nvSpPr>
        <p:spPr bwMode="auto">
          <a:xfrm>
            <a:off x="10029371" y="5947061"/>
            <a:ext cx="1733440" cy="37674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Шахринав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55"/>
          <p:cNvSpPr>
            <a:spLocks noChangeArrowheads="1"/>
          </p:cNvSpPr>
          <p:nvPr/>
        </p:nvSpPr>
        <p:spPr bwMode="auto">
          <a:xfrm>
            <a:off x="10029373" y="1906578"/>
            <a:ext cx="1733439" cy="35310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Варзоб</a:t>
            </a:r>
          </a:p>
        </p:txBody>
      </p:sp>
      <p:sp>
        <p:nvSpPr>
          <p:cNvPr id="23" name="Rectangle 55"/>
          <p:cNvSpPr>
            <a:spLocks noChangeArrowheads="1"/>
          </p:cNvSpPr>
          <p:nvPr/>
        </p:nvSpPr>
        <p:spPr bwMode="auto">
          <a:xfrm>
            <a:off x="10029371" y="5589592"/>
            <a:ext cx="1733440" cy="35746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Файзабад</a:t>
            </a:r>
          </a:p>
        </p:txBody>
      </p:sp>
      <p:sp>
        <p:nvSpPr>
          <p:cNvPr id="24" name="Line 72"/>
          <p:cNvSpPr>
            <a:spLocks noChangeShapeType="1"/>
          </p:cNvSpPr>
          <p:nvPr/>
        </p:nvSpPr>
        <p:spPr bwMode="auto">
          <a:xfrm flipH="1" flipV="1">
            <a:off x="9564915" y="2096682"/>
            <a:ext cx="45527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5" name="Line 72"/>
          <p:cNvSpPr>
            <a:spLocks noChangeShapeType="1"/>
          </p:cNvSpPr>
          <p:nvPr/>
        </p:nvSpPr>
        <p:spPr bwMode="auto">
          <a:xfrm flipH="1">
            <a:off x="9564913" y="4800431"/>
            <a:ext cx="464459" cy="12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7" name="Line 72"/>
          <p:cNvSpPr>
            <a:spLocks noChangeShapeType="1"/>
          </p:cNvSpPr>
          <p:nvPr/>
        </p:nvSpPr>
        <p:spPr bwMode="auto">
          <a:xfrm flipH="1">
            <a:off x="9564914" y="2785597"/>
            <a:ext cx="4552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8" name="Line 72"/>
          <p:cNvSpPr>
            <a:spLocks noChangeShapeType="1"/>
          </p:cNvSpPr>
          <p:nvPr/>
        </p:nvSpPr>
        <p:spPr bwMode="auto">
          <a:xfrm flipH="1">
            <a:off x="9564915" y="3081775"/>
            <a:ext cx="4703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9" name="Line 72"/>
          <p:cNvSpPr>
            <a:spLocks noChangeShapeType="1"/>
          </p:cNvSpPr>
          <p:nvPr/>
        </p:nvSpPr>
        <p:spPr bwMode="auto">
          <a:xfrm flipH="1">
            <a:off x="9564911" y="3439401"/>
            <a:ext cx="4552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0" name="Line 72"/>
          <p:cNvSpPr>
            <a:spLocks noChangeShapeType="1"/>
          </p:cNvSpPr>
          <p:nvPr/>
        </p:nvSpPr>
        <p:spPr bwMode="auto">
          <a:xfrm flipH="1">
            <a:off x="9564909" y="3779574"/>
            <a:ext cx="47030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1" name="Line 72"/>
          <p:cNvSpPr>
            <a:spLocks noChangeShapeType="1"/>
          </p:cNvSpPr>
          <p:nvPr/>
        </p:nvSpPr>
        <p:spPr bwMode="auto">
          <a:xfrm flipH="1">
            <a:off x="9564914" y="4096402"/>
            <a:ext cx="485084" cy="145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2" name="Line 72"/>
          <p:cNvSpPr>
            <a:spLocks noChangeShapeType="1"/>
          </p:cNvSpPr>
          <p:nvPr/>
        </p:nvSpPr>
        <p:spPr bwMode="auto">
          <a:xfrm flipH="1">
            <a:off x="9564915" y="4470172"/>
            <a:ext cx="4703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3" name="Line 72"/>
          <p:cNvSpPr>
            <a:spLocks noChangeShapeType="1"/>
          </p:cNvSpPr>
          <p:nvPr/>
        </p:nvSpPr>
        <p:spPr bwMode="auto">
          <a:xfrm flipH="1">
            <a:off x="9564914" y="5168324"/>
            <a:ext cx="4919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4" name="Line 72"/>
          <p:cNvSpPr>
            <a:spLocks noChangeShapeType="1"/>
          </p:cNvSpPr>
          <p:nvPr/>
        </p:nvSpPr>
        <p:spPr bwMode="auto">
          <a:xfrm flipH="1">
            <a:off x="9564910" y="5450340"/>
            <a:ext cx="4703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5" name="Line 72"/>
          <p:cNvSpPr>
            <a:spLocks noChangeShapeType="1"/>
          </p:cNvSpPr>
          <p:nvPr/>
        </p:nvSpPr>
        <p:spPr bwMode="auto">
          <a:xfrm flipH="1" flipV="1">
            <a:off x="9564909" y="5805492"/>
            <a:ext cx="455283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6" name="Line 72"/>
          <p:cNvSpPr>
            <a:spLocks noChangeShapeType="1"/>
          </p:cNvSpPr>
          <p:nvPr/>
        </p:nvSpPr>
        <p:spPr bwMode="auto">
          <a:xfrm flipH="1" flipV="1">
            <a:off x="9564909" y="6135430"/>
            <a:ext cx="470311" cy="8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7" name="Line 72"/>
          <p:cNvSpPr>
            <a:spLocks noChangeShapeType="1"/>
          </p:cNvSpPr>
          <p:nvPr/>
        </p:nvSpPr>
        <p:spPr bwMode="auto">
          <a:xfrm flipH="1">
            <a:off x="9564912" y="2440434"/>
            <a:ext cx="45527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7" name="Rectangle 10"/>
          <p:cNvSpPr>
            <a:spLocks noChangeArrowheads="1"/>
          </p:cNvSpPr>
          <p:nvPr/>
        </p:nvSpPr>
        <p:spPr bwMode="auto">
          <a:xfrm>
            <a:off x="1146629" y="2136770"/>
            <a:ext cx="1727200" cy="5000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ОНЦ Сугд </a:t>
            </a:r>
          </a:p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(ОМК)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3454403" y="2136770"/>
            <a:ext cx="1486125" cy="52410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ОНЦ г. Бохтар</a:t>
            </a:r>
          </a:p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(ОМК)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Rectangle 12"/>
          <p:cNvSpPr>
            <a:spLocks noChangeArrowheads="1"/>
          </p:cNvSpPr>
          <p:nvPr/>
        </p:nvSpPr>
        <p:spPr bwMode="auto">
          <a:xfrm>
            <a:off x="5483229" y="2140600"/>
            <a:ext cx="1549399" cy="496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ОНЦ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Куляб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ОМК)</a:t>
            </a:r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7678059" y="2048071"/>
            <a:ext cx="1663247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ОНЦ .ГБАО</a:t>
            </a:r>
          </a:p>
        </p:txBody>
      </p:sp>
      <p:sp>
        <p:nvSpPr>
          <p:cNvPr id="81" name="Rectangle 14"/>
          <p:cNvSpPr>
            <a:spLocks noChangeArrowheads="1"/>
          </p:cNvSpPr>
          <p:nvPr/>
        </p:nvSpPr>
        <p:spPr bwMode="auto">
          <a:xfrm>
            <a:off x="1146629" y="2852738"/>
            <a:ext cx="1727200" cy="5866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Стационар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ectangle 15"/>
          <p:cNvSpPr>
            <a:spLocks noChangeArrowheads="1"/>
          </p:cNvSpPr>
          <p:nvPr/>
        </p:nvSpPr>
        <p:spPr bwMode="auto">
          <a:xfrm>
            <a:off x="1146629" y="3618021"/>
            <a:ext cx="1727200" cy="67458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Консультатив.</a:t>
            </a:r>
          </a:p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Каб.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ectangle 16"/>
          <p:cNvSpPr>
            <a:spLocks noChangeArrowheads="1"/>
          </p:cNvSpPr>
          <p:nvPr/>
        </p:nvSpPr>
        <p:spPr bwMode="auto">
          <a:xfrm>
            <a:off x="1110345" y="4470172"/>
            <a:ext cx="1763487" cy="5883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ПОШ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ectangle 17"/>
          <p:cNvSpPr>
            <a:spLocks noChangeArrowheads="1"/>
          </p:cNvSpPr>
          <p:nvPr/>
        </p:nvSpPr>
        <p:spPr bwMode="auto">
          <a:xfrm>
            <a:off x="1110345" y="5253831"/>
            <a:ext cx="1763487" cy="69322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ПЗМТ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Line 45"/>
          <p:cNvSpPr>
            <a:spLocks noChangeShapeType="1"/>
          </p:cNvSpPr>
          <p:nvPr/>
        </p:nvSpPr>
        <p:spPr bwMode="auto">
          <a:xfrm flipH="1">
            <a:off x="3102768" y="5496822"/>
            <a:ext cx="3246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8" name="Line 46"/>
          <p:cNvSpPr>
            <a:spLocks noChangeShapeType="1"/>
          </p:cNvSpPr>
          <p:nvPr/>
        </p:nvSpPr>
        <p:spPr bwMode="auto">
          <a:xfrm flipV="1">
            <a:off x="3102771" y="2440434"/>
            <a:ext cx="0" cy="3056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9" name="Line 47"/>
          <p:cNvSpPr>
            <a:spLocks noChangeShapeType="1"/>
          </p:cNvSpPr>
          <p:nvPr/>
        </p:nvSpPr>
        <p:spPr bwMode="auto">
          <a:xfrm flipV="1">
            <a:off x="3102770" y="2414588"/>
            <a:ext cx="324643" cy="140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0" name="Line 48"/>
          <p:cNvSpPr>
            <a:spLocks noChangeShapeType="1"/>
          </p:cNvSpPr>
          <p:nvPr/>
        </p:nvSpPr>
        <p:spPr bwMode="auto">
          <a:xfrm flipH="1">
            <a:off x="3102769" y="4737100"/>
            <a:ext cx="3254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1" name="Line 49"/>
          <p:cNvSpPr>
            <a:spLocks noChangeShapeType="1"/>
          </p:cNvSpPr>
          <p:nvPr/>
        </p:nvSpPr>
        <p:spPr bwMode="auto">
          <a:xfrm flipH="1" flipV="1">
            <a:off x="3117055" y="3997750"/>
            <a:ext cx="35163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2" name="Line 50"/>
          <p:cNvSpPr>
            <a:spLocks noChangeShapeType="1"/>
          </p:cNvSpPr>
          <p:nvPr/>
        </p:nvSpPr>
        <p:spPr bwMode="auto">
          <a:xfrm flipH="1">
            <a:off x="3117058" y="3142563"/>
            <a:ext cx="310359" cy="107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4" name="Line 52"/>
          <p:cNvSpPr>
            <a:spLocks noChangeShapeType="1"/>
          </p:cNvSpPr>
          <p:nvPr/>
        </p:nvSpPr>
        <p:spPr bwMode="auto">
          <a:xfrm flipV="1">
            <a:off x="5172077" y="2421618"/>
            <a:ext cx="1" cy="31869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5" name="Line 53"/>
          <p:cNvSpPr>
            <a:spLocks noChangeShapeType="1"/>
          </p:cNvSpPr>
          <p:nvPr/>
        </p:nvSpPr>
        <p:spPr bwMode="auto">
          <a:xfrm>
            <a:off x="5172076" y="2429554"/>
            <a:ext cx="34766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6" name="Line 54"/>
          <p:cNvSpPr>
            <a:spLocks noChangeShapeType="1"/>
          </p:cNvSpPr>
          <p:nvPr/>
        </p:nvSpPr>
        <p:spPr bwMode="auto">
          <a:xfrm flipV="1">
            <a:off x="7248525" y="2414583"/>
            <a:ext cx="0" cy="3191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7" name="Line 83"/>
          <p:cNvSpPr>
            <a:spLocks noChangeShapeType="1"/>
          </p:cNvSpPr>
          <p:nvPr/>
        </p:nvSpPr>
        <p:spPr bwMode="auto">
          <a:xfrm flipH="1">
            <a:off x="7248525" y="4712831"/>
            <a:ext cx="4109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8" name="Line 84"/>
          <p:cNvSpPr>
            <a:spLocks noChangeShapeType="1"/>
          </p:cNvSpPr>
          <p:nvPr/>
        </p:nvSpPr>
        <p:spPr bwMode="auto">
          <a:xfrm flipV="1">
            <a:off x="7248525" y="2372744"/>
            <a:ext cx="437411" cy="140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9" name="Line 85"/>
          <p:cNvSpPr>
            <a:spLocks noChangeShapeType="1"/>
          </p:cNvSpPr>
          <p:nvPr/>
        </p:nvSpPr>
        <p:spPr bwMode="auto">
          <a:xfrm flipV="1">
            <a:off x="5172078" y="3150640"/>
            <a:ext cx="308655" cy="26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10" name="Line 86"/>
          <p:cNvSpPr>
            <a:spLocks noChangeShapeType="1"/>
          </p:cNvSpPr>
          <p:nvPr/>
        </p:nvSpPr>
        <p:spPr bwMode="auto">
          <a:xfrm>
            <a:off x="5172078" y="3997751"/>
            <a:ext cx="347663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11" name="Line 87"/>
          <p:cNvSpPr>
            <a:spLocks noChangeShapeType="1"/>
          </p:cNvSpPr>
          <p:nvPr/>
        </p:nvSpPr>
        <p:spPr bwMode="auto">
          <a:xfrm>
            <a:off x="5177747" y="4725757"/>
            <a:ext cx="348004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12" name="Line 88"/>
          <p:cNvSpPr>
            <a:spLocks noChangeShapeType="1"/>
          </p:cNvSpPr>
          <p:nvPr/>
        </p:nvSpPr>
        <p:spPr bwMode="auto">
          <a:xfrm flipV="1">
            <a:off x="7248527" y="3137934"/>
            <a:ext cx="429532" cy="153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13" name="Line 89"/>
          <p:cNvSpPr>
            <a:spLocks noChangeShapeType="1"/>
          </p:cNvSpPr>
          <p:nvPr/>
        </p:nvSpPr>
        <p:spPr bwMode="auto">
          <a:xfrm flipV="1">
            <a:off x="7248525" y="3914656"/>
            <a:ext cx="429531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14" name="Line 90"/>
          <p:cNvSpPr>
            <a:spLocks noChangeShapeType="1"/>
          </p:cNvSpPr>
          <p:nvPr/>
        </p:nvSpPr>
        <p:spPr bwMode="auto">
          <a:xfrm>
            <a:off x="7248526" y="5603138"/>
            <a:ext cx="443025" cy="26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15" name="Line 69"/>
          <p:cNvSpPr>
            <a:spLocks noChangeShapeType="1"/>
          </p:cNvSpPr>
          <p:nvPr/>
        </p:nvSpPr>
        <p:spPr bwMode="auto">
          <a:xfrm flipV="1">
            <a:off x="2068057" y="1712686"/>
            <a:ext cx="0" cy="4240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16" name="Rectangle 14"/>
          <p:cNvSpPr>
            <a:spLocks noChangeArrowheads="1"/>
          </p:cNvSpPr>
          <p:nvPr/>
        </p:nvSpPr>
        <p:spPr bwMode="auto">
          <a:xfrm>
            <a:off x="3454403" y="2852738"/>
            <a:ext cx="1486125" cy="5796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Стационар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Rectangle 15"/>
          <p:cNvSpPr>
            <a:spLocks noChangeArrowheads="1"/>
          </p:cNvSpPr>
          <p:nvPr/>
        </p:nvSpPr>
        <p:spPr bwMode="auto">
          <a:xfrm>
            <a:off x="3454403" y="3630815"/>
            <a:ext cx="1486125" cy="6476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Консультатив. </a:t>
            </a:r>
          </a:p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Каб.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Rectangle 16"/>
          <p:cNvSpPr>
            <a:spLocks noChangeArrowheads="1"/>
          </p:cNvSpPr>
          <p:nvPr/>
        </p:nvSpPr>
        <p:spPr bwMode="auto">
          <a:xfrm>
            <a:off x="3427418" y="4441839"/>
            <a:ext cx="1513111" cy="64292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ПОШ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Rectangle 17"/>
          <p:cNvSpPr>
            <a:spLocks noChangeArrowheads="1"/>
          </p:cNvSpPr>
          <p:nvPr/>
        </p:nvSpPr>
        <p:spPr bwMode="auto">
          <a:xfrm>
            <a:off x="3427418" y="5253834"/>
            <a:ext cx="1513111" cy="69322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ПЗМТ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Rectangle 14"/>
          <p:cNvSpPr>
            <a:spLocks noChangeArrowheads="1"/>
          </p:cNvSpPr>
          <p:nvPr/>
        </p:nvSpPr>
        <p:spPr bwMode="auto">
          <a:xfrm>
            <a:off x="7678057" y="2836810"/>
            <a:ext cx="1698171" cy="5796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Стационар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Rectangle 15"/>
          <p:cNvSpPr>
            <a:spLocks noChangeArrowheads="1"/>
          </p:cNvSpPr>
          <p:nvPr/>
        </p:nvSpPr>
        <p:spPr bwMode="auto">
          <a:xfrm>
            <a:off x="7678057" y="3590808"/>
            <a:ext cx="1698171" cy="6476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Консультатив. </a:t>
            </a:r>
          </a:p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Каб.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Rectangle 16"/>
          <p:cNvSpPr>
            <a:spLocks noChangeArrowheads="1"/>
          </p:cNvSpPr>
          <p:nvPr/>
        </p:nvSpPr>
        <p:spPr bwMode="auto">
          <a:xfrm>
            <a:off x="7678059" y="4415639"/>
            <a:ext cx="1725156" cy="64292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ПОШ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Rectangle 17"/>
          <p:cNvSpPr>
            <a:spLocks noChangeArrowheads="1"/>
          </p:cNvSpPr>
          <p:nvPr/>
        </p:nvSpPr>
        <p:spPr bwMode="auto">
          <a:xfrm>
            <a:off x="7691553" y="5204576"/>
            <a:ext cx="1711663" cy="693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ПЗМТ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Line 52"/>
          <p:cNvSpPr>
            <a:spLocks noChangeShapeType="1"/>
          </p:cNvSpPr>
          <p:nvPr/>
        </p:nvSpPr>
        <p:spPr bwMode="auto">
          <a:xfrm flipV="1">
            <a:off x="679904" y="2379774"/>
            <a:ext cx="0" cy="32206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5" name="Line 85"/>
          <p:cNvSpPr>
            <a:spLocks noChangeShapeType="1"/>
          </p:cNvSpPr>
          <p:nvPr/>
        </p:nvSpPr>
        <p:spPr bwMode="auto">
          <a:xfrm flipV="1">
            <a:off x="679904" y="3147946"/>
            <a:ext cx="466725" cy="53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6" name="Line 85"/>
          <p:cNvSpPr>
            <a:spLocks noChangeShapeType="1"/>
          </p:cNvSpPr>
          <p:nvPr/>
        </p:nvSpPr>
        <p:spPr bwMode="auto">
          <a:xfrm flipV="1">
            <a:off x="679904" y="3987416"/>
            <a:ext cx="466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7" name="Line 85"/>
          <p:cNvSpPr>
            <a:spLocks noChangeShapeType="1"/>
          </p:cNvSpPr>
          <p:nvPr/>
        </p:nvSpPr>
        <p:spPr bwMode="auto">
          <a:xfrm flipV="1">
            <a:off x="663120" y="4754388"/>
            <a:ext cx="466725" cy="53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8" name="Line 85"/>
          <p:cNvSpPr>
            <a:spLocks noChangeShapeType="1"/>
          </p:cNvSpPr>
          <p:nvPr/>
        </p:nvSpPr>
        <p:spPr bwMode="auto">
          <a:xfrm flipV="1">
            <a:off x="679907" y="5600444"/>
            <a:ext cx="430439" cy="53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9" name="Line 53"/>
          <p:cNvSpPr>
            <a:spLocks noChangeShapeType="1"/>
          </p:cNvSpPr>
          <p:nvPr/>
        </p:nvSpPr>
        <p:spPr bwMode="auto">
          <a:xfrm>
            <a:off x="663122" y="2372745"/>
            <a:ext cx="4835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30" name="Line 53"/>
          <p:cNvSpPr>
            <a:spLocks noChangeShapeType="1"/>
          </p:cNvSpPr>
          <p:nvPr/>
        </p:nvSpPr>
        <p:spPr bwMode="auto">
          <a:xfrm flipH="1" flipV="1">
            <a:off x="3292872" y="1712688"/>
            <a:ext cx="633811" cy="424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31" name="Line 53"/>
          <p:cNvSpPr>
            <a:spLocks noChangeShapeType="1"/>
          </p:cNvSpPr>
          <p:nvPr/>
        </p:nvSpPr>
        <p:spPr bwMode="auto">
          <a:xfrm flipH="1" flipV="1">
            <a:off x="3759203" y="1712688"/>
            <a:ext cx="1940039" cy="427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32" name="Line 53"/>
          <p:cNvSpPr>
            <a:spLocks noChangeShapeType="1"/>
          </p:cNvSpPr>
          <p:nvPr/>
        </p:nvSpPr>
        <p:spPr bwMode="auto">
          <a:xfrm flipH="1" flipV="1">
            <a:off x="4136573" y="1712685"/>
            <a:ext cx="3554979" cy="383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34" name="Rectangle 14"/>
          <p:cNvSpPr>
            <a:spLocks noChangeArrowheads="1"/>
          </p:cNvSpPr>
          <p:nvPr/>
        </p:nvSpPr>
        <p:spPr bwMode="auto">
          <a:xfrm>
            <a:off x="5483229" y="2852742"/>
            <a:ext cx="1549399" cy="586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Стационар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Rectangle 15"/>
          <p:cNvSpPr>
            <a:spLocks noChangeArrowheads="1"/>
          </p:cNvSpPr>
          <p:nvPr/>
        </p:nvSpPr>
        <p:spPr bwMode="auto">
          <a:xfrm>
            <a:off x="5520078" y="3644904"/>
            <a:ext cx="1512547" cy="6325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Консультатив. </a:t>
            </a:r>
          </a:p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Каб.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ectangle 16"/>
          <p:cNvSpPr>
            <a:spLocks noChangeArrowheads="1"/>
          </p:cNvSpPr>
          <p:nvPr/>
        </p:nvSpPr>
        <p:spPr bwMode="auto">
          <a:xfrm>
            <a:off x="5520081" y="4420873"/>
            <a:ext cx="1513111" cy="6376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ПОШ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ectangle 17"/>
          <p:cNvSpPr>
            <a:spLocks noChangeArrowheads="1"/>
          </p:cNvSpPr>
          <p:nvPr/>
        </p:nvSpPr>
        <p:spPr bwMode="auto">
          <a:xfrm>
            <a:off x="5501371" y="5253831"/>
            <a:ext cx="1513111" cy="69322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g-Cyrl-TJ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ПЗМТ</a:t>
            </a:r>
            <a:endParaRPr lang="tg-Cyrl-TJ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Line 69"/>
          <p:cNvSpPr>
            <a:spLocks noChangeShapeType="1"/>
          </p:cNvSpPr>
          <p:nvPr/>
        </p:nvSpPr>
        <p:spPr bwMode="auto">
          <a:xfrm flipV="1">
            <a:off x="2898088" y="1712690"/>
            <a:ext cx="0" cy="1783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39" name="Line 52"/>
          <p:cNvSpPr>
            <a:spLocks noChangeShapeType="1"/>
          </p:cNvSpPr>
          <p:nvPr/>
        </p:nvSpPr>
        <p:spPr bwMode="auto">
          <a:xfrm>
            <a:off x="2898090" y="1904683"/>
            <a:ext cx="6666825" cy="454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0" name="Line 90"/>
          <p:cNvSpPr>
            <a:spLocks noChangeShapeType="1"/>
          </p:cNvSpPr>
          <p:nvPr/>
        </p:nvSpPr>
        <p:spPr bwMode="auto">
          <a:xfrm>
            <a:off x="5177747" y="5605830"/>
            <a:ext cx="323624" cy="26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1" name="Line 53"/>
          <p:cNvSpPr>
            <a:spLocks noChangeShapeType="1"/>
          </p:cNvSpPr>
          <p:nvPr/>
        </p:nvSpPr>
        <p:spPr bwMode="auto">
          <a:xfrm flipV="1">
            <a:off x="2307772" y="1712688"/>
            <a:ext cx="6995885" cy="424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2" name="Line 53"/>
          <p:cNvSpPr>
            <a:spLocks noChangeShapeType="1"/>
          </p:cNvSpPr>
          <p:nvPr/>
        </p:nvSpPr>
        <p:spPr bwMode="auto">
          <a:xfrm flipV="1">
            <a:off x="4197464" y="1524000"/>
            <a:ext cx="5106195" cy="61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3" name="Line 53"/>
          <p:cNvSpPr>
            <a:spLocks noChangeShapeType="1"/>
          </p:cNvSpPr>
          <p:nvPr/>
        </p:nvSpPr>
        <p:spPr bwMode="auto">
          <a:xfrm flipV="1">
            <a:off x="6231500" y="1589804"/>
            <a:ext cx="3109805" cy="5507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4" name="Line 53"/>
          <p:cNvSpPr>
            <a:spLocks noChangeShapeType="1"/>
          </p:cNvSpPr>
          <p:nvPr/>
        </p:nvSpPr>
        <p:spPr bwMode="auto">
          <a:xfrm flipV="1">
            <a:off x="8287659" y="1712687"/>
            <a:ext cx="1115556" cy="364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5" name="Line 53"/>
          <p:cNvSpPr>
            <a:spLocks noChangeShapeType="1"/>
          </p:cNvSpPr>
          <p:nvPr/>
        </p:nvSpPr>
        <p:spPr bwMode="auto">
          <a:xfrm flipV="1">
            <a:off x="4136573" y="609600"/>
            <a:ext cx="1137783" cy="3628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6" name="Line 53"/>
          <p:cNvSpPr>
            <a:spLocks noChangeShapeType="1"/>
          </p:cNvSpPr>
          <p:nvPr/>
        </p:nvSpPr>
        <p:spPr bwMode="auto">
          <a:xfrm flipH="1" flipV="1">
            <a:off x="8077200" y="1400624"/>
            <a:ext cx="1226458" cy="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7" name="Line 53"/>
          <p:cNvSpPr>
            <a:spLocks noChangeShapeType="1"/>
          </p:cNvSpPr>
          <p:nvPr/>
        </p:nvSpPr>
        <p:spPr bwMode="auto">
          <a:xfrm flipH="1" flipV="1">
            <a:off x="4940527" y="1366170"/>
            <a:ext cx="4112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b="1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2039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914401" y="115890"/>
            <a:ext cx="10638971" cy="667882"/>
          </a:xfrm>
        </p:spPr>
        <p:txBody>
          <a:bodyPr>
            <a:noAutofit/>
          </a:bodyPr>
          <a:lstStyle/>
          <a:p>
            <a:pPr algn="ctr" eaLnBrk="1" hangingPunct="1"/>
            <a:r>
              <a:rPr lang="tg-Cyrl-TJ" altLang="ru-RU" sz="1800" dirty="0" smtClean="0">
                <a:latin typeface="Times New Roman Tj" panose="02020603050405020304" pitchFamily="18" charset="-52"/>
              </a:rPr>
              <a:t>  </a:t>
            </a:r>
            <a:r>
              <a:rPr lang="tg-Cyrl-TJ" altLang="ru-RU" sz="1800" b="1" dirty="0" smtClean="0">
                <a:solidFill>
                  <a:schemeClr val="tx1"/>
                </a:solidFill>
                <a:latin typeface="Times New Roman Tj" panose="02020603050405020304" pitchFamily="18" charset="-52"/>
              </a:rPr>
              <a:t>ЧИСЛЕННОСТЬ  БОЛЬНЫХ НАРКОМАНИЕЙ ПО РЕГИОНАМ </a:t>
            </a:r>
            <a:br>
              <a:rPr lang="tg-Cyrl-TJ" altLang="ru-RU" sz="1800" b="1" dirty="0" smtClean="0">
                <a:solidFill>
                  <a:schemeClr val="tx1"/>
                </a:solidFill>
                <a:latin typeface="Times New Roman Tj" panose="02020603050405020304" pitchFamily="18" charset="-52"/>
              </a:rPr>
            </a:br>
            <a:r>
              <a:rPr lang="tg-Cyrl-TJ" altLang="ru-RU" sz="1800" b="1" dirty="0" smtClean="0">
                <a:solidFill>
                  <a:schemeClr val="tx1"/>
                </a:solidFill>
                <a:latin typeface="Times New Roman Tj" panose="02020603050405020304" pitchFamily="18" charset="-52"/>
              </a:rPr>
              <a:t>РЕСПУБЛИКИ ТАДЖИКИСТАН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 Tj" panose="02020603050405020304" pitchFamily="18" charset="-52"/>
              </a:rPr>
              <a:t/>
            </a:r>
            <a:br>
              <a:rPr lang="ru-RU" altLang="ru-RU" sz="1800" dirty="0" smtClean="0">
                <a:solidFill>
                  <a:schemeClr val="tx1"/>
                </a:solidFill>
                <a:latin typeface="Times New Roman Tj" panose="02020603050405020304" pitchFamily="18" charset="-52"/>
              </a:rPr>
            </a:br>
            <a:endParaRPr lang="ru-RU" altLang="ru-RU" sz="1800" dirty="0">
              <a:solidFill>
                <a:schemeClr val="tx1"/>
              </a:solidFill>
              <a:latin typeface="Times New Roman Tj" panose="02020603050405020304" pitchFamily="18" charset="-52"/>
            </a:endParaRP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2829560"/>
              </p:ext>
            </p:extLst>
          </p:nvPr>
        </p:nvGraphicFramePr>
        <p:xfrm>
          <a:off x="368135" y="783767"/>
          <a:ext cx="11077631" cy="5760720"/>
        </p:xfrm>
        <a:graphic>
          <a:graphicData uri="http://schemas.openxmlformats.org/drawingml/2006/table">
            <a:tbl>
              <a:tblPr/>
              <a:tblGrid>
                <a:gridCol w="19250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85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241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508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8241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19818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135117"/>
                <a:gridCol w="1545021"/>
              </a:tblGrid>
              <a:tr h="63427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Регионы/ годы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2025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8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 Душанбе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наркозависимых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1875/61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1783/56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1717/52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1729/56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1696/58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1697/57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2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на 100000 (населения)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217,2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206,5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142,9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143,9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141,2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141,2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28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Согдийская область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наркозависимых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897/22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886/22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877/22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881/26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8/26/26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833/23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2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на 100000 (населения)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33,1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32,7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31,1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31,2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30,4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29,5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28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Хатлонская область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наркозависимых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745/15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726/16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727/16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696/16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690/17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693/19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2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на 100000 (населения)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22,3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22,0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20,6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19,8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19,5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19,6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28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ГБАО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наркозависимых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539/3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456/3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386/3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282/4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263/4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248/4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2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на 100000 (населения)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235,5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199,2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167,8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122,6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121,3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107/4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28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РРП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наркозависимых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1043/9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898/10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674/8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572/5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539/4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531/4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2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на 100000 (населения)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48,2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41,5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32,1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27,2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25,1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25,3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28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наркозависимых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5099/110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4749/107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4381/101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4160/107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4014/110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4002/105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22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g-Cyrl-TJ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на 100000 (населения)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3" marR="685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55,0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51,0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43,8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tg-Cyrl-TJ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41,6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40,7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40,0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4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1538</TotalTime>
  <Words>1478</Words>
  <Application>Microsoft Office PowerPoint</Application>
  <PresentationFormat>Произвольный</PresentationFormat>
  <Paragraphs>362</Paragraphs>
  <Slides>18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Легкий дым</vt:lpstr>
      <vt:lpstr>Acrobat Document</vt:lpstr>
      <vt:lpstr>Презентация PowerPoint</vt:lpstr>
      <vt:lpstr>Tajikistan</vt:lpstr>
      <vt:lpstr>ЗАКОНАДАТЕЛЬНАЯ   БАЗА ОПРЕДЕЛЯЮЩИЕ ДЕЯТЕЛЬНОСТЬ  В   ОБЛАСТИ   КОНТРОЛЯ  ЗА  ОБОРОТОМ   НАРКОТИКОВ,  ПРОФИЛАКТИКИ И ЛЕЧЕНИЕ НАРКОМАНИИ</vt:lpstr>
      <vt:lpstr> Распоряжением   Президента Республике Таджикистан от 3 апреля 2004 г, №1310 “ О утверждении Координационного совета по профилактике злоупотребления наркотиков» создано координационный совет которое координирует деятелность министерств и ведомства в области борьбы с незаконным оборотом наркотиков и профилактике наркомании   </vt:lpstr>
      <vt:lpstr>В систему сбора и предоставления данных по спросу на наркотики согласно Постановлении Правительство РТ №15-ф  входят:</vt:lpstr>
      <vt:lpstr>Презентация PowerPoint</vt:lpstr>
      <vt:lpstr>Презентация PowerPoint</vt:lpstr>
      <vt:lpstr>СТРУКТУРА  НАРКОЛОГИЧЕСКОЙ СЛУЖБЫ  В РЕСПУБЛИКИ ТАДЖИКИСТАН</vt:lpstr>
      <vt:lpstr>  ЧИСЛЕННОСТЬ  БОЛЬНЫХ НАРКОМАНИЕЙ ПО РЕГИОНАМ  РЕСПУБЛИКИ ТАДЖИКИСТАН </vt:lpstr>
      <vt:lpstr>Динамика численности лиц, употребляющие инъекционные наркотики (луин) </vt:lpstr>
      <vt:lpstr>Гендерная структура наркомании</vt:lpstr>
      <vt:lpstr>Возрастная характеристика наркозависимых лиц в Республике Таджикистан</vt:lpstr>
      <vt:lpstr>Структура наркозависимости в зависимости от вида употребляемых наркотиков</vt:lpstr>
      <vt:lpstr> Внедрения современных технологии в терапии наркозависимости</vt:lpstr>
      <vt:lpstr>ЗПТМ  Идеальная модель профилактики ВИЧ, лечения и ухода  ДЛЯ  ЛУИН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555</cp:lastModifiedBy>
  <cp:revision>199</cp:revision>
  <dcterms:created xsi:type="dcterms:W3CDTF">2019-04-12T06:56:49Z</dcterms:created>
  <dcterms:modified xsi:type="dcterms:W3CDTF">2025-08-26T04:22:47Z</dcterms:modified>
</cp:coreProperties>
</file>