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4" r:id="rId3"/>
    <p:sldId id="283" r:id="rId4"/>
    <p:sldId id="284" r:id="rId5"/>
    <p:sldId id="285" r:id="rId6"/>
    <p:sldId id="275" r:id="rId7"/>
    <p:sldId id="276" r:id="rId8"/>
    <p:sldId id="277" r:id="rId9"/>
    <p:sldId id="278" r:id="rId10"/>
    <p:sldId id="282" r:id="rId11"/>
    <p:sldId id="280" r:id="rId12"/>
    <p:sldId id="281" r:id="rId13"/>
  </p:sldIdLst>
  <p:sldSz cx="18288000" cy="10287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Open Sans Extra Bold" panose="020B0604020202020204" charset="0"/>
      <p:regular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Bold" panose="00000800000000000000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6770440" y="-1542495"/>
            <a:ext cx="3035119" cy="32102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868509" y="-583149"/>
            <a:ext cx="1045647" cy="11059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-1578989" y="8564674"/>
            <a:ext cx="3035119" cy="32102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1" name="Freeform 21"/>
          <p:cNvSpPr/>
          <p:nvPr/>
        </p:nvSpPr>
        <p:spPr>
          <a:xfrm>
            <a:off x="740122" y="325473"/>
            <a:ext cx="1799574" cy="1860213"/>
          </a:xfrm>
          <a:custGeom>
            <a:avLst/>
            <a:gdLst/>
            <a:ahLst/>
            <a:cxnLst/>
            <a:rect l="l" t="t" r="r" b="b"/>
            <a:pathLst>
              <a:path w="1799574" h="1860213">
                <a:moveTo>
                  <a:pt x="0" y="0"/>
                </a:moveTo>
                <a:lnTo>
                  <a:pt x="1799574" y="0"/>
                </a:lnTo>
                <a:lnTo>
                  <a:pt x="1799574" y="1860213"/>
                </a:lnTo>
                <a:lnTo>
                  <a:pt x="0" y="1860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682" t="-4191" r="-523717" b="-245923"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733800" y="2827445"/>
            <a:ext cx="13639799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6000" dirty="0">
                <a:solidFill>
                  <a:srgbClr val="051D40"/>
                </a:solidFill>
                <a:latin typeface="Arial Black" panose="020B0A04020102020204" pitchFamily="34" charset="0"/>
                <a:ea typeface="Open Sans Extra Bold"/>
                <a:cs typeface="Open Sans Extra Bold"/>
                <a:sym typeface="Open Sans Extra Bold"/>
              </a:rPr>
              <a:t>«Законодательная основа медицинской помощи в Кыргызской Республике»</a:t>
            </a:r>
            <a:endParaRPr lang="en-US" sz="6000" dirty="0">
              <a:solidFill>
                <a:srgbClr val="051D40"/>
              </a:solidFill>
              <a:latin typeface="Arial Black" panose="020B0A04020102020204" pitchFamily="34" charset="0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733800" y="7815578"/>
            <a:ext cx="13639799" cy="1117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5"/>
              </a:lnSpc>
              <a:spcBef>
                <a:spcPct val="0"/>
              </a:spcBef>
            </a:pPr>
            <a:r>
              <a:rPr lang="en-US" sz="2800" spc="-41" dirty="0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Бакирова Ж.К.-</a:t>
            </a:r>
            <a:r>
              <a:rPr lang="en-US" sz="2800" spc="-41" dirty="0" err="1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заместитель</a:t>
            </a:r>
            <a:r>
              <a:rPr lang="en-US" sz="2800" spc="-41" dirty="0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1" dirty="0" err="1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директора</a:t>
            </a:r>
            <a:r>
              <a:rPr lang="en-US" sz="2800" spc="-41" dirty="0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1" dirty="0" err="1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по</a:t>
            </a:r>
            <a:r>
              <a:rPr lang="en-US" sz="2800" spc="-41" dirty="0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1" dirty="0" err="1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лечебной</a:t>
            </a:r>
            <a:r>
              <a:rPr lang="en-US" sz="2800" spc="-41" dirty="0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1" dirty="0" err="1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работе</a:t>
            </a:r>
            <a:r>
              <a:rPr lang="en-US" sz="2800" spc="-41" dirty="0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1" dirty="0" err="1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Республиканского</a:t>
            </a:r>
            <a:r>
              <a:rPr lang="en-US" sz="2800" spc="-41" dirty="0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1" dirty="0" err="1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центра</a:t>
            </a:r>
            <a:r>
              <a:rPr lang="en-US" sz="2800" spc="-41" dirty="0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1" dirty="0" err="1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психиатрии</a:t>
            </a:r>
            <a:r>
              <a:rPr lang="en-US" sz="2800" spc="-41" dirty="0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2800" spc="-41" dirty="0" err="1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наркологии</a:t>
            </a:r>
            <a:r>
              <a:rPr lang="en-US" sz="2800" spc="-41" dirty="0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1" dirty="0" err="1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Министерства</a:t>
            </a:r>
            <a:r>
              <a:rPr lang="en-US" sz="2800" spc="-41" dirty="0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1" dirty="0" err="1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Здравоохранения</a:t>
            </a:r>
            <a:r>
              <a:rPr lang="en-US" sz="2800" spc="-41" dirty="0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1" dirty="0" err="1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Кыргызской</a:t>
            </a:r>
            <a:r>
              <a:rPr lang="en-US" sz="2800" spc="-41" dirty="0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1" dirty="0" err="1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Республики</a:t>
            </a:r>
            <a:r>
              <a:rPr lang="en-US" sz="2800" spc="-41" dirty="0">
                <a:solidFill>
                  <a:srgbClr val="051D4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394068" y="728171"/>
            <a:ext cx="12254023" cy="145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ru-RU" sz="2099" dirty="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Координационное совещание главных наркологов </a:t>
            </a:r>
          </a:p>
          <a:p>
            <a:pPr algn="ctr">
              <a:lnSpc>
                <a:spcPts val="2939"/>
              </a:lnSpc>
            </a:pPr>
            <a:r>
              <a:rPr lang="ru-RU" sz="2099" dirty="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государств – членов Организации Договора о коллективной безопасности</a:t>
            </a:r>
          </a:p>
          <a:p>
            <a:pPr algn="ctr">
              <a:lnSpc>
                <a:spcPts val="2939"/>
              </a:lnSpc>
            </a:pPr>
            <a:r>
              <a:rPr lang="ru-RU" sz="2099" dirty="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27 </a:t>
            </a:r>
            <a:r>
              <a:rPr lang="en-US" sz="2099" dirty="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-28 </a:t>
            </a:r>
            <a:r>
              <a:rPr lang="ru-RU" sz="2099" dirty="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августа 2025 г.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endParaRPr lang="en-US" sz="1899" b="1" dirty="0">
              <a:solidFill>
                <a:srgbClr val="000000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8CA9EE0-0A6C-8856-F955-7F3E18B2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002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Стандарты лечения наркологических расстройств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31222-E47C-71DD-6221-FACDA5A84A2F}"/>
              </a:ext>
            </a:extLst>
          </p:cNvPr>
          <p:cNvSpPr txBox="1"/>
          <p:nvPr/>
        </p:nvSpPr>
        <p:spPr>
          <a:xfrm>
            <a:off x="304800" y="1104900"/>
            <a:ext cx="17678400" cy="941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/>
              <a:t>Клиническое руководство по оказанию помощи лицам потребляющим новые психоактивные вещества утвержден приказом №841 от 07.08.2024г. </a:t>
            </a:r>
          </a:p>
          <a:p>
            <a:pPr marL="514350" indent="-514350">
              <a:buAutoNum type="arabicPeriod"/>
            </a:pPr>
            <a:r>
              <a:rPr lang="ru-RU" sz="2800" dirty="0"/>
              <a:t>Клиническое руководство и клинический протокол «Лечение лиц с опиоидной зависимостью на основе поддерживающей терапии агонистами опиоидов» утвержден Приказом Министерства здравоохранения КР № 1481 от 13.12.2023г</a:t>
            </a:r>
          </a:p>
          <a:p>
            <a:pPr marL="514350" indent="-514350">
              <a:buAutoNum type="arabicPeriod"/>
            </a:pPr>
            <a:r>
              <a:rPr lang="ru-RU" sz="2800" dirty="0"/>
              <a:t>Стандарты лечения по основным нозологиям (РЦПН 2022)</a:t>
            </a:r>
          </a:p>
          <a:p>
            <a:pPr marL="514350" indent="-514350">
              <a:buAutoNum type="arabicPeriod"/>
            </a:pPr>
            <a:r>
              <a:rPr lang="ru-RU" sz="2800" dirty="0"/>
              <a:t>КП «Применению Налтрексона в лечении рецидивов при зависимостях от потребления психоактивных веществ» №749 от 08.07.2019г.</a:t>
            </a:r>
          </a:p>
          <a:p>
            <a:pPr marL="514350" indent="-514350">
              <a:buAutoNum type="arabicPeriod"/>
            </a:pPr>
            <a:r>
              <a:rPr lang="ru-RU" sz="2800" dirty="0"/>
              <a:t>КП «Психические и поведенческие расстройства вследствие сочетанного употребления опиоидов и алкоголя. Диагностика и лечение» №749 от 08.07.2019г.</a:t>
            </a:r>
          </a:p>
          <a:p>
            <a:pPr marL="514350" indent="-514350">
              <a:buAutoNum type="arabicPeriod"/>
            </a:pPr>
            <a:r>
              <a:rPr lang="ru-RU" sz="2800" dirty="0"/>
              <a:t>КП «Ведение беременности, родов и послеродового периода у женщин, употребляющих ПАВ», №42 от 18.01.2017г.</a:t>
            </a:r>
          </a:p>
          <a:p>
            <a:pPr marL="514350" indent="-514350">
              <a:buAutoNum type="arabicPeriod"/>
            </a:pPr>
            <a:r>
              <a:rPr lang="ru-RU" sz="2800" dirty="0"/>
              <a:t>КП «Психические и поведенческие расстройства вследствие употребления новых ПАВ у детей и подростков. Диагностика, лечение и профилактика», утвержденный  приказом МЗ КР № 584 от 26.06.2017г.</a:t>
            </a:r>
          </a:p>
          <a:p>
            <a:pPr marL="514350" indent="-514350">
              <a:buAutoNum type="arabicPeriod"/>
            </a:pPr>
            <a:r>
              <a:rPr lang="ru-RU" sz="2800" dirty="0"/>
              <a:t>КП «Клиническое ведение неонатального абстинентного синдрома у новорожденных, рожденных от матерей, принимающих психоактивные вещества» 2015г. </a:t>
            </a:r>
          </a:p>
          <a:p>
            <a:pPr marL="514350" indent="-514350">
              <a:buAutoNum type="arabicPeriod"/>
            </a:pPr>
            <a:r>
              <a:rPr lang="ru-RU" sz="2800" dirty="0"/>
              <a:t>КП «Скрининг беременных на потребление психоактивных веществ с применением теста ASSIST», МЗ КР № 379 от 04.07.2014г.</a:t>
            </a:r>
          </a:p>
          <a:p>
            <a:pPr marL="514350" indent="-514350">
              <a:buAutoNum type="arabicPeriod"/>
            </a:pPr>
            <a:r>
              <a:rPr lang="ru-RU" sz="2800" dirty="0"/>
              <a:t> КП «Оказание помощи при передозировках опиоидами» 2013г.</a:t>
            </a:r>
          </a:p>
          <a:p>
            <a:pPr marL="514350" indent="-514350">
              <a:buAutoNum type="arabicPeriod"/>
            </a:pPr>
            <a:r>
              <a:rPr lang="ru-RU" sz="2800" dirty="0"/>
              <a:t>КР «Диагностика и лечение психических и поведенческих расстройств  в результате употребления опиоидов» №825 от 25.12.2012г.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46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7242" y="242294"/>
            <a:ext cx="17793515" cy="9802411"/>
            <a:chOff x="0" y="0"/>
            <a:chExt cx="4982580" cy="27448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2580" cy="2744893"/>
            </a:xfrm>
            <a:custGeom>
              <a:avLst/>
              <a:gdLst/>
              <a:ahLst/>
              <a:cxnLst/>
              <a:rect l="l" t="t" r="r" b="b"/>
              <a:pathLst>
                <a:path w="4982580" h="2744893">
                  <a:moveTo>
                    <a:pt x="0" y="0"/>
                  </a:moveTo>
                  <a:lnTo>
                    <a:pt x="4982580" y="0"/>
                  </a:lnTo>
                  <a:lnTo>
                    <a:pt x="4982580" y="2744893"/>
                  </a:lnTo>
                  <a:lnTo>
                    <a:pt x="0" y="27448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82580" cy="2782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297323" y="8211194"/>
            <a:ext cx="4154377" cy="582587"/>
          </a:xfrm>
          <a:custGeom>
            <a:avLst/>
            <a:gdLst/>
            <a:ahLst/>
            <a:cxnLst/>
            <a:rect l="l" t="t" r="r" b="b"/>
            <a:pathLst>
              <a:path w="4154377" h="582587">
                <a:moveTo>
                  <a:pt x="0" y="0"/>
                </a:moveTo>
                <a:lnTo>
                  <a:pt x="4154377" y="0"/>
                </a:lnTo>
                <a:lnTo>
                  <a:pt x="4154377" y="582587"/>
                </a:lnTo>
                <a:lnTo>
                  <a:pt x="0" y="5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835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699" y="1913455"/>
            <a:ext cx="5691037" cy="7526520"/>
            <a:chOff x="0" y="0"/>
            <a:chExt cx="1820365" cy="25364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20365" cy="2536455"/>
            </a:xfrm>
            <a:custGeom>
              <a:avLst/>
              <a:gdLst/>
              <a:ahLst/>
              <a:cxnLst/>
              <a:rect l="l" t="t" r="r" b="b"/>
              <a:pathLst>
                <a:path w="1820365" h="2536455">
                  <a:moveTo>
                    <a:pt x="35831" y="0"/>
                  </a:moveTo>
                  <a:lnTo>
                    <a:pt x="1784534" y="0"/>
                  </a:lnTo>
                  <a:cubicBezTo>
                    <a:pt x="1804323" y="0"/>
                    <a:pt x="1820365" y="16042"/>
                    <a:pt x="1820365" y="35831"/>
                  </a:cubicBezTo>
                  <a:lnTo>
                    <a:pt x="1820365" y="2500624"/>
                  </a:lnTo>
                  <a:cubicBezTo>
                    <a:pt x="1820365" y="2520413"/>
                    <a:pt x="1804323" y="2536455"/>
                    <a:pt x="1784534" y="2536455"/>
                  </a:cubicBezTo>
                  <a:lnTo>
                    <a:pt x="35831" y="2536455"/>
                  </a:lnTo>
                  <a:cubicBezTo>
                    <a:pt x="16042" y="2536455"/>
                    <a:pt x="0" y="2520413"/>
                    <a:pt x="0" y="2500624"/>
                  </a:cubicBezTo>
                  <a:lnTo>
                    <a:pt x="0" y="35831"/>
                  </a:lnTo>
                  <a:cubicBezTo>
                    <a:pt x="0" y="16042"/>
                    <a:pt x="16042" y="0"/>
                    <a:pt x="35831" y="0"/>
                  </a:cubicBezTo>
                  <a:close/>
                </a:path>
              </a:pathLst>
            </a:custGeom>
            <a:solidFill>
              <a:srgbClr val="FDFDF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820365" cy="2574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422886" y="1966407"/>
            <a:ext cx="1769077" cy="1769077"/>
          </a:xfrm>
          <a:custGeom>
            <a:avLst/>
            <a:gdLst/>
            <a:ahLst/>
            <a:cxnLst/>
            <a:rect l="l" t="t" r="r" b="b"/>
            <a:pathLst>
              <a:path w="1769077" h="1769077">
                <a:moveTo>
                  <a:pt x="0" y="0"/>
                </a:moveTo>
                <a:lnTo>
                  <a:pt x="1769077" y="0"/>
                </a:lnTo>
                <a:lnTo>
                  <a:pt x="1769077" y="1769077"/>
                </a:lnTo>
                <a:lnTo>
                  <a:pt x="0" y="17690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6913433" y="2217214"/>
            <a:ext cx="4772355" cy="6285274"/>
            <a:chOff x="0" y="0"/>
            <a:chExt cx="1503412" cy="21181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03412" cy="2118152"/>
            </a:xfrm>
            <a:custGeom>
              <a:avLst/>
              <a:gdLst/>
              <a:ahLst/>
              <a:cxnLst/>
              <a:rect l="l" t="t" r="r" b="b"/>
              <a:pathLst>
                <a:path w="1503412" h="2118152">
                  <a:moveTo>
                    <a:pt x="43385" y="0"/>
                  </a:moveTo>
                  <a:lnTo>
                    <a:pt x="1460027" y="0"/>
                  </a:lnTo>
                  <a:cubicBezTo>
                    <a:pt x="1471533" y="0"/>
                    <a:pt x="1482569" y="4571"/>
                    <a:pt x="1490705" y="12707"/>
                  </a:cubicBezTo>
                  <a:cubicBezTo>
                    <a:pt x="1498841" y="20844"/>
                    <a:pt x="1503412" y="31879"/>
                    <a:pt x="1503412" y="43385"/>
                  </a:cubicBezTo>
                  <a:lnTo>
                    <a:pt x="1503412" y="2074767"/>
                  </a:lnTo>
                  <a:cubicBezTo>
                    <a:pt x="1503412" y="2098728"/>
                    <a:pt x="1483988" y="2118152"/>
                    <a:pt x="1460027" y="2118152"/>
                  </a:cubicBezTo>
                  <a:lnTo>
                    <a:pt x="43385" y="2118152"/>
                  </a:lnTo>
                  <a:cubicBezTo>
                    <a:pt x="31879" y="2118152"/>
                    <a:pt x="20844" y="2113581"/>
                    <a:pt x="12707" y="2105445"/>
                  </a:cubicBezTo>
                  <a:cubicBezTo>
                    <a:pt x="4571" y="2097308"/>
                    <a:pt x="0" y="2086273"/>
                    <a:pt x="0" y="2074767"/>
                  </a:cubicBezTo>
                  <a:lnTo>
                    <a:pt x="0" y="43385"/>
                  </a:lnTo>
                  <a:cubicBezTo>
                    <a:pt x="0" y="31879"/>
                    <a:pt x="4571" y="20844"/>
                    <a:pt x="12707" y="12707"/>
                  </a:cubicBezTo>
                  <a:cubicBezTo>
                    <a:pt x="20844" y="4571"/>
                    <a:pt x="31879" y="0"/>
                    <a:pt x="43385" y="0"/>
                  </a:cubicBezTo>
                  <a:close/>
                </a:path>
              </a:pathLst>
            </a:custGeom>
            <a:solidFill>
              <a:srgbClr val="FDFDF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503412" cy="2156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660441" y="2593768"/>
            <a:ext cx="3717600" cy="5758268"/>
            <a:chOff x="0" y="0"/>
            <a:chExt cx="1252840" cy="19405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52840" cy="1940550"/>
            </a:xfrm>
            <a:custGeom>
              <a:avLst/>
              <a:gdLst/>
              <a:ahLst/>
              <a:cxnLst/>
              <a:rect l="l" t="t" r="r" b="b"/>
              <a:pathLst>
                <a:path w="1252840" h="1940550">
                  <a:moveTo>
                    <a:pt x="52063" y="0"/>
                  </a:moveTo>
                  <a:lnTo>
                    <a:pt x="1200777" y="0"/>
                  </a:lnTo>
                  <a:cubicBezTo>
                    <a:pt x="1214585" y="0"/>
                    <a:pt x="1227828" y="5485"/>
                    <a:pt x="1237591" y="15249"/>
                  </a:cubicBezTo>
                  <a:cubicBezTo>
                    <a:pt x="1247355" y="25012"/>
                    <a:pt x="1252840" y="38255"/>
                    <a:pt x="1252840" y="52063"/>
                  </a:cubicBezTo>
                  <a:lnTo>
                    <a:pt x="1252840" y="1888487"/>
                  </a:lnTo>
                  <a:cubicBezTo>
                    <a:pt x="1252840" y="1917241"/>
                    <a:pt x="1229531" y="1940550"/>
                    <a:pt x="1200777" y="1940550"/>
                  </a:cubicBezTo>
                  <a:lnTo>
                    <a:pt x="52063" y="1940550"/>
                  </a:lnTo>
                  <a:cubicBezTo>
                    <a:pt x="38255" y="1940550"/>
                    <a:pt x="25012" y="1935065"/>
                    <a:pt x="15249" y="1925301"/>
                  </a:cubicBezTo>
                  <a:cubicBezTo>
                    <a:pt x="5485" y="1915538"/>
                    <a:pt x="0" y="1902295"/>
                    <a:pt x="0" y="1888487"/>
                  </a:cubicBezTo>
                  <a:lnTo>
                    <a:pt x="0" y="52063"/>
                  </a:lnTo>
                  <a:cubicBezTo>
                    <a:pt x="0" y="38255"/>
                    <a:pt x="5485" y="25012"/>
                    <a:pt x="15249" y="15249"/>
                  </a:cubicBezTo>
                  <a:cubicBezTo>
                    <a:pt x="25012" y="5485"/>
                    <a:pt x="38255" y="0"/>
                    <a:pt x="52063" y="0"/>
                  </a:cubicBezTo>
                  <a:close/>
                </a:path>
              </a:pathLst>
            </a:custGeom>
            <a:solidFill>
              <a:srgbClr val="FDFDF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252840" cy="197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950643" y="942975"/>
            <a:ext cx="7884841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Вызовы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9199" y="4464559"/>
            <a:ext cx="5232501" cy="5216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79"/>
              </a:lnSpc>
            </a:pPr>
            <a:r>
              <a:rPr lang="en-US" sz="2000" b="1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Работают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частные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реабилитационные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центры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и НПО.</a:t>
            </a:r>
          </a:p>
          <a:p>
            <a:pPr algn="just">
              <a:lnSpc>
                <a:spcPts val="2379"/>
              </a:lnSpc>
            </a:pP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Активно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работают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программы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поддержки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в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амбулаторных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условиях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</a:p>
          <a:p>
            <a:pPr algn="just">
              <a:lnSpc>
                <a:spcPts val="2379"/>
              </a:lnSpc>
            </a:pP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Онлайн-консультации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</a:p>
          <a:p>
            <a:pPr algn="just">
              <a:lnSpc>
                <a:spcPts val="2379"/>
              </a:lnSpc>
            </a:pP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Использование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ресурсов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с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групп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самопомощи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и НПО </a:t>
            </a:r>
          </a:p>
          <a:p>
            <a:pPr algn="just">
              <a:lnSpc>
                <a:spcPts val="2379"/>
              </a:lnSpc>
            </a:pP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Изучить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опыт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стран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где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организованы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программы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реабилитации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и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поддержки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на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базе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общественных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,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культурных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,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спортивных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центров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. </a:t>
            </a:r>
          </a:p>
          <a:p>
            <a:pPr algn="just">
              <a:lnSpc>
                <a:spcPts val="2379"/>
              </a:lnSpc>
            </a:pP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Создание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мобильных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приложений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для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самопомощи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и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мониторинга</a:t>
            </a:r>
            <a:r>
              <a:rPr lang="en-US" sz="2000" b="1" u="none" strike="noStrike" spc="-33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-33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состояния</a:t>
            </a:r>
            <a:endParaRPr lang="en-US" sz="2000" b="1" u="none" strike="noStrike" spc="-33" dirty="0">
              <a:solidFill>
                <a:srgbClr val="145DA0"/>
              </a:solidFill>
              <a:latin typeface="Arial Black" panose="020B0A04020102020204" pitchFamily="34" charset="0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379"/>
              </a:lnSpc>
            </a:pPr>
            <a:endParaRPr lang="en-US" sz="1699" b="1" u="none" strike="noStrike" spc="-33" dirty="0">
              <a:solidFill>
                <a:srgbClr val="145D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94048" y="3868834"/>
            <a:ext cx="3490991" cy="43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6"/>
              </a:lnSpc>
              <a:spcBef>
                <a:spcPct val="0"/>
              </a:spcBef>
            </a:pPr>
            <a:r>
              <a:rPr lang="en-US" sz="2433" b="1">
                <a:solidFill>
                  <a:srgbClr val="145DA0"/>
                </a:solidFill>
                <a:latin typeface="Poppins Bold"/>
                <a:ea typeface="Poppins Bold"/>
                <a:cs typeface="Poppins Bold"/>
                <a:sym typeface="Poppins Bold"/>
              </a:rPr>
              <a:t>Реабилитация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10464" y="5086350"/>
            <a:ext cx="4219535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4"/>
              </a:lnSpc>
            </a:pPr>
            <a:r>
              <a:rPr lang="en-US" sz="2000" b="1" spc="-36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Систематическое</a:t>
            </a:r>
            <a:r>
              <a:rPr lang="en-US" sz="2000" b="1" spc="-36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-36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обучение</a:t>
            </a:r>
            <a:r>
              <a:rPr lang="en-US" sz="2000" b="1" spc="-36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и </a:t>
            </a:r>
            <a:r>
              <a:rPr lang="en-US" sz="2000" b="1" spc="-36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переквалификация</a:t>
            </a:r>
            <a:r>
              <a:rPr lang="en-US" sz="2000" b="1" spc="-36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 </a:t>
            </a:r>
            <a:r>
              <a:rPr lang="en-US" sz="2000" b="1" spc="-36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специалистов</a:t>
            </a:r>
            <a:r>
              <a:rPr lang="en-US" sz="2000" b="1" spc="-36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2534"/>
              </a:lnSpc>
            </a:pPr>
            <a:r>
              <a:rPr lang="en-US" sz="2000" b="1" spc="-36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Подготовка</a:t>
            </a:r>
            <a:r>
              <a:rPr lang="en-US" sz="2000" b="1" spc="-36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-36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социальных</a:t>
            </a:r>
            <a:r>
              <a:rPr lang="en-US" sz="2000" b="1" spc="-36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-36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работников</a:t>
            </a:r>
            <a:r>
              <a:rPr lang="en-US" sz="2000" b="1" spc="-36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-36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по</a:t>
            </a:r>
            <a:r>
              <a:rPr lang="en-US" sz="2000" b="1" spc="-36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-36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оказанию</a:t>
            </a:r>
            <a:r>
              <a:rPr lang="en-US" sz="2000" b="1" spc="-36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-36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услуг</a:t>
            </a:r>
            <a:r>
              <a:rPr lang="en-US" sz="2000" b="1" spc="-36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-36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для</a:t>
            </a:r>
            <a:r>
              <a:rPr lang="en-US" sz="2000" b="1" spc="-36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ЛУН</a:t>
            </a:r>
          </a:p>
          <a:p>
            <a:pPr algn="just">
              <a:lnSpc>
                <a:spcPts val="2114"/>
              </a:lnSpc>
            </a:pPr>
            <a:endParaRPr lang="en-US" sz="1810" b="1" spc="-36" dirty="0">
              <a:solidFill>
                <a:srgbClr val="145D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398504" y="4232266"/>
            <a:ext cx="3490991" cy="43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6"/>
              </a:lnSpc>
              <a:spcBef>
                <a:spcPct val="0"/>
              </a:spcBef>
            </a:pPr>
            <a:r>
              <a:rPr lang="en-US" sz="2433" b="1">
                <a:solidFill>
                  <a:srgbClr val="145DA0"/>
                </a:solidFill>
                <a:latin typeface="Poppins Bold"/>
                <a:ea typeface="Poppins Bold"/>
                <a:cs typeface="Poppins Bold"/>
                <a:sym typeface="Poppins Bold"/>
              </a:rPr>
              <a:t>Кадры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77800" y="5593926"/>
            <a:ext cx="3352800" cy="1980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26"/>
              </a:lnSpc>
            </a:pPr>
            <a:r>
              <a:rPr lang="en-US" sz="2000" b="1" spc="-37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Образовательные</a:t>
            </a:r>
            <a:r>
              <a:rPr lang="en-US" sz="2000" b="1" spc="-37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-37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программы</a:t>
            </a:r>
            <a:r>
              <a:rPr lang="en-US" sz="2000" b="1" spc="-37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-37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для</a:t>
            </a:r>
            <a:r>
              <a:rPr lang="en-US" sz="2000" b="1" spc="-37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-37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родителей</a:t>
            </a:r>
            <a:r>
              <a:rPr lang="en-US" sz="2000" b="1" spc="-37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,</a:t>
            </a:r>
          </a:p>
          <a:p>
            <a:pPr algn="just">
              <a:lnSpc>
                <a:spcPts val="2626"/>
              </a:lnSpc>
            </a:pPr>
            <a:r>
              <a:rPr lang="en-US" sz="2000" b="1" spc="-37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Обучение</a:t>
            </a:r>
            <a:r>
              <a:rPr lang="en-US" sz="2000" b="1" spc="-37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и </a:t>
            </a:r>
            <a:r>
              <a:rPr lang="en-US" sz="2000" b="1" spc="-37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информирование</a:t>
            </a:r>
            <a:r>
              <a:rPr lang="en-US" sz="2000" b="1" spc="-37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-37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социальных</a:t>
            </a:r>
            <a:r>
              <a:rPr lang="en-US" sz="2000" b="1" spc="-37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-37" dirty="0" err="1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педагогов</a:t>
            </a:r>
            <a:r>
              <a:rPr lang="en-US" sz="2000" b="1" spc="-37" dirty="0">
                <a:solidFill>
                  <a:srgbClr val="145DA0"/>
                </a:solidFill>
                <a:latin typeface="Arial Black" panose="020B0A04020102020204" pitchFamily="34" charset="0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174666" y="4595699"/>
            <a:ext cx="4253873" cy="864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6"/>
              </a:lnSpc>
            </a:pPr>
            <a:r>
              <a:rPr lang="en-US" sz="2433" b="1" dirty="0" err="1">
                <a:solidFill>
                  <a:srgbClr val="145DA0"/>
                </a:solidFill>
                <a:latin typeface="Poppins Bold"/>
                <a:ea typeface="Poppins Bold"/>
                <a:cs typeface="Poppins Bold"/>
                <a:sym typeface="Poppins Bold"/>
              </a:rPr>
              <a:t>Семья</a:t>
            </a:r>
            <a:r>
              <a:rPr lang="en-US" sz="2433" b="1" dirty="0">
                <a:solidFill>
                  <a:srgbClr val="145D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3406"/>
              </a:lnSpc>
              <a:spcBef>
                <a:spcPct val="0"/>
              </a:spcBef>
            </a:pPr>
            <a:r>
              <a:rPr lang="en-US" sz="2433" b="1" dirty="0" err="1">
                <a:solidFill>
                  <a:srgbClr val="145DA0"/>
                </a:solidFill>
                <a:latin typeface="Poppins Bold"/>
                <a:ea typeface="Poppins Bold"/>
                <a:cs typeface="Poppins Bold"/>
                <a:sym typeface="Poppins Bold"/>
              </a:rPr>
              <a:t>Школа</a:t>
            </a:r>
            <a:endParaRPr lang="en-US" sz="2433" b="1" dirty="0">
              <a:solidFill>
                <a:srgbClr val="145D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3635093" y="2709552"/>
            <a:ext cx="1768296" cy="1768296"/>
          </a:xfrm>
          <a:custGeom>
            <a:avLst/>
            <a:gdLst/>
            <a:ahLst/>
            <a:cxnLst/>
            <a:rect l="l" t="t" r="r" b="b"/>
            <a:pathLst>
              <a:path w="1768296" h="1768296">
                <a:moveTo>
                  <a:pt x="0" y="0"/>
                </a:moveTo>
                <a:lnTo>
                  <a:pt x="1768296" y="0"/>
                </a:lnTo>
                <a:lnTo>
                  <a:pt x="1768296" y="1768296"/>
                </a:lnTo>
                <a:lnTo>
                  <a:pt x="0" y="1768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Freeform 26"/>
          <p:cNvSpPr/>
          <p:nvPr/>
        </p:nvSpPr>
        <p:spPr>
          <a:xfrm>
            <a:off x="8382453" y="2358454"/>
            <a:ext cx="1768296" cy="1768296"/>
          </a:xfrm>
          <a:custGeom>
            <a:avLst/>
            <a:gdLst/>
            <a:ahLst/>
            <a:cxnLst/>
            <a:rect l="l" t="t" r="r" b="b"/>
            <a:pathLst>
              <a:path w="1768296" h="1768296">
                <a:moveTo>
                  <a:pt x="0" y="0"/>
                </a:moveTo>
                <a:lnTo>
                  <a:pt x="1768295" y="0"/>
                </a:lnTo>
                <a:lnTo>
                  <a:pt x="1768295" y="1768296"/>
                </a:lnTo>
                <a:lnTo>
                  <a:pt x="0" y="176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6AF6CD-D19C-4F23-2998-6BF1F56454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3674" y="556249"/>
            <a:ext cx="1804572" cy="18655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6390" y="2561526"/>
            <a:ext cx="11582522" cy="1152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71"/>
              </a:lnSpc>
              <a:spcBef>
                <a:spcPct val="0"/>
              </a:spcBef>
            </a:pPr>
            <a:r>
              <a:rPr lang="en-US" sz="6765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СПАСИБО ЗА ВНИМАНИЕ </a:t>
            </a:r>
          </a:p>
        </p:txBody>
      </p:sp>
      <p:sp>
        <p:nvSpPr>
          <p:cNvPr id="7" name="Freeform 7"/>
          <p:cNvSpPr/>
          <p:nvPr/>
        </p:nvSpPr>
        <p:spPr>
          <a:xfrm>
            <a:off x="5337839" y="8109521"/>
            <a:ext cx="399176" cy="399176"/>
          </a:xfrm>
          <a:custGeom>
            <a:avLst/>
            <a:gdLst/>
            <a:ahLst/>
            <a:cxnLst/>
            <a:rect l="l" t="t" r="r" b="b"/>
            <a:pathLst>
              <a:path w="399176" h="399176">
                <a:moveTo>
                  <a:pt x="0" y="0"/>
                </a:moveTo>
                <a:lnTo>
                  <a:pt x="399175" y="0"/>
                </a:lnTo>
                <a:lnTo>
                  <a:pt x="399175" y="399176"/>
                </a:lnTo>
                <a:lnTo>
                  <a:pt x="0" y="399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5337839" y="8729620"/>
            <a:ext cx="399176" cy="399176"/>
          </a:xfrm>
          <a:custGeom>
            <a:avLst/>
            <a:gdLst/>
            <a:ahLst/>
            <a:cxnLst/>
            <a:rect l="l" t="t" r="r" b="b"/>
            <a:pathLst>
              <a:path w="399176" h="399176">
                <a:moveTo>
                  <a:pt x="0" y="0"/>
                </a:moveTo>
                <a:lnTo>
                  <a:pt x="399175" y="0"/>
                </a:lnTo>
                <a:lnTo>
                  <a:pt x="399175" y="399175"/>
                </a:lnTo>
                <a:lnTo>
                  <a:pt x="0" y="399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9" name="Group 9"/>
          <p:cNvGrpSpPr/>
          <p:nvPr/>
        </p:nvGrpSpPr>
        <p:grpSpPr>
          <a:xfrm>
            <a:off x="12398912" y="0"/>
            <a:ext cx="5889088" cy="756959"/>
            <a:chOff x="0" y="0"/>
            <a:chExt cx="1551036" cy="1993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51036" cy="199364"/>
            </a:xfrm>
            <a:custGeom>
              <a:avLst/>
              <a:gdLst/>
              <a:ahLst/>
              <a:cxnLst/>
              <a:rect l="l" t="t" r="r" b="b"/>
              <a:pathLst>
                <a:path w="1551036" h="199364">
                  <a:moveTo>
                    <a:pt x="0" y="0"/>
                  </a:moveTo>
                  <a:lnTo>
                    <a:pt x="1551036" y="0"/>
                  </a:lnTo>
                  <a:lnTo>
                    <a:pt x="1551036" y="199364"/>
                  </a:lnTo>
                  <a:lnTo>
                    <a:pt x="0" y="199364"/>
                  </a:lnTo>
                  <a:close/>
                </a:path>
              </a:pathLst>
            </a:custGeom>
            <a:solidFill>
              <a:srgbClr val="5B98BA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51036" cy="237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98912" y="9530041"/>
            <a:ext cx="5889088" cy="756959"/>
            <a:chOff x="0" y="0"/>
            <a:chExt cx="1551036" cy="1993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51036" cy="199364"/>
            </a:xfrm>
            <a:custGeom>
              <a:avLst/>
              <a:gdLst/>
              <a:ahLst/>
              <a:cxnLst/>
              <a:rect l="l" t="t" r="r" b="b"/>
              <a:pathLst>
                <a:path w="1551036" h="199364">
                  <a:moveTo>
                    <a:pt x="0" y="0"/>
                  </a:moveTo>
                  <a:lnTo>
                    <a:pt x="1551036" y="0"/>
                  </a:lnTo>
                  <a:lnTo>
                    <a:pt x="1551036" y="199364"/>
                  </a:lnTo>
                  <a:lnTo>
                    <a:pt x="0" y="199364"/>
                  </a:lnTo>
                  <a:close/>
                </a:path>
              </a:pathLst>
            </a:custGeom>
            <a:solidFill>
              <a:srgbClr val="5B98BA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51036" cy="237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59188" y="756959"/>
            <a:ext cx="1799574" cy="1860213"/>
          </a:xfrm>
          <a:custGeom>
            <a:avLst/>
            <a:gdLst/>
            <a:ahLst/>
            <a:cxnLst/>
            <a:rect l="l" t="t" r="r" b="b"/>
            <a:pathLst>
              <a:path w="1799574" h="1860213">
                <a:moveTo>
                  <a:pt x="0" y="0"/>
                </a:moveTo>
                <a:lnTo>
                  <a:pt x="1799575" y="0"/>
                </a:lnTo>
                <a:lnTo>
                  <a:pt x="1799575" y="1860213"/>
                </a:lnTo>
                <a:lnTo>
                  <a:pt x="0" y="18602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682" t="-4191" r="-523717" b="-24592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974170" y="4223224"/>
            <a:ext cx="7151766" cy="3095189"/>
          </a:xfrm>
          <a:custGeom>
            <a:avLst/>
            <a:gdLst/>
            <a:ahLst/>
            <a:cxnLst/>
            <a:rect l="l" t="t" r="r" b="b"/>
            <a:pathLst>
              <a:path w="7151766" h="3095189">
                <a:moveTo>
                  <a:pt x="0" y="0"/>
                </a:moveTo>
                <a:lnTo>
                  <a:pt x="7151767" y="0"/>
                </a:lnTo>
                <a:lnTo>
                  <a:pt x="7151767" y="3095189"/>
                </a:lnTo>
                <a:lnTo>
                  <a:pt x="0" y="30951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6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620673" y="4351682"/>
            <a:ext cx="3747646" cy="515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050"/>
              </a:lnSpc>
              <a:spcBef>
                <a:spcPct val="0"/>
              </a:spcBef>
            </a:pPr>
            <a:r>
              <a:rPr lang="en-US" sz="3200" b="1" spc="-57" dirty="0">
                <a:solidFill>
                  <a:srgbClr val="145DA0"/>
                </a:solidFill>
                <a:latin typeface="Poppins Bold"/>
                <a:ea typeface="Poppins Bold"/>
                <a:cs typeface="Poppins Bold"/>
                <a:sym typeface="Poppins Bold"/>
              </a:rPr>
              <a:t>Бакирова </a:t>
            </a:r>
            <a:r>
              <a:rPr lang="en-US" sz="3200" b="1" spc="-57" dirty="0" err="1">
                <a:solidFill>
                  <a:srgbClr val="145DA0"/>
                </a:solidFill>
                <a:latin typeface="Poppins Bold"/>
                <a:ea typeface="Poppins Bold"/>
                <a:cs typeface="Poppins Bold"/>
                <a:sym typeface="Poppins Bold"/>
              </a:rPr>
              <a:t>Жылдыз</a:t>
            </a:r>
            <a:r>
              <a:rPr lang="en-US" sz="3200" b="1" spc="-57" dirty="0">
                <a:solidFill>
                  <a:srgbClr val="145D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326112" y="8872057"/>
            <a:ext cx="3788059" cy="325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34"/>
              </a:lnSpc>
              <a:spcBef>
                <a:spcPct val="0"/>
              </a:spcBef>
            </a:pPr>
            <a:r>
              <a:rPr lang="en-US" sz="1810" spc="-36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nurjil@gmail.com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26112" y="8251959"/>
            <a:ext cx="3559508" cy="325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34"/>
              </a:lnSpc>
              <a:spcBef>
                <a:spcPct val="0"/>
              </a:spcBef>
            </a:pPr>
            <a:r>
              <a:rPr lang="en-US" sz="1810" spc="-36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+996550564000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67759" y="2305611"/>
            <a:ext cx="17506111" cy="75194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726536" y="257749"/>
            <a:ext cx="17193705" cy="219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27"/>
              </a:lnSpc>
              <a:spcBef>
                <a:spcPct val="0"/>
              </a:spcBef>
            </a:pPr>
            <a:r>
              <a:rPr lang="en-US" sz="6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Нормативно-правовая</a:t>
            </a:r>
            <a:r>
              <a:rPr lang="en-US" sz="6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6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основа</a:t>
            </a:r>
            <a:r>
              <a:rPr lang="en-US" sz="6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6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деятельности</a:t>
            </a:r>
            <a:r>
              <a:rPr lang="en-US" sz="6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6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службы</a:t>
            </a:r>
            <a:r>
              <a:rPr lang="en-US" sz="6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4937942" y="4711544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066800" y="4224231"/>
            <a:ext cx="23484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Законы</a:t>
            </a:r>
            <a:r>
              <a:rPr lang="en-US" sz="2685" dirty="0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20947" y="5650357"/>
            <a:ext cx="307556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en-US" sz="3600" dirty="0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Про</a:t>
            </a:r>
            <a:r>
              <a:rPr lang="ru-RU" sz="3600" dirty="0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г</a:t>
            </a:r>
            <a:r>
              <a:rPr lang="en-US" sz="3600" dirty="0" err="1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раммы</a:t>
            </a:r>
            <a:r>
              <a:rPr lang="en-US" sz="3600" dirty="0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57204" y="6684067"/>
            <a:ext cx="2750154" cy="46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en-US" sz="2800" dirty="0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ППКР</a:t>
            </a:r>
          </a:p>
        </p:txBody>
      </p:sp>
      <p:sp>
        <p:nvSpPr>
          <p:cNvPr id="17" name="AutoShape 17"/>
          <p:cNvSpPr/>
          <p:nvPr/>
        </p:nvSpPr>
        <p:spPr>
          <a:xfrm>
            <a:off x="9257831" y="4711544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15297116" y="7778111"/>
            <a:ext cx="2348490" cy="94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en-US" sz="2685" dirty="0" err="1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приказы</a:t>
            </a:r>
            <a:r>
              <a:rPr lang="en-US" sz="2685" dirty="0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685" dirty="0" err="1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положения</a:t>
            </a:r>
            <a:r>
              <a:rPr lang="en-US" sz="2685" dirty="0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4359248" y="4711544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27B2CF1-D14B-4BB0-DAB9-4111B9E0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191" y="276273"/>
            <a:ext cx="1804572" cy="18655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057D0-DE57-650E-8395-C45DF77DE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57200"/>
            <a:ext cx="8229600" cy="1143000"/>
          </a:xfrm>
        </p:spPr>
        <p:txBody>
          <a:bodyPr/>
          <a:lstStyle/>
          <a:p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Законы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38950-83A9-5DE5-F170-202DF1E1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162300"/>
            <a:ext cx="150876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pc="-45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«Об общественном здравоохранении» </a:t>
            </a:r>
            <a:endParaRPr lang="en-US" spc="-45" dirty="0">
              <a:solidFill>
                <a:srgbClr val="145DA0"/>
              </a:solidFill>
              <a:latin typeface="Arial Black" panose="020B0A04020102020204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«</a:t>
            </a:r>
            <a:r>
              <a:rPr lang="en-US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Об</a:t>
            </a: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охране</a:t>
            </a: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здоровья</a:t>
            </a: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граждан</a:t>
            </a: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в КР».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«О </a:t>
            </a:r>
            <a:r>
              <a:rPr lang="en-US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наркотических</a:t>
            </a: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средствах</a:t>
            </a: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психотропных</a:t>
            </a: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веществах</a:t>
            </a: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прекурсорах</a:t>
            </a: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»;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«О ВИЧ/</a:t>
            </a:r>
            <a:r>
              <a:rPr lang="en-US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СПИДе</a:t>
            </a: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в КР» 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«О </a:t>
            </a:r>
            <a:r>
              <a:rPr lang="en-US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профилактике</a:t>
            </a: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правонарушений</a:t>
            </a:r>
            <a:r>
              <a:rPr lang="en-US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в КР»</a:t>
            </a:r>
            <a:endParaRPr lang="ru-RU" spc="-45" dirty="0">
              <a:solidFill>
                <a:srgbClr val="145DA0"/>
              </a:solidFill>
              <a:latin typeface="Arial Black" panose="020B0A04020102020204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«Об обращении лекарственных средств»</a:t>
            </a:r>
            <a:endParaRPr lang="en-US" spc="-45" dirty="0">
              <a:solidFill>
                <a:srgbClr val="145DA0"/>
              </a:solidFill>
              <a:latin typeface="Arial Black" panose="020B0A04020102020204" pitchFamily="34" charset="0"/>
              <a:ea typeface="Poppins"/>
              <a:cs typeface="Poppins"/>
              <a:sym typeface="Poppi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41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1EEAF-D9D7-84DE-F3C3-2A8C9C249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60F8-425D-F6D4-9B31-3105A10A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57200"/>
            <a:ext cx="8229600" cy="1143000"/>
          </a:xfrm>
        </p:spPr>
        <p:txBody>
          <a:bodyPr/>
          <a:lstStyle/>
          <a:p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Программы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3F152-D6F4-4044-5711-A845C7D1E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162300"/>
            <a:ext cx="15849600" cy="5334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pc="-45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Государственная программа по стабилизации эпидемии ВИЧ в Кыргызской Республике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Антинаркотическая программа Правительства Кыргызской Республики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47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E522A-039F-96DB-18E4-2422D2AAC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F7B1D-8373-7D28-72C0-AE68B53A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333500"/>
            <a:ext cx="15316200" cy="114300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Постановления Правительства Кыргызской Республики </a:t>
            </a:r>
            <a:br>
              <a:rPr lang="ru-RU" sz="5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3BC6B3-62C7-F7DC-0B68-E3DFEF138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76500"/>
            <a:ext cx="17297400" cy="8686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 порядке учета, хранения и использования НС, психотропных веществ и прекурсоров в КР.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 Порядке проведения </a:t>
            </a:r>
            <a:r>
              <a:rPr lang="ru-RU" sz="5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Судебно</a:t>
            </a:r>
            <a:r>
              <a:rPr lang="ru-RU" sz="5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-психиатрических , Судебно-наркологических  и судебно-психологических экспертиз»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Об утверждении Перечня психических и поведенческих расстройств для лечения во внебольничных и стационарных условиях в рамках консультативно-диагностической,  лечебной, психопрофилактической и реабилитационной помощи» 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Об утверждении Положения о проведении МО на предмет установления состояния опьянения … или факта употребления алкоголя, наркотических средств и психотропных веществ в КР»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 реализации комплекса мер по реформе системы дорожной безопасности в КР».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55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3852968"/>
            <a:ext cx="15811500" cy="6014932"/>
            <a:chOff x="0" y="0"/>
            <a:chExt cx="3841588" cy="13402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1588" cy="1340288"/>
            </a:xfrm>
            <a:custGeom>
              <a:avLst/>
              <a:gdLst/>
              <a:ahLst/>
              <a:cxnLst/>
              <a:rect l="l" t="t" r="r" b="b"/>
              <a:pathLst>
                <a:path w="3841588" h="1340288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31265"/>
                  </a:lnTo>
                  <a:cubicBezTo>
                    <a:pt x="3841588" y="1336248"/>
                    <a:pt x="3837548" y="1340288"/>
                    <a:pt x="3832565" y="1340288"/>
                  </a:cubicBezTo>
                  <a:lnTo>
                    <a:pt x="9023" y="1340288"/>
                  </a:lnTo>
                  <a:cubicBezTo>
                    <a:pt x="4040" y="1340288"/>
                    <a:pt x="0" y="1336248"/>
                    <a:pt x="0" y="1331265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41588" cy="1378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89470" y="952500"/>
            <a:ext cx="12426530" cy="2252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27"/>
              </a:lnSpc>
              <a:spcBef>
                <a:spcPct val="0"/>
              </a:spcBef>
            </a:pP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Закон «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Об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охране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здоровья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граждан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в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Кыргызской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Республике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»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от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12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января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2024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года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№ 14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013691" y="8160464"/>
            <a:ext cx="3813100" cy="40330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28700" y="4080830"/>
            <a:ext cx="16230600" cy="449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0914" lvl="1" indent="-245457" algn="l">
              <a:lnSpc>
                <a:spcPts val="3183"/>
              </a:lnSpc>
              <a:buFont typeface="Arial"/>
              <a:buChar char="•"/>
            </a:pP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Устанавливает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комплекс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правовых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экономических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социальных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медицинских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механизмов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направленных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защиту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здоровья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населения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. </a:t>
            </a:r>
          </a:p>
          <a:p>
            <a:pPr marL="490914" lvl="1" indent="-245457" algn="l">
              <a:lnSpc>
                <a:spcPts val="3183"/>
              </a:lnSpc>
              <a:buFont typeface="Arial"/>
              <a:buChar char="•"/>
            </a:pP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нем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прописаны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государственные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гарантии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меры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по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охране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здоровья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граждан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обеспечивая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их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право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качественное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медицинское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обслуживание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.</a:t>
            </a:r>
          </a:p>
          <a:p>
            <a:pPr marL="490914" lvl="1" indent="-245457" algn="l">
              <a:lnSpc>
                <a:spcPts val="3183"/>
              </a:lnSpc>
              <a:buFont typeface="Arial"/>
              <a:buChar char="•"/>
            </a:pP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Регулирует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деятельность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всех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юридических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физических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лиц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вовлеченных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в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сферу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охраны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здоровья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что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делает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его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важным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инструментом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для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защиты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здоровья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повышения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качества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медицинской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помощи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в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Кыргызстане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3183"/>
              </a:lnSpc>
            </a:pPr>
            <a:endParaRPr lang="en-US" sz="2273" spc="-45" dirty="0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EA93A0-4659-A183-F845-0CA2F5E5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7914" y="594549"/>
            <a:ext cx="1804572" cy="18655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02273" y="-8767"/>
            <a:ext cx="4907787" cy="10295767"/>
          </a:xfrm>
          <a:custGeom>
            <a:avLst/>
            <a:gdLst/>
            <a:ahLst/>
            <a:cxnLst/>
            <a:rect l="l" t="t" r="r" b="b"/>
            <a:pathLst>
              <a:path w="4907787" h="10295767">
                <a:moveTo>
                  <a:pt x="0" y="0"/>
                </a:moveTo>
                <a:lnTo>
                  <a:pt x="4907787" y="0"/>
                </a:lnTo>
                <a:lnTo>
                  <a:pt x="4907787" y="10295767"/>
                </a:lnTo>
                <a:lnTo>
                  <a:pt x="0" y="10295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884" r="-1988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36825" y="3467100"/>
            <a:ext cx="14955624" cy="6544933"/>
            <a:chOff x="0" y="0"/>
            <a:chExt cx="3938930" cy="16485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38930" cy="1648538"/>
            </a:xfrm>
            <a:custGeom>
              <a:avLst/>
              <a:gdLst/>
              <a:ahLst/>
              <a:cxnLst/>
              <a:rect l="l" t="t" r="r" b="b"/>
              <a:pathLst>
                <a:path w="3938930" h="1648538">
                  <a:moveTo>
                    <a:pt x="8800" y="0"/>
                  </a:moveTo>
                  <a:lnTo>
                    <a:pt x="3930129" y="0"/>
                  </a:lnTo>
                  <a:cubicBezTo>
                    <a:pt x="3934990" y="0"/>
                    <a:pt x="3938930" y="3940"/>
                    <a:pt x="3938930" y="8800"/>
                  </a:cubicBezTo>
                  <a:lnTo>
                    <a:pt x="3938930" y="1639738"/>
                  </a:lnTo>
                  <a:cubicBezTo>
                    <a:pt x="3938930" y="1644598"/>
                    <a:pt x="3934990" y="1648538"/>
                    <a:pt x="3930129" y="1648538"/>
                  </a:cubicBezTo>
                  <a:lnTo>
                    <a:pt x="8800" y="1648538"/>
                  </a:lnTo>
                  <a:cubicBezTo>
                    <a:pt x="3940" y="1648538"/>
                    <a:pt x="0" y="1644598"/>
                    <a:pt x="0" y="1639738"/>
                  </a:cubicBezTo>
                  <a:lnTo>
                    <a:pt x="0" y="8800"/>
                  </a:lnTo>
                  <a:cubicBezTo>
                    <a:pt x="0" y="3940"/>
                    <a:pt x="3940" y="0"/>
                    <a:pt x="8800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938930" cy="1686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85425" y="952500"/>
            <a:ext cx="12142521" cy="2252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7"/>
              </a:lnSpc>
              <a:spcBef>
                <a:spcPct val="0"/>
              </a:spcBef>
            </a:pP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Закон «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Об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общественном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здравоохранении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»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от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12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января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2024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года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№ 10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76400" y="3964271"/>
            <a:ext cx="12222552" cy="6134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0914" lvl="1" indent="-245457" algn="l">
              <a:lnSpc>
                <a:spcPts val="3183"/>
              </a:lnSpc>
              <a:buFont typeface="Arial"/>
              <a:buChar char="•"/>
            </a:pP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Регулирует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вопросы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связанные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с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обеспечением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санитарно-эпидемиологического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благополучия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профилактикой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заболеваний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среди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населения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. </a:t>
            </a:r>
          </a:p>
          <a:p>
            <a:pPr marL="490914" lvl="1" indent="-245457" algn="l">
              <a:lnSpc>
                <a:spcPts val="3183"/>
              </a:lnSpc>
              <a:buFont typeface="Arial"/>
              <a:buChar char="•"/>
            </a:pP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Устанавливает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правовые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основы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взаимодействия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государственных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органов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органов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местного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самоуправления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юридических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лиц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граждан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для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реализации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мер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в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сфере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охраны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здоровья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. </a:t>
            </a:r>
          </a:p>
          <a:p>
            <a:pPr marL="490914" lvl="1" indent="-245457" algn="l">
              <a:lnSpc>
                <a:spcPts val="3183"/>
              </a:lnSpc>
              <a:buFont typeface="Arial"/>
              <a:buChar char="•"/>
            </a:pP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Структурированы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вопросы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по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укреплению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здоровья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населения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формированию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здорового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образа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жизни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;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обеспечению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санитарно-эпидемиологического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благополучия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населения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;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повышению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доступа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к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услугам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общественного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здравоохранения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;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профилактике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инфекционных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неинфекционных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заболеваний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;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развитию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организаций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общественного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28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здравоохранения</a:t>
            </a:r>
            <a:r>
              <a:rPr lang="en-US" sz="28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3183"/>
              </a:lnSpc>
            </a:pPr>
            <a:endParaRPr lang="en-US" sz="2273" spc="-45" dirty="0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676400" y="4072087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4032539" y="4236241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02273" y="-8767"/>
            <a:ext cx="4907787" cy="10295767"/>
          </a:xfrm>
          <a:custGeom>
            <a:avLst/>
            <a:gdLst/>
            <a:ahLst/>
            <a:cxnLst/>
            <a:rect l="l" t="t" r="r" b="b"/>
            <a:pathLst>
              <a:path w="4907787" h="10295767">
                <a:moveTo>
                  <a:pt x="0" y="0"/>
                </a:moveTo>
                <a:lnTo>
                  <a:pt x="4907787" y="0"/>
                </a:lnTo>
                <a:lnTo>
                  <a:pt x="4907787" y="10295767"/>
                </a:lnTo>
                <a:lnTo>
                  <a:pt x="0" y="10295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884" r="-1988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40205" y="4372288"/>
            <a:ext cx="12907448" cy="4886012"/>
            <a:chOff x="0" y="0"/>
            <a:chExt cx="3399493" cy="1286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9492" cy="1286851"/>
            </a:xfrm>
            <a:custGeom>
              <a:avLst/>
              <a:gdLst/>
              <a:ahLst/>
              <a:cxnLst/>
              <a:rect l="l" t="t" r="r" b="b"/>
              <a:pathLst>
                <a:path w="3399492" h="1286851">
                  <a:moveTo>
                    <a:pt x="10197" y="0"/>
                  </a:moveTo>
                  <a:lnTo>
                    <a:pt x="3389296" y="0"/>
                  </a:lnTo>
                  <a:cubicBezTo>
                    <a:pt x="3394927" y="0"/>
                    <a:pt x="3399492" y="4565"/>
                    <a:pt x="3399492" y="10197"/>
                  </a:cubicBezTo>
                  <a:lnTo>
                    <a:pt x="3399492" y="1276654"/>
                  </a:lnTo>
                  <a:cubicBezTo>
                    <a:pt x="3399492" y="1282286"/>
                    <a:pt x="3394927" y="1286851"/>
                    <a:pt x="3389296" y="1286851"/>
                  </a:cubicBezTo>
                  <a:lnTo>
                    <a:pt x="10197" y="1286851"/>
                  </a:lnTo>
                  <a:cubicBezTo>
                    <a:pt x="4565" y="1286851"/>
                    <a:pt x="0" y="1282286"/>
                    <a:pt x="0" y="1276654"/>
                  </a:cubicBezTo>
                  <a:lnTo>
                    <a:pt x="0" y="10197"/>
                  </a:lnTo>
                  <a:cubicBezTo>
                    <a:pt x="0" y="4565"/>
                    <a:pt x="4565" y="0"/>
                    <a:pt x="1019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99493" cy="1324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82089" y="459394"/>
            <a:ext cx="12142521" cy="3776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7"/>
              </a:lnSpc>
            </a:pP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Закон “О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наркотических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средствах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психотропных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веществах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их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аналогах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и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прекурсорах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”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от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6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марта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2024 </a:t>
            </a:r>
            <a:r>
              <a:rPr lang="en-US" sz="43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года</a:t>
            </a:r>
            <a:r>
              <a:rPr lang="en-US" sz="43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№ 69</a:t>
            </a:r>
          </a:p>
          <a:p>
            <a:pPr algn="l">
              <a:lnSpc>
                <a:spcPts val="6027"/>
              </a:lnSpc>
              <a:spcBef>
                <a:spcPct val="0"/>
              </a:spcBef>
            </a:pPr>
            <a:endParaRPr lang="en-US" sz="4305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05000" y="4577221"/>
            <a:ext cx="11057295" cy="449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0914" lvl="1" indent="-245457" algn="l">
              <a:lnSpc>
                <a:spcPts val="3183"/>
              </a:lnSpc>
              <a:buFont typeface="Arial"/>
              <a:buChar char="•"/>
            </a:pP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Определено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регулирование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оборота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наркотических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средств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психотропных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веществ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в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Кыргызской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Республике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. </a:t>
            </a:r>
          </a:p>
          <a:p>
            <a:pPr marL="490914" lvl="1" indent="-245457" algn="l">
              <a:lnSpc>
                <a:spcPts val="3183"/>
              </a:lnSpc>
              <a:buFont typeface="Arial"/>
              <a:buChar char="•"/>
            </a:pP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Прописан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весь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цикл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обращения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этих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веществ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—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от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производства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распространения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до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их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хранения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транспортировки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. </a:t>
            </a:r>
          </a:p>
          <a:p>
            <a:pPr marL="490914" lvl="1" indent="-245457" algn="l">
              <a:lnSpc>
                <a:spcPts val="3183"/>
              </a:lnSpc>
              <a:buFont typeface="Arial"/>
              <a:buChar char="•"/>
            </a:pP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Установлены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правовые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регулирования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государственный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надзор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минимизации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незаконного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распространения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наркотических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5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веществ</a:t>
            </a:r>
            <a:r>
              <a:rPr lang="en-US" sz="3200" spc="-45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3183"/>
              </a:lnSpc>
            </a:pPr>
            <a:endParaRPr lang="en-US" sz="2273" spc="-45" dirty="0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2209800" y="4577221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3043659" y="4610124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02273" y="-8767"/>
            <a:ext cx="4907787" cy="10295767"/>
          </a:xfrm>
          <a:custGeom>
            <a:avLst/>
            <a:gdLst/>
            <a:ahLst/>
            <a:cxnLst/>
            <a:rect l="l" t="t" r="r" b="b"/>
            <a:pathLst>
              <a:path w="4907787" h="10295767">
                <a:moveTo>
                  <a:pt x="0" y="0"/>
                </a:moveTo>
                <a:lnTo>
                  <a:pt x="4907787" y="0"/>
                </a:lnTo>
                <a:lnTo>
                  <a:pt x="4907787" y="10295767"/>
                </a:lnTo>
                <a:lnTo>
                  <a:pt x="0" y="10295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884" r="-1988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7570" y="3017030"/>
            <a:ext cx="15513030" cy="7391122"/>
            <a:chOff x="0" y="0"/>
            <a:chExt cx="3841588" cy="13930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1588" cy="1393015"/>
            </a:xfrm>
            <a:custGeom>
              <a:avLst/>
              <a:gdLst/>
              <a:ahLst/>
              <a:cxnLst/>
              <a:rect l="l" t="t" r="r" b="b"/>
              <a:pathLst>
                <a:path w="3841588" h="1393015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83992"/>
                  </a:lnTo>
                  <a:cubicBezTo>
                    <a:pt x="3841588" y="1388975"/>
                    <a:pt x="3837548" y="1393015"/>
                    <a:pt x="3832565" y="1393015"/>
                  </a:cubicBezTo>
                  <a:lnTo>
                    <a:pt x="9023" y="1393015"/>
                  </a:lnTo>
                  <a:cubicBezTo>
                    <a:pt x="4040" y="1393015"/>
                    <a:pt x="0" y="1388975"/>
                    <a:pt x="0" y="1383992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41588" cy="1431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70420" y="962025"/>
            <a:ext cx="12250319" cy="183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7"/>
              </a:lnSpc>
              <a:spcBef>
                <a:spcPct val="0"/>
              </a:spcBef>
            </a:pPr>
            <a:r>
              <a:rPr lang="en-US" sz="35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Изменения</a:t>
            </a:r>
            <a:r>
              <a:rPr lang="en-US" sz="35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в </a:t>
            </a:r>
            <a:r>
              <a:rPr lang="en-US" sz="35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законодательстве</a:t>
            </a:r>
            <a:r>
              <a:rPr lang="en-US" sz="35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в </a:t>
            </a:r>
            <a:r>
              <a:rPr lang="en-US" sz="35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Кыргызской</a:t>
            </a:r>
            <a:r>
              <a:rPr lang="en-US" sz="35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5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Республике</a:t>
            </a:r>
            <a:r>
              <a:rPr lang="en-US" sz="35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в </a:t>
            </a:r>
            <a:r>
              <a:rPr lang="en-US" sz="35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части</a:t>
            </a:r>
            <a:r>
              <a:rPr lang="en-US" sz="35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5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оказания</a:t>
            </a:r>
            <a:r>
              <a:rPr lang="en-US" sz="35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5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наркологической</a:t>
            </a:r>
            <a:r>
              <a:rPr lang="en-US" sz="35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505" dirty="0" err="1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помощи</a:t>
            </a:r>
            <a:r>
              <a:rPr lang="en-US" sz="3505" dirty="0">
                <a:solidFill>
                  <a:schemeClr val="tx2">
                    <a:lumMod val="75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1000" y="2918194"/>
            <a:ext cx="14588539" cy="9143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2504" lvl="1" indent="-256252" algn="just">
              <a:lnSpc>
                <a:spcPts val="3323"/>
              </a:lnSpc>
              <a:buFont typeface="Arial"/>
              <a:buChar char="•"/>
            </a:pPr>
            <a:r>
              <a:rPr lang="en-US" sz="3200" spc="-47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Впервые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вводится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отдельный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раздел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посвященный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психическому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здоровью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включая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меры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по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профилактике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диагностике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лечению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психических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поведенческих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расстройств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. </a:t>
            </a:r>
          </a:p>
          <a:p>
            <a:pPr marL="512504" lvl="1" indent="-256252" algn="just">
              <a:lnSpc>
                <a:spcPts val="3323"/>
              </a:lnSpc>
              <a:buFont typeface="Arial"/>
              <a:buChar char="•"/>
            </a:pP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Для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доступности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эффективности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оказания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услуг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включены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алгоритмы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использования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цифровых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технологий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путем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создания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национального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электронного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регистра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пациентов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ведения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электронных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медицинских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карт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телемедицины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.   </a:t>
            </a:r>
          </a:p>
          <a:p>
            <a:pPr marL="512504" lvl="1" indent="-256252" algn="just">
              <a:lnSpc>
                <a:spcPts val="3323"/>
              </a:lnSpc>
              <a:buFont typeface="Arial"/>
              <a:buChar char="•"/>
            </a:pP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Делается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акцент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важности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равного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доступа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к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медицинским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услугам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для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всех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групп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населения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Кыргызской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Республики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. </a:t>
            </a:r>
          </a:p>
          <a:p>
            <a:pPr marL="512504" lvl="1" indent="-256252" algn="just">
              <a:lnSpc>
                <a:spcPts val="3323"/>
              </a:lnSpc>
              <a:buFont typeface="Arial"/>
              <a:buChar char="•"/>
            </a:pP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Расширены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функции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учреждений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первичного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звена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по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оказанию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услуг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психологической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помощи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включая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кризисное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консультирование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помощь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пострадавшим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от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насилия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. </a:t>
            </a:r>
          </a:p>
          <a:p>
            <a:pPr marL="512504" lvl="1" indent="-256252" algn="just">
              <a:lnSpc>
                <a:spcPts val="3323"/>
              </a:lnSpc>
              <a:buFont typeface="Arial"/>
              <a:buChar char="•"/>
            </a:pP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Расширены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возможности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финансирования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через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государственно-частного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партнерства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и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грантовой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поддержки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для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медицинских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3200" spc="-47" dirty="0" err="1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учреждений</a:t>
            </a:r>
            <a:r>
              <a:rPr lang="en-US" sz="3200" spc="-47" dirty="0">
                <a:solidFill>
                  <a:srgbClr val="145DA0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3463"/>
              </a:lnSpc>
            </a:pPr>
            <a:endParaRPr lang="en-US" sz="2373" spc="-47" dirty="0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763"/>
              </a:lnSpc>
            </a:pPr>
            <a:endParaRPr lang="en-US" sz="2373" spc="-47" dirty="0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763"/>
              </a:lnSpc>
            </a:pPr>
            <a:endParaRPr lang="en-US" sz="2373" spc="-47" dirty="0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763"/>
              </a:lnSpc>
            </a:pPr>
            <a:endParaRPr lang="en-US" sz="2373" spc="-47" dirty="0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868</Words>
  <Application>Microsoft Office PowerPoint</Application>
  <PresentationFormat>Произвольный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Poppins Bold</vt:lpstr>
      <vt:lpstr>Calibri</vt:lpstr>
      <vt:lpstr>Arial</vt:lpstr>
      <vt:lpstr>Arial Black</vt:lpstr>
      <vt:lpstr>Open Sans Extra Bold</vt:lpstr>
      <vt:lpstr>Poppins</vt:lpstr>
      <vt:lpstr>Office Theme</vt:lpstr>
      <vt:lpstr>Презентация PowerPoint</vt:lpstr>
      <vt:lpstr>Презентация PowerPoint</vt:lpstr>
      <vt:lpstr>Законы </vt:lpstr>
      <vt:lpstr>Программы </vt:lpstr>
      <vt:lpstr>Постановления Правительства Кыргызской Республики  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Стандарты лечения наркологических расстройств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(созданная из вашего документа), копия</dc:title>
  <cp:lastModifiedBy>Zhyldiz Bakirova</cp:lastModifiedBy>
  <cp:revision>4</cp:revision>
  <dcterms:created xsi:type="dcterms:W3CDTF">2006-08-16T00:00:00Z</dcterms:created>
  <dcterms:modified xsi:type="dcterms:W3CDTF">2025-08-24T08:46:24Z</dcterms:modified>
  <dc:identifier>DAGWhFW-cE8</dc:identifier>
</cp:coreProperties>
</file>