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3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4.xml" ContentType="application/vnd.openxmlformats-officedocument.presentationml.notesSl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notesSlides/notesSlide5.xml" ContentType="application/vnd.openxmlformats-officedocument.presentationml.notesSlid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4"/>
  </p:notesMasterIdLst>
  <p:sldIdLst>
    <p:sldId id="508" r:id="rId2"/>
    <p:sldId id="258" r:id="rId3"/>
    <p:sldId id="513" r:id="rId4"/>
    <p:sldId id="519" r:id="rId5"/>
    <p:sldId id="509" r:id="rId6"/>
    <p:sldId id="510" r:id="rId7"/>
    <p:sldId id="511" r:id="rId8"/>
    <p:sldId id="521" r:id="rId9"/>
    <p:sldId id="512" r:id="rId10"/>
    <p:sldId id="517" r:id="rId11"/>
    <p:sldId id="518" r:id="rId12"/>
    <p:sldId id="516" r:id="rId13"/>
  </p:sldIdLst>
  <p:sldSz cx="12192000" cy="6858000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528" userDrawn="1">
          <p15:clr>
            <a:srgbClr val="A4A3A4"/>
          </p15:clr>
        </p15:guide>
        <p15:guide id="2" pos="3797" userDrawn="1">
          <p15:clr>
            <a:srgbClr val="A4A3A4"/>
          </p15:clr>
        </p15:guide>
        <p15:guide id="3" pos="7680" userDrawn="1">
          <p15:clr>
            <a:srgbClr val="A4A3A4"/>
          </p15:clr>
        </p15:guide>
        <p15:guide id="4" pos="208" userDrawn="1">
          <p15:clr>
            <a:srgbClr val="A4A3A4"/>
          </p15:clr>
        </p15:guide>
        <p15:guide id="5" pos="7300" userDrawn="1">
          <p15:clr>
            <a:srgbClr val="A4A3A4"/>
          </p15:clr>
        </p15:guide>
        <p15:guide id="6" pos="3724" userDrawn="1">
          <p15:clr>
            <a:srgbClr val="A4A3A4"/>
          </p15:clr>
        </p15:guide>
        <p15:guide id="7" pos="4455" userDrawn="1">
          <p15:clr>
            <a:srgbClr val="A4A3A4"/>
          </p15:clr>
        </p15:guide>
        <p15:guide id="8" pos="5372" userDrawn="1">
          <p15:clr>
            <a:srgbClr val="A4A3A4"/>
          </p15:clr>
        </p15:guide>
        <p15:guide id="9" pos="6425" userDrawn="1">
          <p15:clr>
            <a:srgbClr val="A4A3A4"/>
          </p15:clr>
        </p15:guide>
        <p15:guide id="10" pos="6970" userDrawn="1">
          <p15:clr>
            <a:srgbClr val="A4A3A4"/>
          </p15:clr>
        </p15:guide>
        <p15:guide id="11" orient="horz" pos="3250" userDrawn="1">
          <p15:clr>
            <a:srgbClr val="A4A3A4"/>
          </p15:clr>
        </p15:guide>
        <p15:guide id="12" orient="horz" pos="3012" userDrawn="1">
          <p15:clr>
            <a:srgbClr val="A4A3A4"/>
          </p15:clr>
        </p15:guide>
        <p15:guide id="14" orient="horz" pos="2205" userDrawn="1">
          <p15:clr>
            <a:srgbClr val="A4A3A4"/>
          </p15:clr>
        </p15:guide>
        <p15:guide id="16" orient="horz" pos="1967" userDrawn="1">
          <p15:clr>
            <a:srgbClr val="A4A3A4"/>
          </p15:clr>
        </p15:guide>
        <p15:guide id="17" orient="horz" pos="4324" userDrawn="1">
          <p15:clr>
            <a:srgbClr val="A4A3A4"/>
          </p15:clr>
        </p15:guide>
        <p15:guide id="18" orient="horz" pos="2730" userDrawn="1">
          <p15:clr>
            <a:srgbClr val="A4A3A4"/>
          </p15:clr>
        </p15:guide>
        <p15:guide id="19" orient="horz" pos="1199" userDrawn="1">
          <p15:clr>
            <a:srgbClr val="A4A3A4"/>
          </p15:clr>
        </p15:guide>
        <p15:guide id="20" orient="horz" userDrawn="1">
          <p15:clr>
            <a:srgbClr val="A4A3A4"/>
          </p15:clr>
        </p15:guide>
        <p15:guide id="21" orient="horz" pos="2084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Артем С. Малмыгин" initials="АСМ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B9BD5"/>
    <a:srgbClr val="000000"/>
    <a:srgbClr val="0977BF"/>
    <a:srgbClr val="EAEFF7"/>
    <a:srgbClr val="D2DEEF"/>
    <a:srgbClr val="FFFFFF"/>
    <a:srgbClr val="C125FF"/>
    <a:srgbClr val="F68840"/>
    <a:srgbClr val="97656C"/>
    <a:srgbClr val="CB5D9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838" autoAdjust="0"/>
    <p:restoredTop sz="96586" autoAdjust="0"/>
  </p:normalViewPr>
  <p:slideViewPr>
    <p:cSldViewPr snapToGrid="0" showGuides="1">
      <p:cViewPr varScale="1">
        <p:scale>
          <a:sx n="71" d="100"/>
          <a:sy n="71" d="100"/>
        </p:scale>
        <p:origin x="702" y="66"/>
      </p:cViewPr>
      <p:guideLst>
        <p:guide orient="horz" pos="2528"/>
        <p:guide pos="3797"/>
        <p:guide pos="7680"/>
        <p:guide pos="208"/>
        <p:guide pos="7300"/>
        <p:guide pos="3724"/>
        <p:guide pos="4455"/>
        <p:guide pos="5372"/>
        <p:guide pos="6425"/>
        <p:guide pos="6970"/>
        <p:guide orient="horz" pos="3250"/>
        <p:guide orient="horz" pos="3012"/>
        <p:guide orient="horz" pos="2205"/>
        <p:guide orient="horz" pos="1967"/>
        <p:guide orient="horz" pos="4324"/>
        <p:guide orient="horz" pos="2730"/>
        <p:guide orient="horz" pos="1199"/>
        <p:guide orient="horz"/>
        <p:guide orient="horz" pos="208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200" d="100"/>
        <a:sy n="2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03150577418993E-2"/>
          <c:y val="6.33637548891786E-2"/>
          <c:w val="0.97533355757371898"/>
          <c:h val="0.51546284224250305"/>
        </c:manualLayout>
      </c:layout>
      <c:lineChart>
        <c:grouping val="standard"/>
        <c:varyColors val="0"/>
        <c:ser>
          <c:idx val="1"/>
          <c:order val="0"/>
          <c:tx>
            <c:strRef>
              <c:f>Лист1!$A$2</c:f>
              <c:strCache>
                <c:ptCount val="1"/>
                <c:pt idx="0">
                  <c:v>Мужчины</c:v>
                </c:pt>
              </c:strCache>
            </c:strRef>
          </c:tx>
          <c:spPr>
            <a:ln w="76200" cap="rnd">
              <a:solidFill>
                <a:srgbClr val="00B0F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cat>
            <c:numRef>
              <c:f>Лист1!$B$1:$F$1</c:f>
              <c:numCache>
                <c:formatCode>General</c:formatCode>
                <c:ptCount val="5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</c:numCache>
            </c:numRef>
          </c:cat>
          <c:val>
            <c:numRef>
              <c:f>Лист1!$B$2:$F$2</c:f>
              <c:numCache>
                <c:formatCode>General</c:formatCode>
                <c:ptCount val="5"/>
                <c:pt idx="0">
                  <c:v>67</c:v>
                </c:pt>
                <c:pt idx="1">
                  <c:v>66</c:v>
                </c:pt>
                <c:pt idx="2">
                  <c:v>67</c:v>
                </c:pt>
                <c:pt idx="3">
                  <c:v>66</c:v>
                </c:pt>
                <c:pt idx="4">
                  <c:v>63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21A5-4522-AEC0-6C7C702F354B}"/>
            </c:ext>
          </c:extLst>
        </c:ser>
        <c:ser>
          <c:idx val="2"/>
          <c:order val="1"/>
          <c:tx>
            <c:strRef>
              <c:f>Лист1!$A$3</c:f>
              <c:strCache>
                <c:ptCount val="1"/>
                <c:pt idx="0">
                  <c:v>Женщины</c:v>
                </c:pt>
              </c:strCache>
            </c:strRef>
          </c:tx>
          <c:spPr>
            <a:ln w="76200" cap="rnd">
              <a:solidFill>
                <a:srgbClr val="FF000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9525">
                <a:solidFill>
                  <a:schemeClr val="accent3"/>
                </a:solidFill>
              </a:ln>
              <a:effectLst/>
            </c:spPr>
          </c:marker>
          <c:cat>
            <c:numRef>
              <c:f>Лист1!$B$1:$F$1</c:f>
              <c:numCache>
                <c:formatCode>General</c:formatCode>
                <c:ptCount val="5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</c:numCache>
            </c:numRef>
          </c:cat>
          <c:val>
            <c:numRef>
              <c:f>Лист1!$B$3:$F$3</c:f>
              <c:numCache>
                <c:formatCode>General</c:formatCode>
                <c:ptCount val="5"/>
                <c:pt idx="0">
                  <c:v>54</c:v>
                </c:pt>
                <c:pt idx="1">
                  <c:v>54</c:v>
                </c:pt>
                <c:pt idx="2">
                  <c:v>50</c:v>
                </c:pt>
                <c:pt idx="3">
                  <c:v>54</c:v>
                </c:pt>
                <c:pt idx="4">
                  <c:v>50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21A5-4522-AEC0-6C7C702F354B}"/>
            </c:ext>
          </c:extLst>
        </c:ser>
        <c:ser>
          <c:idx val="0"/>
          <c:order val="2"/>
          <c:tx>
            <c:strRef>
              <c:f>Лист1!$A$4</c:f>
              <c:strCache>
                <c:ptCount val="1"/>
                <c:pt idx="0">
                  <c:v>Дети</c:v>
                </c:pt>
              </c:strCache>
            </c:strRef>
          </c:tx>
          <c:spPr>
            <a:ln w="76200" cap="rnd">
              <a:solidFill>
                <a:srgbClr val="00B05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cat>
            <c:numRef>
              <c:f>Лист1!$B$1:$F$1</c:f>
              <c:numCache>
                <c:formatCode>General</c:formatCode>
                <c:ptCount val="5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</c:numCache>
            </c:numRef>
          </c:cat>
          <c:val>
            <c:numRef>
              <c:f>Лист1!$B$4:$F$4</c:f>
              <c:numCache>
                <c:formatCode>General</c:formatCode>
                <c:ptCount val="5"/>
                <c:pt idx="0">
                  <c:v>5</c:v>
                </c:pt>
                <c:pt idx="1">
                  <c:v>45</c:v>
                </c:pt>
                <c:pt idx="2">
                  <c:v>40</c:v>
                </c:pt>
                <c:pt idx="3">
                  <c:v>20</c:v>
                </c:pt>
                <c:pt idx="4">
                  <c:v>35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21A5-4522-AEC0-6C7C702F354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609803120"/>
        <c:axId val="1545204720"/>
      </c:lineChart>
      <c:catAx>
        <c:axId val="16098031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en-US" sz="1600" b="1" i="0" u="none" strike="noStrike" kern="1200" baseline="0">
                <a:solidFill>
                  <a:schemeClr val="tx1"/>
                </a:solidFill>
                <a:latin typeface="+mj-lt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545204720"/>
        <c:crosses val="autoZero"/>
        <c:auto val="1"/>
        <c:lblAlgn val="ctr"/>
        <c:lblOffset val="100"/>
        <c:noMultiLvlLbl val="0"/>
      </c:catAx>
      <c:valAx>
        <c:axId val="1545204720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60980312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1"/>
        <c:txPr>
          <a:bodyPr rot="0" spcFirstLastPara="1" vertOverflow="ellipsis" vert="horz" wrap="square" anchor="ctr" anchorCtr="1"/>
          <a:lstStyle/>
          <a:p>
            <a:pPr>
              <a:defRPr lang="en-US" sz="18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</c:legendEntry>
      <c:layout>
        <c:manualLayout>
          <c:xMode val="edge"/>
          <c:yMode val="edge"/>
          <c:x val="0.24374929924879499"/>
          <c:y val="0.75084745762711902"/>
          <c:w val="0.49736517546810199"/>
          <c:h val="0.15971316818774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lang="ru-RU" sz="18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  <c:extLst>
      <c:ext uri="{0b15fc19-7d7d-44ad-8c2d-2c3a37ce22c3}">
        <chartProps xmlns="https://web.wps.cn/et/2018/main" chartId="{78251e5b-83aa-4c81-8070-6c5e7c59f1f6}"/>
      </c:ext>
    </c:extLst>
  </c:chart>
  <c:spPr>
    <a:noFill/>
    <a:ln>
      <a:noFill/>
    </a:ln>
    <a:effectLst/>
  </c:spPr>
  <c:txPr>
    <a:bodyPr/>
    <a:lstStyle/>
    <a:p>
      <a:pPr>
        <a:defRPr lang="ru-RU"/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03514958480264E-2"/>
          <c:y val="6.3372017212152798E-2"/>
          <c:w val="0.97531566374701395"/>
          <c:h val="0.51344373451558201"/>
        </c:manualLayout>
      </c:layout>
      <c:lineChart>
        <c:grouping val="standard"/>
        <c:varyColors val="0"/>
        <c:ser>
          <c:idx val="1"/>
          <c:order val="0"/>
          <c:tx>
            <c:strRef>
              <c:f>Лист1!$A$2</c:f>
              <c:strCache>
                <c:ptCount val="1"/>
                <c:pt idx="0">
                  <c:v>Мужчины</c:v>
                </c:pt>
              </c:strCache>
            </c:strRef>
          </c:tx>
          <c:spPr>
            <a:ln w="76200" cap="rnd">
              <a:solidFill>
                <a:srgbClr val="00B0F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cat>
            <c:numRef>
              <c:f>Лист1!$B$1:$F$1</c:f>
              <c:numCache>
                <c:formatCode>General</c:formatCode>
                <c:ptCount val="5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</c:numCache>
            </c:numRef>
          </c:cat>
          <c:val>
            <c:numRef>
              <c:f>Лист1!$B$2:$F$2</c:f>
              <c:numCache>
                <c:formatCode>General</c:formatCode>
                <c:ptCount val="5"/>
                <c:pt idx="0">
                  <c:v>64</c:v>
                </c:pt>
                <c:pt idx="1">
                  <c:v>64</c:v>
                </c:pt>
                <c:pt idx="2">
                  <c:v>80</c:v>
                </c:pt>
                <c:pt idx="3">
                  <c:v>84</c:v>
                </c:pt>
                <c:pt idx="4">
                  <c:v>78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7320-4AB8-BC21-96FBDA324E50}"/>
            </c:ext>
          </c:extLst>
        </c:ser>
        <c:ser>
          <c:idx val="2"/>
          <c:order val="1"/>
          <c:tx>
            <c:strRef>
              <c:f>Лист1!$A$3</c:f>
              <c:strCache>
                <c:ptCount val="1"/>
                <c:pt idx="0">
                  <c:v>Женщины</c:v>
                </c:pt>
              </c:strCache>
            </c:strRef>
          </c:tx>
          <c:spPr>
            <a:ln w="76200" cap="rnd">
              <a:solidFill>
                <a:srgbClr val="FF000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9525">
                <a:solidFill>
                  <a:schemeClr val="accent3"/>
                </a:solidFill>
              </a:ln>
              <a:effectLst/>
            </c:spPr>
          </c:marker>
          <c:cat>
            <c:numRef>
              <c:f>Лист1!$B$1:$F$1</c:f>
              <c:numCache>
                <c:formatCode>General</c:formatCode>
                <c:ptCount val="5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</c:numCache>
            </c:numRef>
          </c:cat>
          <c:val>
            <c:numRef>
              <c:f>Лист1!$B$3:$F$3</c:f>
              <c:numCache>
                <c:formatCode>General</c:formatCode>
                <c:ptCount val="5"/>
                <c:pt idx="0">
                  <c:v>44</c:v>
                </c:pt>
                <c:pt idx="1">
                  <c:v>44</c:v>
                </c:pt>
                <c:pt idx="2">
                  <c:v>58</c:v>
                </c:pt>
                <c:pt idx="3">
                  <c:v>66</c:v>
                </c:pt>
                <c:pt idx="4">
                  <c:v>54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7320-4AB8-BC21-96FBDA324E50}"/>
            </c:ext>
          </c:extLst>
        </c:ser>
        <c:ser>
          <c:idx val="0"/>
          <c:order val="2"/>
          <c:tx>
            <c:strRef>
              <c:f>Лист1!$A$4</c:f>
              <c:strCache>
                <c:ptCount val="1"/>
                <c:pt idx="0">
                  <c:v>Дети</c:v>
                </c:pt>
              </c:strCache>
            </c:strRef>
          </c:tx>
          <c:spPr>
            <a:ln w="76200" cap="rnd">
              <a:solidFill>
                <a:srgbClr val="00B05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cat>
            <c:numRef>
              <c:f>Лист1!$B$1:$F$1</c:f>
              <c:numCache>
                <c:formatCode>General</c:formatCode>
                <c:ptCount val="5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</c:numCache>
            </c:numRef>
          </c:cat>
          <c:val>
            <c:numRef>
              <c:f>Лист1!$B$4:$F$4</c:f>
              <c:numCache>
                <c:formatCode>General</c:formatCode>
                <c:ptCount val="5"/>
                <c:pt idx="0">
                  <c:v>5</c:v>
                </c:pt>
                <c:pt idx="1">
                  <c:v>32</c:v>
                </c:pt>
                <c:pt idx="2">
                  <c:v>25</c:v>
                </c:pt>
                <c:pt idx="3">
                  <c:v>10</c:v>
                </c:pt>
                <c:pt idx="4">
                  <c:v>20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7320-4AB8-BC21-96FBDA324E5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609803120"/>
        <c:axId val="1545204720"/>
      </c:lineChart>
      <c:catAx>
        <c:axId val="16098031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en-US" sz="1600" b="1" i="0" u="none" strike="noStrike" kern="1200" baseline="0">
                <a:solidFill>
                  <a:schemeClr val="tx1"/>
                </a:solidFill>
                <a:latin typeface="+mj-lt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545204720"/>
        <c:crosses val="autoZero"/>
        <c:auto val="1"/>
        <c:lblAlgn val="ctr"/>
        <c:lblOffset val="100"/>
        <c:noMultiLvlLbl val="0"/>
      </c:catAx>
      <c:valAx>
        <c:axId val="1545204720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60980312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1"/>
        <c:txPr>
          <a:bodyPr rot="0" spcFirstLastPara="1" vertOverflow="ellipsis" vert="horz" wrap="square" anchor="ctr" anchorCtr="1"/>
          <a:lstStyle/>
          <a:p>
            <a:pPr>
              <a:defRPr lang="en-US" sz="18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</c:legendEntry>
      <c:layout>
        <c:manualLayout>
          <c:xMode val="edge"/>
          <c:yMode val="edge"/>
          <c:x val="0.259697417813673"/>
          <c:y val="0.73881862041987201"/>
          <c:w val="0.48743032647025403"/>
          <c:h val="0.19376711435649999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lang="ru-RU" sz="18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  <c:extLst>
      <c:ext uri="{0b15fc19-7d7d-44ad-8c2d-2c3a37ce22c3}">
        <chartProps xmlns="https://web.wps.cn/et/2018/main" chartId="{78251e5b-83aa-4c81-8070-6c5e7c59f1f6}"/>
      </c:ext>
    </c:extLst>
  </c:chart>
  <c:spPr>
    <a:noFill/>
    <a:ln>
      <a:noFill/>
    </a:ln>
    <a:effectLst/>
  </c:spPr>
  <c:txPr>
    <a:bodyPr/>
    <a:lstStyle/>
    <a:p>
      <a:pPr>
        <a:defRPr lang="ru-RU"/>
      </a:pPr>
      <a:endParaRPr lang="ru-RU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44525953095476E-2"/>
          <c:y val="2.9665587918015102E-2"/>
          <c:w val="0.95109480938090496"/>
          <c:h val="0.50695792880258905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Сочетанное употребление</c:v>
                </c:pt>
              </c:strCache>
            </c:strRef>
          </c:tx>
          <c:spPr>
            <a:ln w="76200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cat>
            <c:numRef>
              <c:f>Sheet1!$A$2:$A$6</c:f>
              <c:numCache>
                <c:formatCode>General</c:formatCode>
                <c:ptCount val="5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</c:numCache>
            </c:numRef>
          </c:cat>
          <c:val>
            <c:numRef>
              <c:f>Sheet1!$B$2:$B$6</c:f>
              <c:numCache>
                <c:formatCode>General</c:formatCode>
                <c:ptCount val="5"/>
                <c:pt idx="0">
                  <c:v>2315</c:v>
                </c:pt>
                <c:pt idx="1">
                  <c:v>2628</c:v>
                </c:pt>
                <c:pt idx="2">
                  <c:v>2881</c:v>
                </c:pt>
                <c:pt idx="3">
                  <c:v>3027</c:v>
                </c:pt>
                <c:pt idx="4">
                  <c:v>3431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3654-4471-9962-D5A1F44E1BDF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Опиоды</c:v>
                </c:pt>
              </c:strCache>
            </c:strRef>
          </c:tx>
          <c:spPr>
            <a:ln w="76200" cap="rnd">
              <a:solidFill>
                <a:srgbClr val="FF000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cat>
            <c:numRef>
              <c:f>Sheet1!$A$2:$A$6</c:f>
              <c:numCache>
                <c:formatCode>General</c:formatCode>
                <c:ptCount val="5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</c:numCache>
            </c:numRef>
          </c:cat>
          <c:val>
            <c:numRef>
              <c:f>Sheet1!$C$2:$C$6</c:f>
              <c:numCache>
                <c:formatCode>General</c:formatCode>
                <c:ptCount val="5"/>
                <c:pt idx="0">
                  <c:v>1912</c:v>
                </c:pt>
                <c:pt idx="1">
                  <c:v>1603</c:v>
                </c:pt>
                <c:pt idx="2">
                  <c:v>1612</c:v>
                </c:pt>
                <c:pt idx="3">
                  <c:v>1347</c:v>
                </c:pt>
                <c:pt idx="4">
                  <c:v>688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3654-4471-9962-D5A1F44E1BDF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Каннабиноиды</c:v>
                </c:pt>
              </c:strCache>
            </c:strRef>
          </c:tx>
          <c:spPr>
            <a:ln w="76200" cap="rnd">
              <a:solidFill>
                <a:srgbClr val="C125FF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9525">
                <a:solidFill>
                  <a:schemeClr val="accent3"/>
                </a:solidFill>
              </a:ln>
              <a:effectLst/>
            </c:spPr>
          </c:marker>
          <c:cat>
            <c:numRef>
              <c:f>Sheet1!$A$2:$A$6</c:f>
              <c:numCache>
                <c:formatCode>General</c:formatCode>
                <c:ptCount val="5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</c:numCache>
            </c:numRef>
          </c:cat>
          <c:val>
            <c:numRef>
              <c:f>Sheet1!$D$2:$D$6</c:f>
              <c:numCache>
                <c:formatCode>General</c:formatCode>
                <c:ptCount val="5"/>
                <c:pt idx="0">
                  <c:v>650</c:v>
                </c:pt>
                <c:pt idx="1">
                  <c:v>540</c:v>
                </c:pt>
                <c:pt idx="2">
                  <c:v>353</c:v>
                </c:pt>
                <c:pt idx="3">
                  <c:v>312</c:v>
                </c:pt>
                <c:pt idx="4">
                  <c:v>331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3654-4471-9962-D5A1F44E1BDF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Психостимуляторы</c:v>
                </c:pt>
              </c:strCache>
            </c:strRef>
          </c:tx>
          <c:spPr>
            <a:ln w="76200" cap="rnd">
              <a:solidFill>
                <a:srgbClr val="5B8E39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4"/>
              </a:solidFill>
              <a:ln w="9525">
                <a:solidFill>
                  <a:schemeClr val="accent4"/>
                </a:solidFill>
              </a:ln>
              <a:effectLst/>
            </c:spPr>
          </c:marker>
          <c:cat>
            <c:numRef>
              <c:f>Sheet1!$A$2:$A$6</c:f>
              <c:numCache>
                <c:formatCode>General</c:formatCode>
                <c:ptCount val="5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</c:numCache>
            </c:numRef>
          </c:cat>
          <c:val>
            <c:numRef>
              <c:f>Sheet1!$E$2:$E$6</c:f>
              <c:numCache>
                <c:formatCode>General</c:formatCode>
                <c:ptCount val="5"/>
                <c:pt idx="0">
                  <c:v>193</c:v>
                </c:pt>
                <c:pt idx="1">
                  <c:v>127</c:v>
                </c:pt>
                <c:pt idx="2">
                  <c:v>145</c:v>
                </c:pt>
                <c:pt idx="3">
                  <c:v>116</c:v>
                </c:pt>
                <c:pt idx="4">
                  <c:v>163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3654-4471-9962-D5A1F44E1BD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23611669"/>
        <c:axId val="638982731"/>
      </c:lineChart>
      <c:catAx>
        <c:axId val="123611669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0" vertOverflow="ellipsis" vert="horz" wrap="square" anchor="ctr" anchorCtr="1"/>
          <a:lstStyle/>
          <a:p>
            <a:pPr>
              <a:defRPr lang="ru-RU"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j-lt"/>
                <a:cs typeface="+mj-lt"/>
                <a:sym typeface="+mj-lt"/>
              </a:defRPr>
            </a:pPr>
            <a:endParaRPr lang="ru-RU"/>
          </a:p>
        </c:txPr>
        <c:crossAx val="638982731"/>
        <c:crosses val="autoZero"/>
        <c:auto val="1"/>
        <c:lblAlgn val="ctr"/>
        <c:lblOffset val="100"/>
        <c:noMultiLvlLbl val="0"/>
      </c:catAx>
      <c:valAx>
        <c:axId val="638982731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23611669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0"/>
        <c:txPr>
          <a:bodyPr rot="0" spcFirstLastPara="0" vertOverflow="ellipsis" vert="horz" wrap="square" anchor="ctr" anchorCtr="1"/>
          <a:lstStyle/>
          <a:p>
            <a:pPr>
              <a:defRPr lang="ru-RU"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lt"/>
                <a:cs typeface="+mn-lt"/>
                <a:sym typeface="+mn-lt"/>
              </a:defRPr>
            </a:pPr>
            <a:endParaRPr lang="ru-RU"/>
          </a:p>
        </c:txPr>
      </c:legendEntry>
      <c:legendEntry>
        <c:idx val="1"/>
        <c:txPr>
          <a:bodyPr rot="0" spcFirstLastPara="0" vertOverflow="ellipsis" vert="horz" wrap="square" anchor="ctr" anchorCtr="1"/>
          <a:lstStyle/>
          <a:p>
            <a:pPr>
              <a:defRPr lang="ru-RU"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lt"/>
                <a:cs typeface="+mn-lt"/>
                <a:sym typeface="+mn-lt"/>
              </a:defRPr>
            </a:pPr>
            <a:endParaRPr lang="ru-RU"/>
          </a:p>
        </c:txPr>
      </c:legendEntry>
      <c:legendEntry>
        <c:idx val="2"/>
        <c:txPr>
          <a:bodyPr rot="0" spcFirstLastPara="0" vertOverflow="ellipsis" vert="horz" wrap="square" anchor="ctr" anchorCtr="1"/>
          <a:lstStyle/>
          <a:p>
            <a:pPr>
              <a:defRPr lang="ru-RU"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lt"/>
                <a:cs typeface="+mn-lt"/>
                <a:sym typeface="+mn-lt"/>
              </a:defRPr>
            </a:pPr>
            <a:endParaRPr lang="ru-RU"/>
          </a:p>
        </c:txPr>
      </c:legendEntry>
      <c:legendEntry>
        <c:idx val="3"/>
        <c:txPr>
          <a:bodyPr rot="0" spcFirstLastPara="0" vertOverflow="ellipsis" vert="horz" wrap="square" anchor="ctr" anchorCtr="1"/>
          <a:lstStyle/>
          <a:p>
            <a:pPr>
              <a:defRPr lang="ru-RU"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lt"/>
                <a:cs typeface="+mn-lt"/>
                <a:sym typeface="+mn-lt"/>
              </a:defRPr>
            </a:pPr>
            <a:endParaRPr lang="ru-RU"/>
          </a:p>
        </c:txPr>
      </c:legendEntry>
      <c:layout>
        <c:manualLayout>
          <c:xMode val="edge"/>
          <c:yMode val="edge"/>
          <c:x val="0.17761476047571401"/>
          <c:y val="0.67798564838544295"/>
          <c:w val="0.81905079470934805"/>
          <c:h val="0.255509994874423"/>
        </c:manualLayout>
      </c:layout>
      <c:overlay val="1"/>
      <c:spPr>
        <a:noFill/>
        <a:ln>
          <a:noFill/>
        </a:ln>
        <a:effectLst/>
      </c:spPr>
      <c:txPr>
        <a:bodyPr rot="0" spcFirstLastPara="0" vertOverflow="ellipsis" vert="horz" wrap="square" anchor="ctr" anchorCtr="1"/>
        <a:lstStyle/>
        <a:p>
          <a:pPr>
            <a:defRPr lang="ru-RU" sz="1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lt"/>
              <a:cs typeface="+mn-lt"/>
              <a:sym typeface="+mn-lt"/>
            </a:defRPr>
          </a:pPr>
          <a:endParaRPr lang="ru-RU"/>
        </a:p>
      </c:txPr>
    </c:legend>
    <c:plotVisOnly val="1"/>
    <c:dispBlanksAs val="gap"/>
    <c:showDLblsOverMax val="0"/>
    <c:extLst>
      <c:ext uri="{0b15fc19-7d7d-44ad-8c2d-2c3a37ce22c3}">
        <chartProps xmlns="https://web.wps.cn/et/2018/main" chartId="{3d3a7833-cc60-4b20-bf9a-dc5ee8ba76d2}"/>
      </c:ext>
    </c:extLst>
  </c:chart>
  <c:spPr>
    <a:noFill/>
    <a:ln>
      <a:noFill/>
    </a:ln>
    <a:effectLst/>
  </c:spPr>
  <c:txPr>
    <a:bodyPr/>
    <a:lstStyle/>
    <a:p>
      <a:pPr>
        <a:defRPr lang="ru-RU" sz="1600">
          <a:latin typeface="+mj-lt"/>
          <a:ea typeface="+mj-lt"/>
          <a:cs typeface="+mj-lt"/>
          <a:sym typeface="+mj-lt"/>
        </a:defRPr>
      </a:pPr>
      <a:endParaRPr lang="ru-RU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32993461154827E-2"/>
          <c:y val="2.90361607742976E-2"/>
          <c:w val="0.97506372603347002"/>
          <c:h val="0.50673477617959395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Сочетанное употребление</c:v>
                </c:pt>
              </c:strCache>
            </c:strRef>
          </c:tx>
          <c:spPr>
            <a:ln w="76200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cat>
            <c:numRef>
              <c:f>Sheet1!$A$2:$A$6</c:f>
              <c:numCache>
                <c:formatCode>General</c:formatCode>
                <c:ptCount val="5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</c:numCache>
            </c:numRef>
          </c:cat>
          <c:val>
            <c:numRef>
              <c:f>Sheet1!$B$2:$B$6</c:f>
              <c:numCache>
                <c:formatCode>General</c:formatCode>
                <c:ptCount val="5"/>
                <c:pt idx="0">
                  <c:v>146</c:v>
                </c:pt>
                <c:pt idx="1">
                  <c:v>185</c:v>
                </c:pt>
                <c:pt idx="2">
                  <c:v>198</c:v>
                </c:pt>
                <c:pt idx="3">
                  <c:v>255</c:v>
                </c:pt>
                <c:pt idx="4">
                  <c:v>217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9DA6-4335-941A-7AE95EAD1EFC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Опиоды</c:v>
                </c:pt>
              </c:strCache>
            </c:strRef>
          </c:tx>
          <c:spPr>
            <a:ln w="76200" cap="rnd">
              <a:solidFill>
                <a:srgbClr val="FF000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cat>
            <c:numRef>
              <c:f>Sheet1!$A$2:$A$6</c:f>
              <c:numCache>
                <c:formatCode>General</c:formatCode>
                <c:ptCount val="5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</c:numCache>
            </c:numRef>
          </c:cat>
          <c:val>
            <c:numRef>
              <c:f>Sheet1!$C$2:$C$6</c:f>
              <c:numCache>
                <c:formatCode>General</c:formatCode>
                <c:ptCount val="5"/>
                <c:pt idx="0">
                  <c:v>166</c:v>
                </c:pt>
                <c:pt idx="1">
                  <c:v>133</c:v>
                </c:pt>
                <c:pt idx="2">
                  <c:v>162</c:v>
                </c:pt>
                <c:pt idx="3">
                  <c:v>133</c:v>
                </c:pt>
                <c:pt idx="4">
                  <c:v>129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9DA6-4335-941A-7AE95EAD1EFC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Каннабиноиды</c:v>
                </c:pt>
              </c:strCache>
            </c:strRef>
          </c:tx>
          <c:spPr>
            <a:ln w="76200" cap="rnd">
              <a:solidFill>
                <a:srgbClr val="C125FF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9525">
                <a:solidFill>
                  <a:schemeClr val="accent3"/>
                </a:solidFill>
              </a:ln>
              <a:effectLst/>
            </c:spPr>
          </c:marker>
          <c:cat>
            <c:numRef>
              <c:f>Sheet1!$A$2:$A$6</c:f>
              <c:numCache>
                <c:formatCode>General</c:formatCode>
                <c:ptCount val="5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</c:numCache>
            </c:numRef>
          </c:cat>
          <c:val>
            <c:numRef>
              <c:f>Sheet1!$D$2:$D$6</c:f>
              <c:numCache>
                <c:formatCode>General</c:formatCode>
                <c:ptCount val="5"/>
                <c:pt idx="0">
                  <c:v>48</c:v>
                </c:pt>
                <c:pt idx="1">
                  <c:v>21</c:v>
                </c:pt>
                <c:pt idx="2">
                  <c:v>22</c:v>
                </c:pt>
                <c:pt idx="3">
                  <c:v>48</c:v>
                </c:pt>
                <c:pt idx="4">
                  <c:v>45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9DA6-4335-941A-7AE95EAD1EFC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Психостимуляторы</c:v>
                </c:pt>
              </c:strCache>
            </c:strRef>
          </c:tx>
          <c:spPr>
            <a:ln w="76200" cap="rnd">
              <a:solidFill>
                <a:srgbClr val="5B8E39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4"/>
              </a:solidFill>
              <a:ln w="9525">
                <a:solidFill>
                  <a:schemeClr val="accent4"/>
                </a:solidFill>
              </a:ln>
              <a:effectLst/>
            </c:spPr>
          </c:marker>
          <c:cat>
            <c:numRef>
              <c:f>Sheet1!$A$2:$A$6</c:f>
              <c:numCache>
                <c:formatCode>General</c:formatCode>
                <c:ptCount val="5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</c:numCache>
            </c:numRef>
          </c:cat>
          <c:val>
            <c:numRef>
              <c:f>Sheet1!$E$2:$E$6</c:f>
              <c:numCache>
                <c:formatCode>General</c:formatCode>
                <c:ptCount val="5"/>
                <c:pt idx="0">
                  <c:v>29</c:v>
                </c:pt>
                <c:pt idx="1">
                  <c:v>54</c:v>
                </c:pt>
                <c:pt idx="2">
                  <c:v>117</c:v>
                </c:pt>
                <c:pt idx="3">
                  <c:v>95</c:v>
                </c:pt>
                <c:pt idx="4">
                  <c:v>90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9DA6-4335-941A-7AE95EAD1EF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23611669"/>
        <c:axId val="638982731"/>
      </c:lineChart>
      <c:catAx>
        <c:axId val="123611669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0" vertOverflow="ellipsis" vert="horz" wrap="square" anchor="ctr" anchorCtr="1"/>
          <a:lstStyle/>
          <a:p>
            <a:pPr>
              <a:defRPr lang="ru-RU"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j-lt"/>
                <a:cs typeface="+mj-lt"/>
                <a:sym typeface="+mj-lt"/>
              </a:defRPr>
            </a:pPr>
            <a:endParaRPr lang="ru-RU"/>
          </a:p>
        </c:txPr>
        <c:crossAx val="638982731"/>
        <c:crosses val="autoZero"/>
        <c:auto val="1"/>
        <c:lblAlgn val="ctr"/>
        <c:lblOffset val="100"/>
        <c:noMultiLvlLbl val="0"/>
      </c:catAx>
      <c:valAx>
        <c:axId val="638982731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23611669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0"/>
        <c:txPr>
          <a:bodyPr rot="0" spcFirstLastPara="0" vertOverflow="ellipsis" vert="horz" wrap="square" anchor="ctr" anchorCtr="1"/>
          <a:lstStyle/>
          <a:p>
            <a:pPr>
              <a:defRPr lang="ru-RU"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lt"/>
                <a:cs typeface="+mn-lt"/>
                <a:sym typeface="+mn-lt"/>
              </a:defRPr>
            </a:pPr>
            <a:endParaRPr lang="ru-RU"/>
          </a:p>
        </c:txPr>
      </c:legendEntry>
      <c:legendEntry>
        <c:idx val="1"/>
        <c:txPr>
          <a:bodyPr rot="0" spcFirstLastPara="0" vertOverflow="ellipsis" vert="horz" wrap="square" anchor="ctr" anchorCtr="1"/>
          <a:lstStyle/>
          <a:p>
            <a:pPr>
              <a:defRPr lang="ru-RU"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lt"/>
                <a:cs typeface="+mn-lt"/>
                <a:sym typeface="+mn-lt"/>
              </a:defRPr>
            </a:pPr>
            <a:endParaRPr lang="ru-RU"/>
          </a:p>
        </c:txPr>
      </c:legendEntry>
      <c:legendEntry>
        <c:idx val="2"/>
        <c:txPr>
          <a:bodyPr rot="0" spcFirstLastPara="0" vertOverflow="ellipsis" vert="horz" wrap="square" anchor="ctr" anchorCtr="1"/>
          <a:lstStyle/>
          <a:p>
            <a:pPr>
              <a:defRPr lang="ru-RU"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lt"/>
                <a:cs typeface="+mn-lt"/>
                <a:sym typeface="+mn-lt"/>
              </a:defRPr>
            </a:pPr>
            <a:endParaRPr lang="ru-RU"/>
          </a:p>
        </c:txPr>
      </c:legendEntry>
      <c:legendEntry>
        <c:idx val="3"/>
        <c:txPr>
          <a:bodyPr rot="0" spcFirstLastPara="0" vertOverflow="ellipsis" vert="horz" wrap="square" anchor="ctr" anchorCtr="1"/>
          <a:lstStyle/>
          <a:p>
            <a:pPr>
              <a:defRPr lang="ru-RU"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lt"/>
                <a:cs typeface="+mn-lt"/>
                <a:sym typeface="+mn-lt"/>
              </a:defRPr>
            </a:pPr>
            <a:endParaRPr lang="ru-RU"/>
          </a:p>
        </c:txPr>
      </c:legendEntry>
      <c:layout>
        <c:manualLayout>
          <c:xMode val="edge"/>
          <c:yMode val="edge"/>
          <c:x val="0.178543721600355"/>
          <c:y val="0.68618657098923597"/>
          <c:w val="0.643023384683586"/>
          <c:h val="0.24538698103536599"/>
        </c:manualLayout>
      </c:layout>
      <c:overlay val="0"/>
      <c:spPr>
        <a:noFill/>
        <a:ln>
          <a:noFill/>
        </a:ln>
        <a:effectLst/>
      </c:spPr>
      <c:txPr>
        <a:bodyPr rot="0" spcFirstLastPara="0" vertOverflow="ellipsis" vert="horz" wrap="square" anchor="ctr" anchorCtr="1"/>
        <a:lstStyle/>
        <a:p>
          <a:pPr>
            <a:defRPr lang="ru-RU" sz="1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lt"/>
              <a:cs typeface="+mn-lt"/>
              <a:sym typeface="+mn-lt"/>
            </a:defRPr>
          </a:pPr>
          <a:endParaRPr lang="ru-RU"/>
        </a:p>
      </c:txPr>
    </c:legend>
    <c:plotVisOnly val="1"/>
    <c:dispBlanksAs val="gap"/>
    <c:showDLblsOverMax val="0"/>
    <c:extLst>
      <c:ext uri="{0b15fc19-7d7d-44ad-8c2d-2c3a37ce22c3}">
        <chartProps xmlns="https://web.wps.cn/et/2018/main" chartId="{d7bf01d0-47ec-4222-bca6-b5a58600db8e}"/>
      </c:ext>
    </c:extLst>
  </c:chart>
  <c:spPr>
    <a:noFill/>
    <a:ln>
      <a:noFill/>
    </a:ln>
    <a:effectLst/>
  </c:spPr>
  <c:txPr>
    <a:bodyPr/>
    <a:lstStyle/>
    <a:p>
      <a:pPr>
        <a:defRPr lang="ru-RU" sz="1600">
          <a:latin typeface="+mj-lt"/>
          <a:ea typeface="+mj-lt"/>
          <a:cs typeface="+mj-lt"/>
          <a:sym typeface="+mj-lt"/>
        </a:defRPr>
      </a:pPr>
      <a:endParaRPr lang="ru-RU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4952567608457199E-2"/>
          <c:y val="0.189323477228489"/>
          <c:w val="0.97009486478308604"/>
          <c:h val="0.48029263592779903"/>
        </c:manualLayout>
      </c:layout>
      <c:lineChart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РНПЦ психического здоровья</c:v>
                </c:pt>
              </c:strCache>
            </c:strRef>
          </c:tx>
          <c:spPr>
            <a:ln w="88900" cap="rnd">
              <a:solidFill>
                <a:schemeClr val="accent1"/>
              </a:solidFill>
              <a:prstDash val="solid"/>
              <a:bevel/>
              <a:tailEnd type="none"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>
                    <a:lumMod val="75000"/>
                  </a:schemeClr>
                </a:solidFill>
              </a:ln>
              <a:effectLst/>
            </c:spPr>
          </c:marker>
          <c:cat>
            <c:numRef>
              <c:f>Лист1!$A$2:$A$6</c:f>
              <c:numCache>
                <c:formatCode>General</c:formatCode>
                <c:ptCount val="5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</c:numCache>
            </c:num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43</c:v>
                </c:pt>
                <c:pt idx="1">
                  <c:v>118</c:v>
                </c:pt>
                <c:pt idx="2">
                  <c:v>87</c:v>
                </c:pt>
                <c:pt idx="3">
                  <c:v>82</c:v>
                </c:pt>
                <c:pt idx="4">
                  <c:v>56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0-163B-4653-9B99-E974ED472B7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356024288"/>
        <c:axId val="1077625856"/>
      </c:lineChart>
      <c:catAx>
        <c:axId val="13560242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 algn="ctr">
              <a:defRPr lang="en-US" sz="1600" b="0" i="0" u="none" strike="noStrike" kern="1200" cap="all" baseline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pPr>
            <a:endParaRPr lang="ru-RU"/>
          </a:p>
        </c:txPr>
        <c:crossAx val="1077625856"/>
        <c:crosses val="autoZero"/>
        <c:auto val="1"/>
        <c:lblAlgn val="ctr"/>
        <c:lblOffset val="100"/>
        <c:noMultiLvlLbl val="0"/>
      </c:catAx>
      <c:valAx>
        <c:axId val="1077625856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35602428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uri="{0b15fc19-7d7d-44ad-8c2d-2c3a37ce22c3}">
        <chartProps xmlns="https://web.wps.cn/et/2018/main" chartId="{08cd5eab-5b55-4116-955b-ec6dd2fea99e}"/>
      </c:ext>
    </c:extLst>
  </c:chart>
  <c:spPr>
    <a:noFill/>
    <a:ln>
      <a:noFill/>
    </a:ln>
    <a:effectLst/>
  </c:spPr>
  <c:txPr>
    <a:bodyPr/>
    <a:lstStyle/>
    <a:p>
      <a:pPr>
        <a:defRPr lang="ru-RU"/>
      </a:pPr>
      <a:endParaRPr lang="ru-RU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Продажи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00D7-40CC-BD06-E051BBF1F9D4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00D7-40CC-BD06-E051BBF1F9D4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00D7-40CC-BD06-E051BBF1F9D4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00D7-40CC-BD06-E051BBF1F9D4}"/>
              </c:ext>
            </c:extLst>
          </c:dPt>
          <c:cat>
            <c:strRef>
              <c:f>Sheet1!$A$2:$A$5</c:f>
              <c:strCache>
                <c:ptCount val="4"/>
                <c:pt idx="0">
                  <c:v>Метадон</c:v>
                </c:pt>
                <c:pt idx="1">
                  <c:v>Психостимуляторы</c:v>
                </c:pt>
                <c:pt idx="2">
                  <c:v>Др. синтетические наркотики</c:v>
                </c:pt>
                <c:pt idx="3">
                  <c:v>Опиоды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8.1999999999999993</c:v>
                </c:pt>
                <c:pt idx="1">
                  <c:v>3.2</c:v>
                </c:pt>
                <c:pt idx="2">
                  <c:v>1.4</c:v>
                </c:pt>
                <c:pt idx="3">
                  <c:v>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00D7-40CC-BD06-E051BBF1F9D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egendEntry>
        <c:idx val="0"/>
        <c:txPr>
          <a:bodyPr rot="0" spcFirstLastPara="0" vertOverflow="ellipsis" vert="horz" wrap="square" anchor="ctr" anchorCtr="1"/>
          <a:lstStyle/>
          <a:p>
            <a:pPr>
              <a:defRPr lang="ru-RU"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j-lt"/>
                <a:cs typeface="+mj-lt"/>
                <a:sym typeface="+mj-lt"/>
              </a:defRPr>
            </a:pPr>
            <a:endParaRPr lang="ru-RU"/>
          </a:p>
        </c:txPr>
      </c:legendEntry>
      <c:legendEntry>
        <c:idx val="1"/>
        <c:txPr>
          <a:bodyPr rot="0" spcFirstLastPara="0" vertOverflow="ellipsis" vert="horz" wrap="square" anchor="ctr" anchorCtr="1"/>
          <a:lstStyle/>
          <a:p>
            <a:pPr>
              <a:defRPr lang="ru-RU"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j-lt"/>
                <a:cs typeface="+mj-lt"/>
                <a:sym typeface="+mj-lt"/>
              </a:defRPr>
            </a:pPr>
            <a:endParaRPr lang="ru-RU"/>
          </a:p>
        </c:txPr>
      </c:legendEntry>
      <c:legendEntry>
        <c:idx val="2"/>
        <c:txPr>
          <a:bodyPr rot="0" spcFirstLastPara="0" vertOverflow="ellipsis" vert="horz" wrap="square" anchor="ctr" anchorCtr="1"/>
          <a:lstStyle/>
          <a:p>
            <a:pPr>
              <a:defRPr lang="ru-RU"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j-lt"/>
                <a:cs typeface="+mj-lt"/>
                <a:sym typeface="+mj-lt"/>
              </a:defRPr>
            </a:pPr>
            <a:endParaRPr lang="ru-RU"/>
          </a:p>
        </c:txPr>
      </c:legendEntry>
      <c:legendEntry>
        <c:idx val="3"/>
        <c:txPr>
          <a:bodyPr rot="0" spcFirstLastPara="0" vertOverflow="ellipsis" vert="horz" wrap="square" anchor="ctr" anchorCtr="1"/>
          <a:lstStyle/>
          <a:p>
            <a:pPr>
              <a:defRPr lang="ru-RU"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j-lt"/>
                <a:cs typeface="+mj-lt"/>
                <a:sym typeface="+mj-lt"/>
              </a:defRPr>
            </a:pPr>
            <a:endParaRPr lang="ru-RU"/>
          </a:p>
        </c:txPr>
      </c:legendEntry>
      <c:overlay val="0"/>
      <c:spPr>
        <a:noFill/>
        <a:ln>
          <a:noFill/>
        </a:ln>
        <a:effectLst/>
      </c:spPr>
      <c:txPr>
        <a:bodyPr rot="0" spcFirstLastPara="0" vertOverflow="ellipsis" vert="horz" wrap="square" anchor="ctr" anchorCtr="1"/>
        <a:lstStyle/>
        <a:p>
          <a:pPr>
            <a:defRPr lang="ru-RU"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+mj-lt"/>
              <a:cs typeface="+mj-lt"/>
              <a:sym typeface="+mj-lt"/>
            </a:defRPr>
          </a:pPr>
          <a:endParaRPr lang="ru-RU"/>
        </a:p>
      </c:txPr>
    </c:legend>
    <c:plotVisOnly val="1"/>
    <c:dispBlanksAs val="gap"/>
    <c:showDLblsOverMax val="0"/>
    <c:extLst>
      <c:ext uri="{0b15fc19-7d7d-44ad-8c2d-2c3a37ce22c3}">
        <chartProps xmlns="https://web.wps.cn/et/2018/main" chartId="{e358ecec-560b-4afa-a2cb-ff38d8ed75f4}"/>
      </c:ext>
    </c:extLst>
  </c:chart>
  <c:spPr>
    <a:noFill/>
    <a:ln>
      <a:noFill/>
    </a:ln>
    <a:effectLst/>
  </c:spPr>
  <c:txPr>
    <a:bodyPr/>
    <a:lstStyle/>
    <a:p>
      <a:pPr>
        <a:defRPr lang="ru-RU"/>
      </a:pPr>
      <a:endParaRPr lang="ru-RU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4952567608457199E-2"/>
          <c:y val="0.189323477228489"/>
          <c:w val="0.97009486478308604"/>
          <c:h val="0.48029263592779903"/>
        </c:manualLayout>
      </c:layout>
      <c:lineChart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РНПЦ психического здоровья</c:v>
                </c:pt>
              </c:strCache>
            </c:strRef>
          </c:tx>
          <c:spPr>
            <a:ln w="88900" cap="rnd">
              <a:solidFill>
                <a:schemeClr val="accent1"/>
              </a:solidFill>
              <a:prstDash val="solid"/>
              <a:bevel/>
              <a:tailEnd type="none"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>
                    <a:lumMod val="75000"/>
                  </a:schemeClr>
                </a:solidFill>
              </a:ln>
              <a:effectLst/>
            </c:spPr>
          </c:marker>
          <c:cat>
            <c:numRef>
              <c:f>Лист1!$A$2:$A$6</c:f>
              <c:numCache>
                <c:formatCode>General</c:formatCode>
                <c:ptCount val="5"/>
                <c:pt idx="0">
                  <c:v>2014</c:v>
                </c:pt>
                <c:pt idx="1">
                  <c:v>2019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</c:numCache>
            </c:num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1099</c:v>
                </c:pt>
                <c:pt idx="1">
                  <c:v>690</c:v>
                </c:pt>
                <c:pt idx="2">
                  <c:v>654</c:v>
                </c:pt>
                <c:pt idx="3">
                  <c:v>612</c:v>
                </c:pt>
                <c:pt idx="4">
                  <c:v>574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0-4BBE-4817-B6EA-C9418945887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356024288"/>
        <c:axId val="1077625856"/>
      </c:lineChart>
      <c:catAx>
        <c:axId val="13560242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 algn="ctr">
              <a:defRPr lang="en-US" sz="1300" b="0" i="0" u="none" strike="noStrike" kern="1200" cap="all" baseline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pPr>
            <a:endParaRPr lang="ru-RU"/>
          </a:p>
        </c:txPr>
        <c:crossAx val="1077625856"/>
        <c:crosses val="autoZero"/>
        <c:auto val="1"/>
        <c:lblAlgn val="ctr"/>
        <c:lblOffset val="100"/>
        <c:noMultiLvlLbl val="0"/>
      </c:catAx>
      <c:valAx>
        <c:axId val="1077625856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35602428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uri="{0b15fc19-7d7d-44ad-8c2d-2c3a37ce22c3}">
        <chartProps xmlns="https://web.wps.cn/et/2018/main" chartId="{08cd5eab-5b55-4116-955b-ec6dd2fea99e}"/>
      </c:ext>
    </c:extLst>
  </c:chart>
  <c:spPr>
    <a:noFill/>
    <a:ln>
      <a:noFill/>
    </a:ln>
    <a:effectLst/>
  </c:spPr>
  <c:txPr>
    <a:bodyPr/>
    <a:lstStyle/>
    <a:p>
      <a:pPr>
        <a:defRPr lang="ru-RU"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5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5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5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5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5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5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5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5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5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5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5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5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5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5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5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5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1005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0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0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0">
      <cs:styleClr val="auto"/>
    </cs:fillRef>
    <cs:effectRef idx="0"/>
    <cs:fontRef idx="minor">
      <a:schemeClr val="dk1"/>
    </cs:fontRef>
    <cs:spPr>
      <a:ln w="28575" cap="rnd">
        <a:solidFill>
          <a:schemeClr val="phClr"/>
        </a:solidFill>
        <a:round/>
      </a:ln>
      <a:effectLst/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dk1"/>
    </cs:fontRef>
    <cs:spPr>
      <a:ln w="9525">
        <a:solidFill>
          <a:schemeClr val="phClr"/>
        </a:solidFill>
      </a:ln>
      <a:effectLst/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02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75000"/>
        <a:lumOff val="25000"/>
      </a:schemeClr>
    </cs:fontRef>
    <cs:defRPr sz="1400" b="1" kern="120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1005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0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0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0">
      <cs:styleClr val="auto"/>
    </cs:fillRef>
    <cs:effectRef idx="0"/>
    <cs:fontRef idx="minor">
      <a:schemeClr val="dk1"/>
    </cs:fontRef>
    <cs:spPr>
      <a:ln w="28575" cap="rnd">
        <a:solidFill>
          <a:schemeClr val="phClr"/>
        </a:solidFill>
        <a:round/>
      </a:ln>
      <a:effectLst/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dk1"/>
    </cs:fontRef>
    <cs:spPr>
      <a:ln w="9525">
        <a:solidFill>
          <a:schemeClr val="phClr"/>
        </a:solidFill>
      </a:ln>
      <a:effectLst/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02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75000"/>
        <a:lumOff val="25000"/>
      </a:schemeClr>
    </cs:fontRef>
    <cs:defRPr sz="1400" b="1" kern="120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5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5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5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5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5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5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5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5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1008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0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0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1">
      <cs:styleClr val="auto"/>
    </cs:fillRef>
    <cs:effectRef idx="0"/>
    <cs:fontRef idx="minor">
      <a:schemeClr val="dk1"/>
    </cs:fontRef>
    <cs:spPr>
      <a:ln>
        <a:solidFill>
          <a:schemeClr val="bg1"/>
        </a:solidFill>
      </a:ln>
      <a:effectLst/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02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75000"/>
        <a:lumOff val="25000"/>
      </a:schemeClr>
    </cs:fontRef>
    <cs:defRPr sz="1400" b="1" kern="120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5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5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5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5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5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5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5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5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 noEditPoints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 noEditPoints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ru-RU"/>
          </a:p>
        </p:txBody>
      </p:sp>
      <p:sp>
        <p:nvSpPr>
          <p:cNvPr id="4" name="Образ слайда 3"/>
          <p:cNvSpPr>
            <a:spLocks noGrp="1" noRot="1" noChangeAspect="1" noEditPoints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 noEditPoints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 noEditPoints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 noEditPoints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изображения слайда 1"/>
          <p:cNvSpPr>
            <a:spLocks noGrp="1" noRot="1" noChangeAspect="1" noEditPoints="1"/>
          </p:cNvSpPr>
          <p:nvPr>
            <p:ph type="sldImg"/>
          </p:nvPr>
        </p:nvSpPr>
        <p:spPr>
          <a:xfrm>
            <a:off x="421393" y="1241425"/>
            <a:ext cx="5954888" cy="3349625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3"/>
          </p:nvPr>
        </p:nvSpPr>
        <p:spPr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Заполнитель номера слайда 3"/>
          <p:cNvSpPr>
            <a:spLocks noGrp="1" noEditPoints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/>
          <a:lstStyle/>
          <a:p>
            <a:fld id="{73399463-44CA-4EE3-A756-3F1FBA90635E}" type="slidenum">
              <a:rPr lang="en-US" smtClean="0"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изображения слайда 1"/>
          <p:cNvSpPr>
            <a:spLocks noGrp="1" noRot="1" noChangeAspect="1" noEditPoints="1"/>
          </p:cNvSpPr>
          <p:nvPr>
            <p:ph type="sldImg"/>
          </p:nvPr>
        </p:nvSpPr>
        <p:spPr>
          <a:xfrm>
            <a:off x="421393" y="1241425"/>
            <a:ext cx="5954888" cy="3349625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3"/>
          </p:nvPr>
        </p:nvSpPr>
        <p:spPr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Заполнитель номера слайда 3"/>
          <p:cNvSpPr>
            <a:spLocks noGrp="1" noEditPoints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/>
          <a:lstStyle/>
          <a:p>
            <a:fld id="{854DDCE4-0C08-4907-9172-92ED846C3EA9}" type="slidenum">
              <a:rPr lang="en-US" smtClean="0"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изображения слайда 1"/>
          <p:cNvSpPr>
            <a:spLocks noGrp="1" noRot="1" noChangeAspect="1" noEditPoints="1"/>
          </p:cNvSpPr>
          <p:nvPr>
            <p:ph type="sldImg"/>
          </p:nvPr>
        </p:nvSpPr>
        <p:spPr>
          <a:xfrm>
            <a:off x="421393" y="1241425"/>
            <a:ext cx="5954888" cy="3349625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3"/>
          </p:nvPr>
        </p:nvSpPr>
        <p:spPr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Заполнитель номера слайда 3"/>
          <p:cNvSpPr>
            <a:spLocks noGrp="1" noEditPoints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/>
          <a:lstStyle/>
          <a:p>
            <a:fld id="{2CBDD7AD-D5B6-4D20-AFD0-38D407D8340B}" type="slidenum">
              <a:rPr lang="en-US" smtClean="0"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изображения слайда 1"/>
          <p:cNvSpPr>
            <a:spLocks noGrp="1" noRot="1" noChangeAspect="1" noEditPoints="1"/>
          </p:cNvSpPr>
          <p:nvPr>
            <p:ph type="sldImg"/>
          </p:nvPr>
        </p:nvSpPr>
        <p:spPr>
          <a:xfrm>
            <a:off x="421393" y="1241425"/>
            <a:ext cx="5954888" cy="3349625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3"/>
          </p:nvPr>
        </p:nvSpPr>
        <p:spPr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Заполнитель номера слайда 3"/>
          <p:cNvSpPr>
            <a:spLocks noGrp="1" noEditPoints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/>
          <a:lstStyle/>
          <a:p>
            <a:fld id="{7A6B415D-B3AC-4FE9-BF30-ADA9E665D83D}" type="slidenum">
              <a:rPr lang="en-US" smtClean="0"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изображения слайда 1"/>
          <p:cNvSpPr>
            <a:spLocks noGrp="1" noRot="1" noChangeAspect="1" noEditPoints="1"/>
          </p:cNvSpPr>
          <p:nvPr>
            <p:ph type="sldImg"/>
          </p:nvPr>
        </p:nvSpPr>
        <p:spPr>
          <a:xfrm>
            <a:off x="420688" y="1241425"/>
            <a:ext cx="5956300" cy="3349625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3"/>
          </p:nvPr>
        </p:nvSpPr>
        <p:spPr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Заполнитель номера слайда 3"/>
          <p:cNvSpPr>
            <a:spLocks noGrp="1" noEditPoints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/>
          <a:lstStyle/>
          <a:p>
            <a:fld id="{90AEBE00-0C55-45FB-8D03-22A49DE385EB}" type="slidenum">
              <a:rPr lang="en-US" smtClean="0"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изображения слайда 1"/>
          <p:cNvSpPr>
            <a:spLocks noGrp="1" noRot="1" noChangeAspect="1" noEditPoints="1"/>
          </p:cNvSpPr>
          <p:nvPr>
            <p:ph type="sldImg"/>
          </p:nvPr>
        </p:nvSpPr>
        <p:spPr>
          <a:xfrm>
            <a:off x="420688" y="1241425"/>
            <a:ext cx="5956300" cy="3349625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3"/>
          </p:nvPr>
        </p:nvSpPr>
        <p:spPr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Заполнитель номера слайда 3"/>
          <p:cNvSpPr>
            <a:spLocks noGrp="1" noEditPoints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/>
          <a:lstStyle/>
          <a:p>
            <a:fld id="{C7C21ACC-9DF8-450F-862F-49EE19386198}" type="slidenum">
              <a:rPr lang="en-US" smtClean="0"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изображения слайда 1"/>
          <p:cNvSpPr>
            <a:spLocks noGrp="1" noRot="1" noChangeAspect="1" noEditPoints="1"/>
          </p:cNvSpPr>
          <p:nvPr>
            <p:ph type="sldImg"/>
          </p:nvPr>
        </p:nvSpPr>
        <p:spPr>
          <a:xfrm>
            <a:off x="420688" y="1241425"/>
            <a:ext cx="5956300" cy="3349625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3"/>
          </p:nvPr>
        </p:nvSpPr>
        <p:spPr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Заполнитель номера слайда 3"/>
          <p:cNvSpPr>
            <a:spLocks noGrp="1" noEditPoints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/>
          <a:lstStyle/>
          <a:p>
            <a:fld id="{1B341F48-36D9-49A1-B019-42F4F518BFBC}" type="slidenum">
              <a:rPr lang="en-US" smtClean="0"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изображения слайда 1"/>
          <p:cNvSpPr>
            <a:spLocks noGrp="1" noRot="1" noChangeAspect="1" noEditPoints="1"/>
          </p:cNvSpPr>
          <p:nvPr>
            <p:ph type="sldImg"/>
          </p:nvPr>
        </p:nvSpPr>
        <p:spPr>
          <a:xfrm>
            <a:off x="420688" y="1241425"/>
            <a:ext cx="5956300" cy="3349625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3"/>
          </p:nvPr>
        </p:nvSpPr>
        <p:spPr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Заполнитель номера слайда 3"/>
          <p:cNvSpPr>
            <a:spLocks noGrp="1" noEditPoints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/>
          <a:lstStyle/>
          <a:p>
            <a:fld id="{D8AC5535-65DD-4855-BB09-5137EE09489D}" type="slidenum">
              <a:rPr lang="en-US" smtClean="0"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изображения слайда 1"/>
          <p:cNvSpPr>
            <a:spLocks noGrp="1" noRot="1" noChangeAspect="1" noEditPoints="1"/>
          </p:cNvSpPr>
          <p:nvPr>
            <p:ph type="sldImg"/>
          </p:nvPr>
        </p:nvSpPr>
        <p:spPr>
          <a:xfrm>
            <a:off x="421393" y="1241425"/>
            <a:ext cx="5954888" cy="3349625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3"/>
          </p:nvPr>
        </p:nvSpPr>
        <p:spPr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Заполнитель номера слайда 3"/>
          <p:cNvSpPr>
            <a:spLocks noGrp="1" noEditPoints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/>
          <a:lstStyle/>
          <a:p>
            <a:fld id="{27CC9495-453B-4B69-A351-A5938A2E2C54}" type="slidenum">
              <a:rPr lang="en-US" smtClean="0"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изображения слайда 1"/>
          <p:cNvSpPr>
            <a:spLocks noGrp="1" noRot="1" noChangeAspect="1" noEditPoints="1"/>
          </p:cNvSpPr>
          <p:nvPr>
            <p:ph type="sldImg"/>
          </p:nvPr>
        </p:nvSpPr>
        <p:spPr>
          <a:xfrm>
            <a:off x="421393" y="1241425"/>
            <a:ext cx="5954888" cy="3349625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3"/>
          </p:nvPr>
        </p:nvSpPr>
        <p:spPr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Заполнитель номера слайда 3"/>
          <p:cNvSpPr>
            <a:spLocks noGrp="1" noEditPoints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/>
          <a:lstStyle/>
          <a:p>
            <a:fld id="{3246EA77-09DE-462C-AFC6-5B4AF2F33053}" type="slidenum">
              <a:rPr lang="en-US" smtClean="0"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изображения слайда 1"/>
          <p:cNvSpPr>
            <a:spLocks noGrp="1" noRot="1" noChangeAspect="1" noEditPoints="1"/>
          </p:cNvSpPr>
          <p:nvPr>
            <p:ph type="sldImg"/>
          </p:nvPr>
        </p:nvSpPr>
        <p:spPr>
          <a:xfrm>
            <a:off x="421393" y="1241425"/>
            <a:ext cx="5954888" cy="3349625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3"/>
          </p:nvPr>
        </p:nvSpPr>
        <p:spPr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Заполнитель номера слайда 3"/>
          <p:cNvSpPr>
            <a:spLocks noGrp="1" noEditPoints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/>
          <a:lstStyle/>
          <a:p>
            <a:fld id="{E1243BEE-3968-4E1C-B758-8B9D747009E6}" type="slidenum">
              <a:rPr lang="en-US" smtClean="0"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изображения слайда 1"/>
          <p:cNvSpPr>
            <a:spLocks noGrp="1" noRot="1" noChangeAspect="1" noEditPoints="1"/>
          </p:cNvSpPr>
          <p:nvPr>
            <p:ph type="sldImg"/>
          </p:nvPr>
        </p:nvSpPr>
        <p:spPr>
          <a:xfrm>
            <a:off x="421393" y="1241425"/>
            <a:ext cx="5954888" cy="3349625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3"/>
          </p:nvPr>
        </p:nvSpPr>
        <p:spPr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Заполнитель номера слайда 3"/>
          <p:cNvSpPr>
            <a:spLocks noGrp="1" noEditPoints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/>
          <a:lstStyle/>
          <a:p>
            <a:fld id="{6941EE21-8F16-4885-91F3-420A542CBEAC}" type="slidenum">
              <a:rPr lang="en-US" smtClean="0"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 noEditPoints="1"/>
          </p:cNvSpPr>
          <p:nvPr>
            <p:ph type="title"/>
          </p:nvPr>
        </p:nvSpPr>
        <p:spPr>
          <a:xfrm>
            <a:off x="609600" y="274637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 noEditPoints="1"/>
          </p:cNvSpPr>
          <p:nvPr>
            <p:ph idx="1"/>
          </p:nvPr>
        </p:nvSpPr>
        <p:spPr>
          <a:xfrm>
            <a:off x="609600" y="1600202"/>
            <a:ext cx="109728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 noEditPoints="1"/>
          </p:cNvSpPr>
          <p:nvPr>
            <p:ph type="dt" sz="half" idx="10"/>
          </p:nvPr>
        </p:nvSpPr>
        <p:spPr>
          <a:xfrm>
            <a:off x="609600" y="6356352"/>
            <a:ext cx="2844800" cy="365125"/>
          </a:xfrm>
          <a:prstGeom prst="rect">
            <a:avLst/>
          </a:prstGeom>
        </p:spPr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 noEditPoints="1"/>
          </p:cNvSpPr>
          <p:nvPr>
            <p:ph type="ftr" sz="quarter" idx="11"/>
          </p:nvPr>
        </p:nvSpPr>
        <p:spPr>
          <a:xfrm>
            <a:off x="4165600" y="6356352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 noEditPoints="1"/>
          </p:cNvSpPr>
          <p:nvPr>
            <p:ph type="sldNum" sz="quarter" idx="12"/>
          </p:nvPr>
        </p:nvSpPr>
        <p:spPr>
          <a:xfrm>
            <a:off x="8737600" y="6356352"/>
            <a:ext cx="2844800" cy="365125"/>
          </a:xfrm>
          <a:prstGeom prst="rect">
            <a:avLst/>
          </a:prstGeom>
        </p:spPr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 noEditPoints="1"/>
          </p:cNvSpPr>
          <p:nvPr>
            <p:ph type="title"/>
          </p:nvPr>
        </p:nvSpPr>
        <p:spPr>
          <a:xfrm>
            <a:off x="1219200" y="4876800"/>
            <a:ext cx="9975701" cy="457200"/>
          </a:xfrm>
          <a:prstGeom prst="rect">
            <a:avLst/>
          </a:prstGeo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 noEditPoints="1"/>
          </p:cNvSpPr>
          <p:nvPr>
            <p:ph type="body" idx="2"/>
          </p:nvPr>
        </p:nvSpPr>
        <p:spPr>
          <a:xfrm>
            <a:off x="5892800" y="5355103"/>
            <a:ext cx="5299456" cy="914400"/>
          </a:xfrm>
          <a:prstGeom prst="rect">
            <a:avLst/>
          </a:prstGeo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 noEditPoints="1"/>
          </p:cNvSpPr>
          <p:nvPr>
            <p:ph sz="half" idx="1"/>
          </p:nvPr>
        </p:nvSpPr>
        <p:spPr>
          <a:xfrm>
            <a:off x="1219200" y="274320"/>
            <a:ext cx="9973056" cy="4572000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 noEditPoints="1"/>
          </p:cNvSpPr>
          <p:nvPr>
            <p:ph type="dt" sz="half" idx="10"/>
          </p:nvPr>
        </p:nvSpPr>
        <p:spPr>
          <a:xfrm>
            <a:off x="8970433" y="6408740"/>
            <a:ext cx="2559051" cy="365125"/>
          </a:xfrm>
          <a:prstGeom prst="rect">
            <a:avLst/>
          </a:prstGeom>
        </p:spPr>
        <p:txBody>
          <a:bodyPr/>
          <a:lstStyle/>
          <a:p>
            <a:endParaRPr lang="ru-RU" dirty="0">
              <a:solidFill>
                <a:prstClr val="black"/>
              </a:solidFill>
            </a:endParaRPr>
          </a:p>
        </p:txBody>
      </p:sp>
      <p:sp>
        <p:nvSpPr>
          <p:cNvPr id="6" name="Нижний колонтитул 5"/>
          <p:cNvSpPr>
            <a:spLocks noGrp="1" noEditPoints="1"/>
          </p:cNvSpPr>
          <p:nvPr>
            <p:ph type="ftr" sz="quarter" idx="11"/>
          </p:nvPr>
        </p:nvSpPr>
        <p:spPr>
          <a:xfrm>
            <a:off x="5839884" y="6408740"/>
            <a:ext cx="3134783" cy="365125"/>
          </a:xfrm>
          <a:prstGeom prst="rect">
            <a:avLst/>
          </a:prstGeom>
        </p:spPr>
        <p:txBody>
          <a:bodyPr/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7" name="Номер слайда 6"/>
          <p:cNvSpPr>
            <a:spLocks noGrp="1" noEditPoints="1"/>
          </p:cNvSpPr>
          <p:nvPr>
            <p:ph type="sldNum" sz="quarter" idx="12"/>
          </p:nvPr>
        </p:nvSpPr>
        <p:spPr>
          <a:xfrm>
            <a:off x="11529484" y="6408740"/>
            <a:ext cx="488949" cy="365125"/>
          </a:xfrm>
          <a:prstGeom prst="rect">
            <a:avLst/>
          </a:prstGeom>
        </p:spPr>
        <p:txBody>
          <a:bodyPr/>
          <a:lstStyle/>
          <a:p>
            <a:endParaRPr lang="ru-RU" dirty="0">
              <a:solidFill>
                <a:prstClr val="black"/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 noEditPoints="1"/>
          </p:cNvSpPr>
          <p:nvPr>
            <p:ph type="ctrTitle"/>
          </p:nvPr>
        </p:nvSpPr>
        <p:spPr>
          <a:xfrm>
            <a:off x="914400" y="2130427"/>
            <a:ext cx="10363200" cy="1470025"/>
          </a:xfrm>
          <a:prstGeom prst="rect">
            <a:avLst/>
          </a:prstGeo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 noEditPoints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 noEditPoints="1"/>
          </p:cNvSpPr>
          <p:nvPr>
            <p:ph type="dt" sz="half" idx="10"/>
          </p:nvPr>
        </p:nvSpPr>
        <p:spPr>
          <a:xfrm>
            <a:off x="609600" y="6356352"/>
            <a:ext cx="2844800" cy="365125"/>
          </a:xfrm>
          <a:prstGeom prst="rect">
            <a:avLst/>
          </a:prstGeom>
        </p:spPr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 noEditPoints="1"/>
          </p:cNvSpPr>
          <p:nvPr>
            <p:ph type="ftr" sz="quarter" idx="11"/>
          </p:nvPr>
        </p:nvSpPr>
        <p:spPr>
          <a:xfrm>
            <a:off x="4165600" y="6356352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 noEditPoints="1"/>
          </p:cNvSpPr>
          <p:nvPr>
            <p:ph type="sldNum" sz="quarter" idx="12"/>
          </p:nvPr>
        </p:nvSpPr>
        <p:spPr>
          <a:xfrm>
            <a:off x="8737600" y="6356352"/>
            <a:ext cx="2844800" cy="365125"/>
          </a:xfrm>
          <a:prstGeom prst="rect">
            <a:avLst/>
          </a:prstGeom>
        </p:spPr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2.xml"/><Relationship Id="rId4" Type="http://schemas.openxmlformats.org/officeDocument/2006/relationships/chart" Target="../charts/char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4.xml"/><Relationship Id="rId4" Type="http://schemas.openxmlformats.org/officeDocument/2006/relationships/chart" Target="../charts/char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6.xml"/><Relationship Id="rId4" Type="http://schemas.openxmlformats.org/officeDocument/2006/relationships/chart" Target="../charts/char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124195" y="149372"/>
            <a:ext cx="1502512" cy="1502512"/>
          </a:xfrm>
          <a:prstGeom prst="rect">
            <a:avLst/>
          </a:pr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8196" name="Рисунок 4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>
          <a:xfrm>
            <a:off x="10454640" y="149225"/>
            <a:ext cx="1612900" cy="1436688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" name="Текстовое поле 1"/>
          <p:cNvSpPr txBox="1"/>
          <p:nvPr/>
        </p:nvSpPr>
        <p:spPr>
          <a:xfrm>
            <a:off x="124460" y="1885315"/>
            <a:ext cx="11943080" cy="13220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0" indent="0" algn="ctr" defTabSz="190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SzPct val="100000"/>
              <a:buFontTx/>
              <a:buNone/>
            </a:pPr>
            <a:r>
              <a:rPr lang="ru-RU" altLang="en-US" sz="4000" b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Работа с проблемой наркомании</a:t>
            </a:r>
            <a:r>
              <a:rPr lang="en-US" altLang="ru-RU" sz="4000" b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br>
              <a:rPr lang="en-US" altLang="ru-RU" sz="4000" b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</a:br>
            <a:r>
              <a:rPr lang="en-US" altLang="en-US" sz="4000" b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в</a:t>
            </a:r>
            <a:r>
              <a:rPr lang="en-US" altLang="ru-RU" sz="4000" b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sz="4000" b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Республике</a:t>
            </a:r>
            <a:r>
              <a:rPr lang="en-US" altLang="ru-RU" sz="4000" b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sz="4000" b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Беларусь</a:t>
            </a:r>
            <a:r>
              <a:rPr lang="en-US" altLang="ru-RU" sz="4000" b="1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endParaRPr lang="en-US" altLang="en-US" sz="4000" b="1">
              <a:solidFill>
                <a:schemeClr val="accent5">
                  <a:lumMod val="75000"/>
                </a:schemeClr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3" name="Текстовое поле 2"/>
          <p:cNvSpPr txBox="1"/>
          <p:nvPr/>
        </p:nvSpPr>
        <p:spPr>
          <a:xfrm>
            <a:off x="3903980" y="4561840"/>
            <a:ext cx="7946390" cy="164020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914400" indent="-914400" algn="r" defTabSz="1905" rtl="0" eaLnBrk="1" fontAlgn="base" latinLnBrk="0" hangingPunct="1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rgbClr val="A5A5A5"/>
              </a:buClr>
              <a:buSzPct val="100000"/>
              <a:buFont typeface="Arial" panose="020B0604020202020204" pitchFamily="34" charset="0"/>
              <a:buNone/>
            </a:pPr>
            <a:r>
              <a:rPr lang="ru-RU" altLang="ru-RU" sz="2400">
                <a:solidFill>
                  <a:srgbClr val="525252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Министерство здравоохранения Республики Беларусь,</a:t>
            </a:r>
            <a:endParaRPr lang="ru-RU" altLang="ru-RU" sz="2400">
              <a:solidFill>
                <a:srgbClr val="52525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0" indent="-914400" algn="r" defTabSz="1905" rtl="0" eaLnBrk="1" fontAlgn="base" latinLnBrk="0" hangingPunct="1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rgbClr val="A5A5A5"/>
              </a:buClr>
              <a:buSzPct val="100000"/>
              <a:buFont typeface="Arial" panose="020B0604020202020204" pitchFamily="34" charset="0"/>
              <a:buNone/>
            </a:pPr>
            <a:r>
              <a:rPr lang="ru-RU" altLang="ru-RU" sz="2400">
                <a:solidFill>
                  <a:srgbClr val="525252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Директор государственного учреждения «Республиканский научно-практический центр психического здоровья»,</a:t>
            </a:r>
            <a:endParaRPr lang="ru-RU" altLang="ru-RU" sz="2400">
              <a:solidFill>
                <a:srgbClr val="52525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0" indent="-914400" algn="r" defTabSz="1905" rtl="0" eaLnBrk="1" fontAlgn="base" latinLnBrk="0" hangingPunct="1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rgbClr val="A5A5A5"/>
              </a:buClr>
              <a:buSzPct val="100000"/>
              <a:buFont typeface="Arial" panose="020B0604020202020204" pitchFamily="34" charset="0"/>
              <a:buNone/>
            </a:pPr>
            <a:r>
              <a:rPr lang="ru-RU" altLang="ru-RU" sz="2400">
                <a:solidFill>
                  <a:srgbClr val="525252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Каминская Ю.М., к.м.н., доцент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124408" y="149290"/>
            <a:ext cx="11943184" cy="6559420"/>
          </a:xfrm>
          <a:prstGeom prst="rect">
            <a:avLst/>
          </a:prstGeom>
          <a:noFill/>
          <a:ln w="9525">
            <a:solidFill>
              <a:srgbClr val="0977B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rgbClr val="0977BF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рямоугольник 12"/>
          <p:cNvSpPr/>
          <p:nvPr/>
        </p:nvSpPr>
        <p:spPr>
          <a:xfrm>
            <a:off x="124408" y="149290"/>
            <a:ext cx="11943184" cy="6559420"/>
          </a:xfrm>
          <a:prstGeom prst="rect">
            <a:avLst/>
          </a:prstGeom>
          <a:noFill/>
          <a:ln w="9525">
            <a:solidFill>
              <a:srgbClr val="0977B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8196" name="Рисунок 4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10454640" y="149225"/>
            <a:ext cx="1612900" cy="1436688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3" name="Текстовое поле 2"/>
          <p:cNvSpPr txBox="1"/>
          <p:nvPr/>
        </p:nvSpPr>
        <p:spPr>
          <a:xfrm>
            <a:off x="695325" y="637540"/>
            <a:ext cx="975931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Наблюдение и контроль за наркозависимыми лицами</a:t>
            </a:r>
          </a:p>
          <a:p>
            <a:pPr algn="ctr"/>
            <a:r>
              <a:rPr lang="ru-RU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Республике Беларусь</a:t>
            </a:r>
          </a:p>
        </p:txBody>
      </p:sp>
      <p:sp>
        <p:nvSpPr>
          <p:cNvPr id="4" name="Текстовое поле 3"/>
          <p:cNvSpPr txBox="1"/>
          <p:nvPr/>
        </p:nvSpPr>
        <p:spPr>
          <a:xfrm>
            <a:off x="11340465" y="6057265"/>
            <a:ext cx="498475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altLang="en-US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</a:p>
        </p:txBody>
      </p:sp>
      <p:sp>
        <p:nvSpPr>
          <p:cNvPr id="5" name="Текстовое поле 4"/>
          <p:cNvSpPr txBox="1"/>
          <p:nvPr/>
        </p:nvSpPr>
        <p:spPr>
          <a:xfrm>
            <a:off x="330200" y="1690370"/>
            <a:ext cx="11508740" cy="412544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0" indent="0">
              <a:buFont typeface="Wingdings" panose="05000000000000000000" pitchFamily="2" charset="2"/>
              <a:buChar char="§"/>
            </a:pPr>
            <a:r>
              <a:rPr lang="ru-RU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Закон</a:t>
            </a:r>
            <a:r>
              <a:rPr lang="en-US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Республики</a:t>
            </a:r>
            <a:r>
              <a:rPr lang="en-US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Беларусь</a:t>
            </a:r>
            <a:r>
              <a:rPr lang="en-US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</a:t>
            </a:r>
            <a:r>
              <a:rPr lang="en-US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07.01.2012 </a:t>
            </a: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№</a:t>
            </a:r>
            <a:r>
              <a:rPr lang="en-US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349-</a:t>
            </a: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</a:t>
            </a:r>
            <a:r>
              <a:rPr lang="en-US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en-US" alt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</a:t>
            </a:r>
            <a:r>
              <a:rPr lang="en-US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оказании</a:t>
            </a:r>
            <a:r>
              <a:rPr lang="en-US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психиатрической</a:t>
            </a:r>
            <a:r>
              <a:rPr lang="en-US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помощи</a:t>
            </a: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ru-RU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Постановление</a:t>
            </a:r>
            <a:r>
              <a:rPr lang="en-US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Минздрава</a:t>
            </a:r>
            <a:r>
              <a:rPr lang="en-US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</a:t>
            </a:r>
            <a:r>
              <a:rPr lang="en-US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10.11.2017 </a:t>
            </a: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№</a:t>
            </a:r>
            <a:r>
              <a:rPr lang="en-US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95 </a:t>
            </a: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en-US" alt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</a:t>
            </a:r>
            <a:r>
              <a:rPr lang="en-US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утверждении</a:t>
            </a:r>
            <a:r>
              <a:rPr lang="en-US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Инструкции</a:t>
            </a:r>
            <a:r>
              <a:rPr lang="en-US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en-US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порядке</a:t>
            </a:r>
            <a:r>
              <a:rPr lang="en-US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осуществления</a:t>
            </a:r>
            <a:r>
              <a:rPr lang="en-US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диспансерного</a:t>
            </a:r>
            <a:r>
              <a:rPr lang="en-US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наблюдения</a:t>
            </a: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en-US" alt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ru-RU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Постановление</a:t>
            </a:r>
            <a:r>
              <a:rPr lang="en-US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Минздрава</a:t>
            </a:r>
            <a:r>
              <a:rPr lang="en-US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</a:t>
            </a:r>
            <a:r>
              <a:rPr lang="en-US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16.08.2023 </a:t>
            </a: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№</a:t>
            </a:r>
            <a:r>
              <a:rPr lang="en-US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117 </a:t>
            </a: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«О</a:t>
            </a:r>
            <a:r>
              <a:rPr lang="en-US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порядке</a:t>
            </a:r>
            <a:r>
              <a:rPr lang="en-US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оказания</a:t>
            </a:r>
            <a:r>
              <a:rPr lang="en-US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медицинской</a:t>
            </a:r>
            <a:r>
              <a:rPr lang="en-US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помощи</a:t>
            </a: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en-US" alt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ru-RU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Постановление</a:t>
            </a:r>
            <a:r>
              <a:rPr lang="en-US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Минздрава</a:t>
            </a:r>
            <a:r>
              <a:rPr lang="en-US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</a:t>
            </a:r>
            <a:r>
              <a:rPr lang="en-US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29.05.2020 </a:t>
            </a: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№</a:t>
            </a:r>
            <a:r>
              <a:rPr lang="en-US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57 </a:t>
            </a: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«О</a:t>
            </a:r>
            <a:r>
              <a:rPr lang="en-US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порядке</a:t>
            </a:r>
            <a:r>
              <a:rPr lang="en-US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осуществления</a:t>
            </a:r>
            <a:r>
              <a:rPr lang="en-US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ежеквартальных</a:t>
            </a:r>
            <a:r>
              <a:rPr lang="en-US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медицинских</a:t>
            </a:r>
            <a:r>
              <a:rPr lang="en-US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профилактических</a:t>
            </a:r>
            <a:r>
              <a:rPr lang="en-US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осмотров</a:t>
            </a: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en-US" alt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ru-RU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</a:t>
            </a:r>
            <a:r>
              <a:rPr lang="en-US" alt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линически</a:t>
            </a:r>
            <a:r>
              <a:rPr lang="ru-RU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en-US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протокол</a:t>
            </a:r>
            <a:r>
              <a:rPr lang="ru-RU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ы</a:t>
            </a:r>
            <a:r>
              <a:rPr lang="en-US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утвержденны</a:t>
            </a:r>
            <a:r>
              <a:rPr lang="ru-RU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en-US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Постановлением</a:t>
            </a:r>
            <a:r>
              <a:rPr lang="en-US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Минздрава</a:t>
            </a:r>
            <a:r>
              <a:rPr lang="en-US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</a:t>
            </a:r>
            <a:r>
              <a:rPr lang="en-US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08.11.2022 </a:t>
            </a: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№</a:t>
            </a:r>
            <a:r>
              <a:rPr lang="en-US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108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ru-RU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</a:t>
            </a:r>
            <a:r>
              <a:rPr lang="en-US" alt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риказ</a:t>
            </a:r>
            <a:r>
              <a:rPr lang="en-US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Минздрава</a:t>
            </a:r>
            <a:r>
              <a:rPr lang="en-US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</a:t>
            </a:r>
            <a:r>
              <a:rPr lang="en-US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19.09.2018 </a:t>
            </a: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№</a:t>
            </a:r>
            <a:r>
              <a:rPr lang="en-US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913 </a:t>
            </a: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en-US" alt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</a:t>
            </a:r>
            <a:r>
              <a:rPr lang="en-US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утверждении</a:t>
            </a:r>
            <a:r>
              <a:rPr lang="en-US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Методических</a:t>
            </a:r>
            <a:r>
              <a:rPr lang="en-US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рекомендаций</a:t>
            </a:r>
            <a:r>
              <a:rPr lang="en-US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en-US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порядке</a:t>
            </a:r>
            <a:r>
              <a:rPr lang="en-US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наркологического</a:t>
            </a:r>
            <a:r>
              <a:rPr lang="en-US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освидетельствования</a:t>
            </a:r>
            <a:r>
              <a:rPr lang="en-US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медицинского</a:t>
            </a:r>
            <a:r>
              <a:rPr lang="en-US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наблюдения</a:t>
            </a:r>
            <a:r>
              <a:rPr lang="en-US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оказания</a:t>
            </a:r>
            <a:r>
              <a:rPr lang="en-US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медицинской</a:t>
            </a:r>
            <a:r>
              <a:rPr lang="en-US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помощи</a:t>
            </a:r>
            <a:r>
              <a:rPr lang="en-US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несовершеннолетним</a:t>
            </a:r>
            <a:r>
              <a:rPr lang="en-US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употребляющим</a:t>
            </a:r>
            <a:r>
              <a:rPr lang="en-US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наркотические</a:t>
            </a:r>
            <a:r>
              <a:rPr lang="en-US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вещества</a:t>
            </a:r>
            <a:r>
              <a:rPr lang="en-US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психотропные</a:t>
            </a:r>
            <a:r>
              <a:rPr lang="en-US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вещества</a:t>
            </a:r>
            <a:r>
              <a:rPr lang="en-US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их</a:t>
            </a:r>
            <a:r>
              <a:rPr lang="en-US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аналоги</a:t>
            </a:r>
            <a:r>
              <a:rPr lang="en-US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токсические</a:t>
            </a:r>
            <a:r>
              <a:rPr lang="en-US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либо</a:t>
            </a:r>
            <a:r>
              <a:rPr lang="en-US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иные</a:t>
            </a:r>
            <a:r>
              <a:rPr lang="en-US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одурманивающие</a:t>
            </a:r>
            <a:r>
              <a:rPr lang="en-US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вещества</a:t>
            </a:r>
            <a:r>
              <a:rPr lang="en-US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алкогольные</a:t>
            </a:r>
            <a:r>
              <a:rPr lang="en-US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слабоалкогольные</a:t>
            </a:r>
            <a:r>
              <a:rPr lang="en-US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напитки</a:t>
            </a:r>
            <a:r>
              <a:rPr lang="en-US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или</a:t>
            </a:r>
            <a:r>
              <a:rPr lang="en-US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пиво</a:t>
            </a: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rgbClr val="0977BF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рямоугольник 12"/>
          <p:cNvSpPr/>
          <p:nvPr/>
        </p:nvSpPr>
        <p:spPr>
          <a:xfrm>
            <a:off x="124408" y="149290"/>
            <a:ext cx="11943184" cy="6559420"/>
          </a:xfrm>
          <a:prstGeom prst="rect">
            <a:avLst/>
          </a:prstGeom>
          <a:noFill/>
          <a:ln w="9525">
            <a:solidFill>
              <a:srgbClr val="0977B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8196" name="Рисунок 4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10454640" y="149225"/>
            <a:ext cx="1612900" cy="1436688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3" name="Текстовое поле 2"/>
          <p:cNvSpPr txBox="1"/>
          <p:nvPr/>
        </p:nvSpPr>
        <p:spPr>
          <a:xfrm>
            <a:off x="930910" y="3199130"/>
            <a:ext cx="1032954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alt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ЗА ВНИМАНИЕ!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rgbClr val="0977BF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рямоугольник 12"/>
          <p:cNvSpPr/>
          <p:nvPr/>
        </p:nvSpPr>
        <p:spPr>
          <a:xfrm>
            <a:off x="124408" y="149290"/>
            <a:ext cx="11943184" cy="6559420"/>
          </a:xfrm>
          <a:prstGeom prst="rect">
            <a:avLst/>
          </a:prstGeom>
          <a:noFill/>
          <a:ln w="9525">
            <a:solidFill>
              <a:srgbClr val="0977B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8196" name="Рисунок 4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10454640" y="149225"/>
            <a:ext cx="1612900" cy="1436688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3" name="Текстовое поле 2"/>
          <p:cNvSpPr txBox="1"/>
          <p:nvPr/>
        </p:nvSpPr>
        <p:spPr>
          <a:xfrm>
            <a:off x="724535" y="452755"/>
            <a:ext cx="9729470" cy="829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alt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Направления развития межведомственного взаимодействия </a:t>
            </a:r>
            <a:br>
              <a:rPr lang="ru-RU" alt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в антинаркотической сфере в Республике Беларусь</a:t>
            </a:r>
          </a:p>
        </p:txBody>
      </p:sp>
      <p:sp>
        <p:nvSpPr>
          <p:cNvPr id="4" name="Текстовое поле 3"/>
          <p:cNvSpPr txBox="1"/>
          <p:nvPr/>
        </p:nvSpPr>
        <p:spPr>
          <a:xfrm>
            <a:off x="383540" y="1676400"/>
            <a:ext cx="11534140" cy="42462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161290" indent="-16129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реализация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комплексного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единообразного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подхода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участием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всех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заинтересованных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ведомств</a:t>
            </a:r>
            <a:r>
              <a:rPr lang="ru-RU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en-US" altLang="en-US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61290" indent="-16129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постоянно</a:t>
            </a:r>
            <a:r>
              <a:rPr lang="ru-RU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расшир</a:t>
            </a:r>
            <a:r>
              <a:rPr lang="ru-RU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ение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спектр</a:t>
            </a:r>
            <a:r>
              <a:rPr lang="ru-RU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образовательных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воспитательных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духовно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нравственных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мер</a:t>
            </a:r>
            <a:r>
              <a:rPr lang="ru-RU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en-US" altLang="en-US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61290" indent="-16129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расшир</a:t>
            </a:r>
            <a:r>
              <a:rPr lang="ru-RU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ение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практик</a:t>
            </a:r>
            <a:r>
              <a:rPr lang="ru-RU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государственного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социального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заказа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для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оказания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услуг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по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социальной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реабилитации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силами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общественных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организаций</a:t>
            </a:r>
            <a:r>
              <a:rPr lang="ru-RU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en-US" altLang="en-US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61290" indent="-16129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поиск</a:t>
            </a:r>
            <a:r>
              <a:rPr lang="ru-RU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 и реализация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дополнительных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рычагов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воздействия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на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наркопотребителей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определяющих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ответственность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за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формальный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подход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или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уклонение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от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устройства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на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работу</a:t>
            </a:r>
            <a:r>
              <a:rPr lang="ru-RU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en-US" altLang="en-US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61290" indent="-16129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постоянн</a:t>
            </a:r>
            <a:r>
              <a:rPr lang="ru-RU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ый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мониторинг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контроль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соблюдения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законодательства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при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оказании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наркологической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помощи</a:t>
            </a:r>
            <a:r>
              <a:rPr lang="ru-RU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161290" indent="-16129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укрепление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материально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технической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базы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организаций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здравоохранения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оказывающих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наркологическую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помощь</a:t>
            </a:r>
            <a:r>
              <a:rPr lang="ru-RU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en-US" altLang="en-US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61290" indent="-16129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работа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над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совершенствованием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нормативной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правовой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базы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антинаркотической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сфере</a:t>
            </a:r>
            <a:r>
              <a:rPr lang="ru-RU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altLang="en-US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§"/>
            </a:pPr>
            <a:endParaRPr lang="en-US" altLang="en-US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rgbClr val="0977BF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рямоугольник 12"/>
          <p:cNvSpPr/>
          <p:nvPr/>
        </p:nvSpPr>
        <p:spPr>
          <a:xfrm>
            <a:off x="124408" y="149290"/>
            <a:ext cx="11943184" cy="6559420"/>
          </a:xfrm>
          <a:prstGeom prst="rect">
            <a:avLst/>
          </a:prstGeom>
          <a:noFill/>
          <a:ln w="9525">
            <a:solidFill>
              <a:srgbClr val="0977B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8196" name="Рисунок 4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10454640" y="149225"/>
            <a:ext cx="1612900" cy="1436688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" name="Текстовое поле 1"/>
          <p:cNvSpPr txBox="1"/>
          <p:nvPr/>
        </p:nvSpPr>
        <p:spPr>
          <a:xfrm>
            <a:off x="724535" y="422275"/>
            <a:ext cx="9730105" cy="891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altLang="en-US" sz="2600" b="1">
                <a:latin typeface="Times New Roman" panose="02020603050405020304" pitchFamily="18" charset="0"/>
                <a:cs typeface="Times New Roman" panose="02020603050405020304" pitchFamily="18" charset="0"/>
              </a:rPr>
              <a:t>Общая и первичная заболеваемость наркологическими расстройствами в Республике Беларусь</a:t>
            </a:r>
          </a:p>
        </p:txBody>
      </p:sp>
      <p:graphicFrame>
        <p:nvGraphicFramePr>
          <p:cNvPr id="8" name="Объект 7"/>
          <p:cNvGraphicFramePr>
            <a:graphicFrameLocks noGrp="1"/>
          </p:cNvGraphicFramePr>
          <p:nvPr/>
        </p:nvGraphicFramePr>
        <p:xfrm>
          <a:off x="433070" y="1586230"/>
          <a:ext cx="5663565" cy="48704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3" name="Объект 7"/>
          <p:cNvGraphicFramePr>
            <a:graphicFrameLocks noGrp="1"/>
          </p:cNvGraphicFramePr>
          <p:nvPr/>
        </p:nvGraphicFramePr>
        <p:xfrm>
          <a:off x="6096635" y="1586230"/>
          <a:ext cx="5582285" cy="486981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4" name="Текстовое поле 3"/>
          <p:cNvSpPr txBox="1"/>
          <p:nvPr/>
        </p:nvSpPr>
        <p:spPr>
          <a:xfrm>
            <a:off x="11543030" y="6057265"/>
            <a:ext cx="295910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altLang="en-US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5" name="Текстовое поле 4"/>
          <p:cNvSpPr txBox="1"/>
          <p:nvPr/>
        </p:nvSpPr>
        <p:spPr>
          <a:xfrm>
            <a:off x="1704975" y="1480820"/>
            <a:ext cx="311912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Общая заболеваемость</a:t>
            </a:r>
          </a:p>
        </p:txBody>
      </p:sp>
      <p:sp>
        <p:nvSpPr>
          <p:cNvPr id="6" name="Текстовое поле 5"/>
          <p:cNvSpPr txBox="1"/>
          <p:nvPr/>
        </p:nvSpPr>
        <p:spPr>
          <a:xfrm>
            <a:off x="7225030" y="1480820"/>
            <a:ext cx="311912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Первичная заболеваемость</a:t>
            </a:r>
          </a:p>
        </p:txBody>
      </p:sp>
      <p:cxnSp>
        <p:nvCxnSpPr>
          <p:cNvPr id="7" name="Прямое соединение 6"/>
          <p:cNvCxnSpPr/>
          <p:nvPr/>
        </p:nvCxnSpPr>
        <p:spPr>
          <a:xfrm>
            <a:off x="6029325" y="1586230"/>
            <a:ext cx="5080" cy="4930775"/>
          </a:xfrm>
          <a:prstGeom prst="line">
            <a:avLst/>
          </a:prstGeom>
          <a:ln w="25400">
            <a:solidFill>
              <a:srgbClr val="000000"/>
            </a:solidFill>
            <a:prstDash val="sysDot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rgbClr val="0977BF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рямоугольник 12"/>
          <p:cNvSpPr/>
          <p:nvPr/>
        </p:nvSpPr>
        <p:spPr>
          <a:xfrm>
            <a:off x="124408" y="149290"/>
            <a:ext cx="11943184" cy="6559420"/>
          </a:xfrm>
          <a:prstGeom prst="rect">
            <a:avLst/>
          </a:prstGeom>
          <a:noFill/>
          <a:ln w="9525">
            <a:solidFill>
              <a:srgbClr val="0977B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8196" name="Рисунок 4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10454640" y="149225"/>
            <a:ext cx="1612900" cy="1436688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" name="Текстовое поле 1"/>
          <p:cNvSpPr txBox="1"/>
          <p:nvPr/>
        </p:nvSpPr>
        <p:spPr>
          <a:xfrm>
            <a:off x="724535" y="422275"/>
            <a:ext cx="9730105" cy="891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altLang="en-US" sz="2600" b="1">
                <a:latin typeface="Times New Roman" panose="02020603050405020304" pitchFamily="18" charset="0"/>
                <a:cs typeface="Times New Roman" panose="02020603050405020304" pitchFamily="18" charset="0"/>
              </a:rPr>
              <a:t>Общая и первичная заболеваемость по виду психоактивного вещества в Республике Беларусь</a:t>
            </a:r>
          </a:p>
        </p:txBody>
      </p:sp>
      <p:graphicFrame>
        <p:nvGraphicFramePr>
          <p:cNvPr id="3" name="Диаграмма 2"/>
          <p:cNvGraphicFramePr/>
          <p:nvPr/>
        </p:nvGraphicFramePr>
        <p:xfrm>
          <a:off x="382905" y="1585595"/>
          <a:ext cx="5713095" cy="49555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4" name="Диаграмма 3"/>
          <p:cNvGraphicFramePr/>
          <p:nvPr/>
        </p:nvGraphicFramePr>
        <p:xfrm>
          <a:off x="6096000" y="1585595"/>
          <a:ext cx="5729605" cy="49555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5" name="Текстовое поле 4"/>
          <p:cNvSpPr txBox="1"/>
          <p:nvPr/>
        </p:nvSpPr>
        <p:spPr>
          <a:xfrm>
            <a:off x="11543030" y="6057265"/>
            <a:ext cx="295910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altLang="en-US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6" name="Текстовое поле 5"/>
          <p:cNvSpPr txBox="1"/>
          <p:nvPr/>
        </p:nvSpPr>
        <p:spPr>
          <a:xfrm>
            <a:off x="1679575" y="1586230"/>
            <a:ext cx="311912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Общая заболеваемость</a:t>
            </a:r>
          </a:p>
        </p:txBody>
      </p:sp>
      <p:sp>
        <p:nvSpPr>
          <p:cNvPr id="8" name="Текстовое поле 7"/>
          <p:cNvSpPr txBox="1"/>
          <p:nvPr/>
        </p:nvSpPr>
        <p:spPr>
          <a:xfrm>
            <a:off x="7401560" y="1586230"/>
            <a:ext cx="311912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Первичная заболеваемость</a:t>
            </a:r>
          </a:p>
        </p:txBody>
      </p:sp>
      <p:cxnSp>
        <p:nvCxnSpPr>
          <p:cNvPr id="9" name="Прямое соединение 8"/>
          <p:cNvCxnSpPr/>
          <p:nvPr/>
        </p:nvCxnSpPr>
        <p:spPr>
          <a:xfrm>
            <a:off x="6029325" y="1586230"/>
            <a:ext cx="5080" cy="4930775"/>
          </a:xfrm>
          <a:prstGeom prst="line">
            <a:avLst/>
          </a:prstGeom>
          <a:ln w="25400">
            <a:solidFill>
              <a:srgbClr val="000000"/>
            </a:solidFill>
            <a:prstDash val="sysDot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10" name="Текстовое поле 9"/>
          <p:cNvSpPr txBox="1"/>
          <p:nvPr/>
        </p:nvSpPr>
        <p:spPr>
          <a:xfrm>
            <a:off x="426720" y="1270635"/>
            <a:ext cx="40640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alt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rgbClr val="0977BF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рямоугольник 12"/>
          <p:cNvSpPr/>
          <p:nvPr/>
        </p:nvSpPr>
        <p:spPr>
          <a:xfrm>
            <a:off x="124408" y="149290"/>
            <a:ext cx="11943184" cy="6559420"/>
          </a:xfrm>
          <a:prstGeom prst="rect">
            <a:avLst/>
          </a:prstGeom>
          <a:noFill/>
          <a:ln w="9525">
            <a:solidFill>
              <a:srgbClr val="0977B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8196" name="Рисунок 4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10454640" y="149225"/>
            <a:ext cx="1612900" cy="1436688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" name="Текстовое поле 1"/>
          <p:cNvSpPr txBox="1"/>
          <p:nvPr/>
        </p:nvSpPr>
        <p:spPr>
          <a:xfrm>
            <a:off x="735330" y="422275"/>
            <a:ext cx="9719310" cy="891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altLang="en-US" sz="2600" b="1">
                <a:latin typeface="Times New Roman" panose="02020603050405020304" pitchFamily="18" charset="0"/>
                <a:cs typeface="Times New Roman" panose="02020603050405020304" pitchFamily="18" charset="0"/>
              </a:rPr>
              <a:t>Смертельные отравления наркотическими веществами</a:t>
            </a:r>
          </a:p>
          <a:p>
            <a:pPr algn="ctr"/>
            <a:r>
              <a:rPr lang="ru-RU" altLang="en-US" sz="2600" b="1">
                <a:latin typeface="Times New Roman" panose="02020603050405020304" pitchFamily="18" charset="0"/>
                <a:cs typeface="Times New Roman" panose="02020603050405020304" pitchFamily="18" charset="0"/>
              </a:rPr>
              <a:t>в Республике Беларусь</a:t>
            </a:r>
          </a:p>
        </p:txBody>
      </p:sp>
      <p:graphicFrame>
        <p:nvGraphicFramePr>
          <p:cNvPr id="4" name="Диаграмма 3"/>
          <p:cNvGraphicFramePr/>
          <p:nvPr/>
        </p:nvGraphicFramePr>
        <p:xfrm>
          <a:off x="474980" y="1811020"/>
          <a:ext cx="11242040" cy="210121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5" name="Диаграмма 4"/>
          <p:cNvGraphicFramePr/>
          <p:nvPr/>
        </p:nvGraphicFramePr>
        <p:xfrm>
          <a:off x="2406015" y="3810000"/>
          <a:ext cx="7379335" cy="274891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3" name="Текстовое поле 2"/>
          <p:cNvSpPr txBox="1"/>
          <p:nvPr/>
        </p:nvSpPr>
        <p:spPr>
          <a:xfrm>
            <a:off x="11543030" y="6057265"/>
            <a:ext cx="295910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altLang="en-US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rgbClr val="0977BF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рямоугольник 12"/>
          <p:cNvSpPr/>
          <p:nvPr/>
        </p:nvSpPr>
        <p:spPr>
          <a:xfrm>
            <a:off x="124408" y="149290"/>
            <a:ext cx="11943184" cy="6559420"/>
          </a:xfrm>
          <a:prstGeom prst="rect">
            <a:avLst/>
          </a:prstGeom>
          <a:noFill/>
          <a:ln w="9525">
            <a:solidFill>
              <a:srgbClr val="0977B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8196" name="Рисунок 4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10454640" y="149225"/>
            <a:ext cx="1612900" cy="1436688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3" name="Текстовое поле 2"/>
          <p:cNvSpPr txBox="1"/>
          <p:nvPr/>
        </p:nvSpPr>
        <p:spPr>
          <a:xfrm>
            <a:off x="643890" y="621665"/>
            <a:ext cx="9810750" cy="4914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altLang="en-US" sz="2600" b="1">
                <a:latin typeface="Times New Roman" panose="02020603050405020304" pitchFamily="18" charset="0"/>
                <a:cs typeface="Times New Roman" panose="02020603050405020304" pitchFamily="18" charset="0"/>
              </a:rPr>
              <a:t>Опиодная заместительная терапия</a:t>
            </a:r>
          </a:p>
        </p:txBody>
      </p:sp>
      <p:graphicFrame>
        <p:nvGraphicFramePr>
          <p:cNvPr id="4" name="Диаграмма 3"/>
          <p:cNvGraphicFramePr/>
          <p:nvPr/>
        </p:nvGraphicFramePr>
        <p:xfrm>
          <a:off x="988060" y="3185160"/>
          <a:ext cx="10215880" cy="29997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6" name="Текстовое поле 5"/>
          <p:cNvSpPr txBox="1"/>
          <p:nvPr/>
        </p:nvSpPr>
        <p:spPr>
          <a:xfrm>
            <a:off x="482600" y="1525905"/>
            <a:ext cx="10347325" cy="10147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53390" algn="just"/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остановление Министерства здравоохранения Республики Беларусь от 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20</a:t>
            </a:r>
            <a:r>
              <a:rPr lang="ru-RU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.08.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2021 </a:t>
            </a:r>
            <a:r>
              <a:rPr lang="ru-RU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№ 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98</a:t>
            </a:r>
            <a:r>
              <a:rPr lang="ru-RU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 «О медицинской помощи пациентам с синдромом зависимости от наркотических средств опийной группы»</a:t>
            </a:r>
          </a:p>
        </p:txBody>
      </p:sp>
      <p:sp>
        <p:nvSpPr>
          <p:cNvPr id="2" name="Текстовое поле 1"/>
          <p:cNvSpPr txBox="1"/>
          <p:nvPr/>
        </p:nvSpPr>
        <p:spPr>
          <a:xfrm>
            <a:off x="11543030" y="6057265"/>
            <a:ext cx="295910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altLang="en-US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rgbClr val="0977BF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рямоугольник 12"/>
          <p:cNvSpPr/>
          <p:nvPr/>
        </p:nvSpPr>
        <p:spPr>
          <a:xfrm>
            <a:off x="124408" y="149290"/>
            <a:ext cx="11943184" cy="6559420"/>
          </a:xfrm>
          <a:prstGeom prst="rect">
            <a:avLst/>
          </a:prstGeom>
          <a:noFill/>
          <a:ln w="9525">
            <a:solidFill>
              <a:srgbClr val="0977B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8196" name="Рисунок 4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10454640" y="149225"/>
            <a:ext cx="1612900" cy="1436688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" name="Текстовое поле 1"/>
          <p:cNvSpPr txBox="1"/>
          <p:nvPr/>
        </p:nvSpPr>
        <p:spPr>
          <a:xfrm>
            <a:off x="652780" y="599440"/>
            <a:ext cx="9801860" cy="4914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altLang="en-US" sz="2600" b="1">
                <a:latin typeface="Times New Roman" panose="02020603050405020304" pitchFamily="18" charset="0"/>
                <a:cs typeface="Times New Roman" panose="02020603050405020304" pitchFamily="18" charset="0"/>
              </a:rPr>
              <a:t>Межведомственное взаимодействие в Республике Беларусь</a:t>
            </a:r>
          </a:p>
        </p:txBody>
      </p:sp>
      <p:sp>
        <p:nvSpPr>
          <p:cNvPr id="6" name="Блок-схема: альтернативный процесс 5"/>
          <p:cNvSpPr/>
          <p:nvPr/>
        </p:nvSpPr>
        <p:spPr>
          <a:xfrm>
            <a:off x="5196840" y="1433830"/>
            <a:ext cx="1798955" cy="855345"/>
          </a:xfrm>
          <a:prstGeom prst="flowChartAlternateProcess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altLang="en-US" b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МинЗдрав</a:t>
            </a:r>
          </a:p>
        </p:txBody>
      </p:sp>
      <p:sp>
        <p:nvSpPr>
          <p:cNvPr id="7" name="Блок-схема: альтернативный процесс 6"/>
          <p:cNvSpPr/>
          <p:nvPr/>
        </p:nvSpPr>
        <p:spPr>
          <a:xfrm>
            <a:off x="8064500" y="1926590"/>
            <a:ext cx="1789430" cy="855345"/>
          </a:xfrm>
          <a:prstGeom prst="flowChartAlternateProcess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altLang="en-US" b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МинОбр</a:t>
            </a:r>
          </a:p>
        </p:txBody>
      </p:sp>
      <p:sp>
        <p:nvSpPr>
          <p:cNvPr id="8" name="Блок-схема: альтернативный процесс 7"/>
          <p:cNvSpPr/>
          <p:nvPr/>
        </p:nvSpPr>
        <p:spPr>
          <a:xfrm>
            <a:off x="2338070" y="1926590"/>
            <a:ext cx="1790065" cy="855345"/>
          </a:xfrm>
          <a:prstGeom prst="flowChartAlternateProcess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altLang="en-US" b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МВД</a:t>
            </a:r>
          </a:p>
        </p:txBody>
      </p:sp>
      <p:sp>
        <p:nvSpPr>
          <p:cNvPr id="9" name="Блок-схема: альтернативный процесс 8"/>
          <p:cNvSpPr/>
          <p:nvPr/>
        </p:nvSpPr>
        <p:spPr>
          <a:xfrm>
            <a:off x="8100060" y="4824730"/>
            <a:ext cx="1790700" cy="855345"/>
          </a:xfrm>
          <a:prstGeom prst="flowChartAlternateProcess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altLang="en-US" b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МинТруда</a:t>
            </a:r>
          </a:p>
        </p:txBody>
      </p:sp>
      <p:sp>
        <p:nvSpPr>
          <p:cNvPr id="10" name="Блок-схема: альтернативный процесс 9"/>
          <p:cNvSpPr/>
          <p:nvPr/>
        </p:nvSpPr>
        <p:spPr>
          <a:xfrm>
            <a:off x="2338070" y="4991735"/>
            <a:ext cx="1844675" cy="855345"/>
          </a:xfrm>
          <a:prstGeom prst="flowChartAlternateProcess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altLang="en-US" b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МинИнформ</a:t>
            </a:r>
          </a:p>
        </p:txBody>
      </p:sp>
      <p:sp>
        <p:nvSpPr>
          <p:cNvPr id="12" name="Блок-схема: процесс  11"/>
          <p:cNvSpPr/>
          <p:nvPr/>
        </p:nvSpPr>
        <p:spPr>
          <a:xfrm>
            <a:off x="3390900" y="3377565"/>
            <a:ext cx="2256790" cy="851535"/>
          </a:xfrm>
          <a:prstGeom prst="flowChartProcess">
            <a:avLst/>
          </a:prstGeom>
          <a:solidFill>
            <a:srgbClr val="00B050"/>
          </a:solidFill>
        </p:spPr>
        <p:style>
          <a:lnRef idx="0">
            <a:srgbClr val="FFFFFF"/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altLang="en-US">
                <a:solidFill>
                  <a:srgbClr val="000000"/>
                </a:solidFill>
              </a:rPr>
              <a:t>Медицинская реабилитация</a:t>
            </a:r>
          </a:p>
        </p:txBody>
      </p:sp>
      <p:sp>
        <p:nvSpPr>
          <p:cNvPr id="15" name="Блок-схема: процесс  14"/>
          <p:cNvSpPr/>
          <p:nvPr/>
        </p:nvSpPr>
        <p:spPr>
          <a:xfrm>
            <a:off x="9572625" y="3377565"/>
            <a:ext cx="2256790" cy="851535"/>
          </a:xfrm>
          <a:prstGeom prst="flowChartProcess">
            <a:avLst/>
          </a:prstGeom>
          <a:solidFill>
            <a:srgbClr val="00B050"/>
          </a:solidFill>
        </p:spPr>
        <p:style>
          <a:lnRef idx="0">
            <a:srgbClr val="FFFFFF"/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altLang="en-US">
                <a:solidFill>
                  <a:srgbClr val="000000"/>
                </a:solidFill>
              </a:rPr>
              <a:t>Социальная реабилитация</a:t>
            </a:r>
          </a:p>
        </p:txBody>
      </p:sp>
      <p:sp>
        <p:nvSpPr>
          <p:cNvPr id="16" name="Блок-схема: процесс  15"/>
          <p:cNvSpPr/>
          <p:nvPr/>
        </p:nvSpPr>
        <p:spPr>
          <a:xfrm>
            <a:off x="392430" y="3364865"/>
            <a:ext cx="2428875" cy="882015"/>
          </a:xfrm>
          <a:prstGeom prst="flowChartProcess">
            <a:avLst/>
          </a:prstGeom>
          <a:solidFill>
            <a:srgbClr val="00B050"/>
          </a:solidFill>
        </p:spPr>
        <p:style>
          <a:lnRef idx="0">
            <a:srgbClr val="FFFFFF"/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altLang="en-US">
                <a:solidFill>
                  <a:srgbClr val="000000"/>
                </a:solidFill>
              </a:rPr>
              <a:t>Реализация мер принудительного лечения</a:t>
            </a:r>
          </a:p>
        </p:txBody>
      </p:sp>
      <p:sp>
        <p:nvSpPr>
          <p:cNvPr id="17" name="Блок-схема: процесс  16"/>
          <p:cNvSpPr/>
          <p:nvPr/>
        </p:nvSpPr>
        <p:spPr>
          <a:xfrm>
            <a:off x="6291580" y="3364865"/>
            <a:ext cx="2541270" cy="869315"/>
          </a:xfrm>
          <a:prstGeom prst="flowChartProcess">
            <a:avLst/>
          </a:prstGeom>
          <a:solidFill>
            <a:srgbClr val="00B050"/>
          </a:solidFill>
        </p:spPr>
        <p:style>
          <a:lnRef idx="0">
            <a:srgbClr val="FFFFFF"/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altLang="en-US">
                <a:solidFill>
                  <a:srgbClr val="000000"/>
                </a:solidFill>
              </a:rPr>
              <a:t>Профилактические мероприятия</a:t>
            </a:r>
          </a:p>
        </p:txBody>
      </p:sp>
      <p:cxnSp>
        <p:nvCxnSpPr>
          <p:cNvPr id="18" name="Прямая со стрелкой 17"/>
          <p:cNvCxnSpPr/>
          <p:nvPr/>
        </p:nvCxnSpPr>
        <p:spPr>
          <a:xfrm flipH="1">
            <a:off x="1607185" y="2781935"/>
            <a:ext cx="1626235" cy="582930"/>
          </a:xfrm>
          <a:prstGeom prst="straightConnector1">
            <a:avLst/>
          </a:prstGeom>
          <a:ln w="25400"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/>
          <p:nvPr/>
        </p:nvCxnSpPr>
        <p:spPr>
          <a:xfrm flipH="1">
            <a:off x="4519295" y="2289175"/>
            <a:ext cx="1577340" cy="1088390"/>
          </a:xfrm>
          <a:prstGeom prst="straightConnector1">
            <a:avLst/>
          </a:prstGeom>
          <a:ln w="25400"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/>
          <p:nvPr/>
        </p:nvCxnSpPr>
        <p:spPr>
          <a:xfrm>
            <a:off x="6096635" y="2289175"/>
            <a:ext cx="1465580" cy="1075690"/>
          </a:xfrm>
          <a:prstGeom prst="straightConnector1">
            <a:avLst/>
          </a:prstGeom>
          <a:ln w="25400"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/>
          <p:nvPr/>
        </p:nvCxnSpPr>
        <p:spPr>
          <a:xfrm flipH="1">
            <a:off x="7562215" y="2781935"/>
            <a:ext cx="1397000" cy="582930"/>
          </a:xfrm>
          <a:prstGeom prst="straightConnector1">
            <a:avLst/>
          </a:prstGeom>
          <a:ln w="25400"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/>
          <p:nvPr/>
        </p:nvCxnSpPr>
        <p:spPr>
          <a:xfrm>
            <a:off x="3174365" y="2761615"/>
            <a:ext cx="4264660" cy="560070"/>
          </a:xfrm>
          <a:prstGeom prst="straightConnector1">
            <a:avLst/>
          </a:prstGeom>
          <a:ln w="25400"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25" name="Прямая со стрелкой 24"/>
          <p:cNvCxnSpPr/>
          <p:nvPr/>
        </p:nvCxnSpPr>
        <p:spPr>
          <a:xfrm flipV="1">
            <a:off x="8995410" y="4309110"/>
            <a:ext cx="1588135" cy="515620"/>
          </a:xfrm>
          <a:prstGeom prst="straightConnector1">
            <a:avLst/>
          </a:prstGeom>
          <a:ln w="25400"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26" name="Прямая со стрелкой 25"/>
          <p:cNvCxnSpPr/>
          <p:nvPr/>
        </p:nvCxnSpPr>
        <p:spPr>
          <a:xfrm flipV="1">
            <a:off x="3260725" y="4234180"/>
            <a:ext cx="4301490" cy="757555"/>
          </a:xfrm>
          <a:prstGeom prst="straightConnector1">
            <a:avLst/>
          </a:prstGeom>
          <a:ln w="25400"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27" name="Прямая со стрелкой 26"/>
          <p:cNvCxnSpPr/>
          <p:nvPr/>
        </p:nvCxnSpPr>
        <p:spPr>
          <a:xfrm flipH="1">
            <a:off x="1811020" y="2283460"/>
            <a:ext cx="4274185" cy="1048385"/>
          </a:xfrm>
          <a:prstGeom prst="straightConnector1">
            <a:avLst/>
          </a:prstGeom>
          <a:ln w="25400"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28" name="Блок-схема: альтернативный процесс 27"/>
          <p:cNvSpPr/>
          <p:nvPr/>
        </p:nvSpPr>
        <p:spPr>
          <a:xfrm>
            <a:off x="4917440" y="5390515"/>
            <a:ext cx="2357755" cy="855345"/>
          </a:xfrm>
          <a:prstGeom prst="flowChartAlternateProcess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altLang="en-US" b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Общественные организации</a:t>
            </a:r>
          </a:p>
        </p:txBody>
      </p:sp>
      <p:cxnSp>
        <p:nvCxnSpPr>
          <p:cNvPr id="30" name="Прямая со стрелкой 29"/>
          <p:cNvCxnSpPr/>
          <p:nvPr/>
        </p:nvCxnSpPr>
        <p:spPr>
          <a:xfrm flipV="1">
            <a:off x="6096635" y="4229100"/>
            <a:ext cx="4604385" cy="1161415"/>
          </a:xfrm>
          <a:prstGeom prst="straightConnector1">
            <a:avLst/>
          </a:prstGeom>
          <a:ln w="25400"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31" name="Прямая со стрелкой 30"/>
          <p:cNvCxnSpPr/>
          <p:nvPr/>
        </p:nvCxnSpPr>
        <p:spPr>
          <a:xfrm flipV="1">
            <a:off x="6096635" y="4288155"/>
            <a:ext cx="1443990" cy="1102360"/>
          </a:xfrm>
          <a:prstGeom prst="straightConnector1">
            <a:avLst/>
          </a:prstGeom>
          <a:ln w="25400"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32" name="Прямая со стрелкой 31"/>
          <p:cNvCxnSpPr/>
          <p:nvPr/>
        </p:nvCxnSpPr>
        <p:spPr>
          <a:xfrm>
            <a:off x="4128135" y="2354580"/>
            <a:ext cx="6572885" cy="1022985"/>
          </a:xfrm>
          <a:prstGeom prst="straightConnector1">
            <a:avLst/>
          </a:prstGeom>
          <a:ln w="25400"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4" name="Текстовое поле 3"/>
          <p:cNvSpPr txBox="1"/>
          <p:nvPr/>
        </p:nvSpPr>
        <p:spPr>
          <a:xfrm>
            <a:off x="11543030" y="6057265"/>
            <a:ext cx="295910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altLang="en-US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rgbClr val="0977BF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рямоугольник 12"/>
          <p:cNvSpPr/>
          <p:nvPr/>
        </p:nvSpPr>
        <p:spPr>
          <a:xfrm>
            <a:off x="124408" y="149290"/>
            <a:ext cx="11943184" cy="6559420"/>
          </a:xfrm>
          <a:prstGeom prst="rect">
            <a:avLst/>
          </a:prstGeom>
          <a:noFill/>
          <a:ln w="9525">
            <a:solidFill>
              <a:srgbClr val="0977B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8196" name="Рисунок 4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10454640" y="149225"/>
            <a:ext cx="1612900" cy="1436688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3" name="Текстовое поле 2"/>
          <p:cNvSpPr txBox="1"/>
          <p:nvPr/>
        </p:nvSpPr>
        <p:spPr>
          <a:xfrm>
            <a:off x="765175" y="621665"/>
            <a:ext cx="9689465" cy="4914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altLang="en-US" sz="2600" b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Изменения нормативно-правовых актов</a:t>
            </a:r>
            <a:endParaRPr lang="ru-RU" altLang="en-US" sz="26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Текстовое поле 1"/>
          <p:cNvSpPr txBox="1"/>
          <p:nvPr/>
        </p:nvSpPr>
        <p:spPr>
          <a:xfrm>
            <a:off x="383540" y="1729105"/>
            <a:ext cx="11534140" cy="4391025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lstStyle/>
          <a:p>
            <a:pPr algn="l">
              <a:buFont typeface="Wingdings" panose="05000000000000000000" pitchFamily="2" charset="2"/>
              <a:buChar char="§"/>
            </a:pPr>
            <a:r>
              <a:rPr lang="ru-RU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Закон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Республики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Беларусь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№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200-3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«Об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основах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системы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профилактики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безнадзорности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и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правонарушений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несовершеннолетних»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(</a:t>
            </a:r>
            <a:r>
              <a:rPr lang="ru-RU" altLang="en-US" sz="2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редакция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от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ru-RU" altLang="en-US" sz="2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0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8</a:t>
            </a:r>
            <a:r>
              <a:rPr lang="ru-RU" altLang="en-US" sz="2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.07.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2024)</a:t>
            </a:r>
          </a:p>
          <a:p>
            <a:pPr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ru-RU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Проект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постановления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Совета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Министров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Республики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Беларусь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«О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порядке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взаимодействия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при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исполнении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судебных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решений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о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принудительном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лечении»</a:t>
            </a:r>
            <a:endParaRPr lang="ru-RU" altLang="en-US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ru-RU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Постановление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Минздрава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№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 19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«Об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установлении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республиканского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перечня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наркотических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средств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психотропных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веществ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их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прекурсоров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подлежащих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государственному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контролю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Республике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Беларусь»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редакци</a:t>
            </a:r>
            <a:r>
              <a:rPr lang="ru-RU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я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от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 24.02.2025</a:t>
            </a:r>
            <a:r>
              <a:rPr lang="ru-RU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 и 07.08.2025)</a:t>
            </a:r>
          </a:p>
          <a:p>
            <a:pPr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ru-RU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Постановление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Минздрава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от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 12.12.2024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№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 172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«О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формах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перечне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форм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ведомственной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отчетности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на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 2025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год»</a:t>
            </a:r>
          </a:p>
          <a:p>
            <a:pPr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 Постановление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Минздрава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№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 95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«Об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утверждении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Инструкции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порядке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осуществления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диспансерного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наблюдения»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редакци</a:t>
            </a:r>
            <a:r>
              <a:rPr lang="ru-RU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я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от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 28.01.2025</a:t>
            </a:r>
            <a:r>
              <a:rPr lang="ru-RU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altLang="ru-RU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None/>
            </a:pPr>
            <a:endParaRPr lang="en-US" altLang="ru-RU" sz="2000" cap="all" dirty="0">
              <a:solidFill>
                <a:schemeClr val="tx1"/>
              </a:solidFill>
              <a:effectLst>
                <a:outerShdw blurRad="50800" dist="38100" dir="18900000" algn="bl" rotWithShape="0">
                  <a:prstClr val="black">
                    <a:alpha val="40000"/>
                  </a:prstClr>
                </a:outerShdw>
              </a:effectLst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Текстовое поле 3"/>
          <p:cNvSpPr txBox="1"/>
          <p:nvPr/>
        </p:nvSpPr>
        <p:spPr>
          <a:xfrm>
            <a:off x="11543030" y="6057265"/>
            <a:ext cx="295910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altLang="en-US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rgbClr val="0977BF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рямоугольник 12"/>
          <p:cNvSpPr/>
          <p:nvPr/>
        </p:nvSpPr>
        <p:spPr>
          <a:xfrm>
            <a:off x="124408" y="149290"/>
            <a:ext cx="11943184" cy="6559420"/>
          </a:xfrm>
          <a:prstGeom prst="rect">
            <a:avLst/>
          </a:prstGeom>
          <a:noFill/>
          <a:ln w="9525">
            <a:solidFill>
              <a:srgbClr val="0977B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8196" name="Рисунок 4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10454640" y="149225"/>
            <a:ext cx="1612900" cy="1436688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3" name="Текстовое поле 2"/>
          <p:cNvSpPr txBox="1"/>
          <p:nvPr/>
        </p:nvSpPr>
        <p:spPr>
          <a:xfrm>
            <a:off x="694690" y="621665"/>
            <a:ext cx="9759950" cy="4914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altLang="en-US" sz="2600" b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Изменения нормативно-правовых актов</a:t>
            </a:r>
            <a:endParaRPr lang="ru-RU" altLang="en-US" sz="26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Текстовое поле 1"/>
          <p:cNvSpPr txBox="1"/>
          <p:nvPr/>
        </p:nvSpPr>
        <p:spPr>
          <a:xfrm>
            <a:off x="383540" y="1823720"/>
            <a:ext cx="11534140" cy="3820795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lstStyle/>
          <a:p>
            <a:pPr algn="l">
              <a:buFont typeface="Wingdings" panose="05000000000000000000" pitchFamily="2" charset="2"/>
              <a:buChar char="§"/>
            </a:pPr>
            <a:r>
              <a:rPr lang="ru-RU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 П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остановление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Минздрава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№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74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«О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проведении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обязательных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и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внеочередных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медицинских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осмотров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работающих»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ru-RU" altLang="en-US" sz="2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(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редакци</a:t>
            </a:r>
            <a:r>
              <a:rPr lang="ru-RU" altLang="en-US" sz="2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я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от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18.10.2024</a:t>
            </a:r>
            <a:r>
              <a:rPr lang="ru-RU" altLang="en-US" sz="2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)</a:t>
            </a:r>
          </a:p>
          <a:p>
            <a:pPr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ru-RU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Постановление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МВД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Минздрава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от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 02.07.2024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№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 234/112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«О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порядке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оказания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медицинской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помощи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проведения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санитарно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противоэпидемических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мероприятий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исправительных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учреждениях»</a:t>
            </a:r>
          </a:p>
          <a:p>
            <a:pPr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Постановление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Совета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Министров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от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08.07.2024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№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480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«О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порядке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создания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и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деятельности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реабилитационных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центров»</a:t>
            </a:r>
            <a:endParaRPr lang="en-US" altLang="en-US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 Приказ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Минздрава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№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 342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«О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создании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групп»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редакции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от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 12.05.2025</a:t>
            </a:r>
          </a:p>
          <a:p>
            <a:pPr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Приказа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Минздрава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«Об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утверждении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метода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оценки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эффективности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лечебных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реабилитационных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мероприятий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наркологии»</a:t>
            </a:r>
            <a:endParaRPr lang="en-US" altLang="ru-RU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Комплексный план по профилактике наркомании и противодействию незаконному обороту наркотиков, социальной реабилитации наркозависимых лиц на 2025-2026 годы</a:t>
            </a:r>
            <a:endParaRPr lang="en-US" altLang="en-US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0" algn="l">
              <a:buFont typeface="Wingdings" panose="05000000000000000000" pitchFamily="2" charset="2"/>
              <a:buNone/>
            </a:pPr>
            <a:endParaRPr lang="ru-RU" altLang="en-US" sz="2000" cap="all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Текстовое поле 3"/>
          <p:cNvSpPr txBox="1"/>
          <p:nvPr/>
        </p:nvSpPr>
        <p:spPr>
          <a:xfrm>
            <a:off x="11543030" y="6057265"/>
            <a:ext cx="295910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altLang="en-US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rgbClr val="0977BF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рямоугольник 12"/>
          <p:cNvSpPr/>
          <p:nvPr/>
        </p:nvSpPr>
        <p:spPr>
          <a:xfrm>
            <a:off x="124408" y="149290"/>
            <a:ext cx="11943184" cy="6559420"/>
          </a:xfrm>
          <a:prstGeom prst="rect">
            <a:avLst/>
          </a:prstGeom>
          <a:noFill/>
          <a:ln w="9525">
            <a:solidFill>
              <a:srgbClr val="0977B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8196" name="Рисунок 4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10454640" y="149225"/>
            <a:ext cx="1612900" cy="1436688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3" name="Текстовое поле 2"/>
          <p:cNvSpPr txBox="1"/>
          <p:nvPr/>
        </p:nvSpPr>
        <p:spPr>
          <a:xfrm>
            <a:off x="744855" y="621665"/>
            <a:ext cx="9709150" cy="4914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altLang="en-US" sz="2600" b="1">
                <a:latin typeface="Times New Roman" panose="02020603050405020304" pitchFamily="18" charset="0"/>
                <a:cs typeface="Times New Roman" panose="02020603050405020304" pitchFamily="18" charset="0"/>
              </a:rPr>
              <a:t>Изменения нормативно-правовых актов</a:t>
            </a:r>
          </a:p>
        </p:txBody>
      </p:sp>
      <p:sp>
        <p:nvSpPr>
          <p:cNvPr id="4" name="Текстовое поле 3"/>
          <p:cNvSpPr txBox="1"/>
          <p:nvPr/>
        </p:nvSpPr>
        <p:spPr>
          <a:xfrm>
            <a:off x="330200" y="1767205"/>
            <a:ext cx="11508740" cy="328724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0" indent="0">
              <a:buFont typeface="Wingdings" panose="05000000000000000000" pitchFamily="2" charset="2"/>
              <a:buChar char="§"/>
            </a:pPr>
            <a:r>
              <a:rPr lang="ru-RU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Алгоритма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межведомственного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взаимодействия</a:t>
            </a:r>
            <a:r>
              <a:rPr lang="ru-RU" altLang="en-US" sz="2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Минздрава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Минтруда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соцзащиты</a:t>
            </a:r>
            <a:r>
              <a:rPr lang="ru-RU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 который будет определять обеспечение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социальной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добровольной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принудительной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реабилитаци</a:t>
            </a:r>
            <a:r>
              <a:rPr lang="ru-RU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ей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лиц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страдающих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алкоголизмом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наркоманией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токсикоманией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зависимостью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от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других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ПАВ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обязательным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привлечением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их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труду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ru-RU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плана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действий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направленных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на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социальную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реабилитацию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лиц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страдающих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алкоголизмом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наркоманией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токсикоманией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обязательным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привлечением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их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труду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на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 2026-2030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годы</a:t>
            </a:r>
            <a:endParaRPr lang="en-US" altLang="ru-RU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ru-RU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Постановлени</a:t>
            </a:r>
            <a:r>
              <a:rPr lang="ru-RU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Совета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Министров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от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 31.03.2018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№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 239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«Об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утверждении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положения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порядке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отнесения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трудоспособных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граждан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не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занятым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экономике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формирования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ведения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базы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данных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трудоспособных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граждан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не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занятых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экономике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включая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взаимодействие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этих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целях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государственных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органов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en-US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организаций»</a:t>
            </a:r>
          </a:p>
        </p:txBody>
      </p:sp>
      <p:sp>
        <p:nvSpPr>
          <p:cNvPr id="2" name="Текстовое поле 1"/>
          <p:cNvSpPr txBox="1"/>
          <p:nvPr/>
        </p:nvSpPr>
        <p:spPr>
          <a:xfrm>
            <a:off x="11543030" y="6057265"/>
            <a:ext cx="295910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altLang="en-US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Montserrat">
      <a:majorFont>
        <a:latin typeface="Montserrat ExtraBold"/>
        <a:ea typeface=""/>
        <a:cs typeface=""/>
      </a:majorFont>
      <a:minorFont>
        <a:latin typeface="Montserrat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171</TotalTime>
  <Words>739</Words>
  <Application>Microsoft Office PowerPoint</Application>
  <PresentationFormat>Широкоэкранный</PresentationFormat>
  <Paragraphs>80</Paragraphs>
  <Slides>12</Slides>
  <Notes>12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9" baseType="lpstr">
      <vt:lpstr>Arial</vt:lpstr>
      <vt:lpstr>Calibri</vt:lpstr>
      <vt:lpstr>Montserrat</vt:lpstr>
      <vt:lpstr>Montserrat ExtraBold</vt:lpstr>
      <vt:lpstr>Times New Roman</vt:lpstr>
      <vt:lpstr>Wingdings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AppleJack</dc:creator>
  <cp:lastModifiedBy>USER</cp:lastModifiedBy>
  <cp:revision>421</cp:revision>
  <cp:lastPrinted>2024-03-27T10:44:00Z</cp:lastPrinted>
  <dcterms:created xsi:type="dcterms:W3CDTF">2023-02-20T05:21:00Z</dcterms:created>
  <dcterms:modified xsi:type="dcterms:W3CDTF">2025-08-27T08:17:43Z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DDBAACD33B744DBA9ECB52D8E21322DC_13</vt:lpwstr>
  </property>
  <property fmtid="{D5CDD505-2E9C-101B-9397-08002B2CF9AE}" pid="3" name="KSOProductBuildVer">
    <vt:lpwstr>1049-12.2.0.21936</vt:lpwstr>
  </property>
</Properties>
</file>