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jpg"/>
  <Override PartName="/ppt/media/image17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6" r:id="rId4"/>
    <p:sldId id="287" r:id="rId5"/>
    <p:sldId id="277" r:id="rId6"/>
    <p:sldId id="290" r:id="rId7"/>
    <p:sldId id="314" r:id="rId8"/>
    <p:sldId id="296" r:id="rId9"/>
    <p:sldId id="294" r:id="rId10"/>
    <p:sldId id="295" r:id="rId11"/>
    <p:sldId id="275" r:id="rId12"/>
    <p:sldId id="297" r:id="rId13"/>
    <p:sldId id="262" r:id="rId14"/>
    <p:sldId id="278" r:id="rId15"/>
    <p:sldId id="298" r:id="rId16"/>
    <p:sldId id="302" r:id="rId17"/>
    <p:sldId id="307" r:id="rId18"/>
    <p:sldId id="303" r:id="rId19"/>
    <p:sldId id="313" r:id="rId20"/>
    <p:sldId id="304" r:id="rId21"/>
    <p:sldId id="305" r:id="rId22"/>
    <p:sldId id="310" r:id="rId23"/>
    <p:sldId id="315" r:id="rId24"/>
    <p:sldId id="279" r:id="rId25"/>
    <p:sldId id="317" r:id="rId26"/>
    <p:sldId id="271" r:id="rId2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59" d="100"/>
          <a:sy n="59" d="100"/>
        </p:scale>
        <p:origin x="62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5CB4A-7051-4587-94C8-D9C33EAD2E7F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E41FAA-41AE-4B23-8EB5-65706143FE57}">
      <dgm:prSet custT="1"/>
      <dgm:spPr>
        <a:xfrm rot="10800000">
          <a:off x="0" y="1306"/>
          <a:ext cx="9064978" cy="680479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Национальный образовательный портал (</a:t>
          </a:r>
          <a:r>
            <a:rPr lang="en-US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adu.by</a:t>
          </a: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</a:p>
      </dgm:t>
    </dgm:pt>
    <dgm:pt modelId="{5CE6701D-DC3E-4C1D-8096-4FF6C41550AC}" type="parTrans" cxnId="{2027ED7A-C4C5-4703-A308-27DC6EA52CC8}">
      <dgm:prSet/>
      <dgm:spPr/>
      <dgm:t>
        <a:bodyPr/>
        <a:lstStyle/>
        <a:p>
          <a:endParaRPr lang="ru-RU"/>
        </a:p>
      </dgm:t>
    </dgm:pt>
    <dgm:pt modelId="{BF93FEB0-B86E-428E-B36A-444A73A4D12F}" type="sibTrans" cxnId="{2027ED7A-C4C5-4703-A308-27DC6EA52CC8}">
      <dgm:prSet/>
      <dgm:spPr/>
      <dgm:t>
        <a:bodyPr/>
        <a:lstStyle/>
        <a:p>
          <a:endParaRPr lang="ru-RU"/>
        </a:p>
      </dgm:t>
    </dgm:pt>
    <dgm:pt modelId="{1D08A316-78AE-4588-87C1-660A79B0259A}">
      <dgm:prSet custT="1"/>
      <dgm:spPr>
        <a:xfrm rot="10800000">
          <a:off x="0" y="1440607"/>
          <a:ext cx="9064978" cy="601439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воспитания</a:t>
          </a:r>
        </a:p>
      </dgm:t>
    </dgm:pt>
    <dgm:pt modelId="{2E2CE57A-CD28-475E-AB23-A0834FF0ED9C}" type="sibTrans" cxnId="{01C354BF-5FF1-47FF-B178-A9AEC88A6B09}">
      <dgm:prSet/>
      <dgm:spPr/>
      <dgm:t>
        <a:bodyPr/>
        <a:lstStyle/>
        <a:p>
          <a:endParaRPr lang="ru-RU"/>
        </a:p>
      </dgm:t>
    </dgm:pt>
    <dgm:pt modelId="{5E735EED-BB88-40F8-8F8C-AFB84AA01605}" type="parTrans" cxnId="{01C354BF-5FF1-47FF-B178-A9AEC88A6B09}">
      <dgm:prSet/>
      <dgm:spPr/>
      <dgm:t>
        <a:bodyPr/>
        <a:lstStyle/>
        <a:p>
          <a:endParaRPr lang="ru-RU"/>
        </a:p>
      </dgm:t>
    </dgm:pt>
    <dgm:pt modelId="{CE0FCF42-BA73-4CE8-84C9-78AF2DA06CCE}">
      <dgm:prSet custT="1"/>
      <dgm:spPr>
        <a:xfrm rot="10800000">
          <a:off x="0" y="750728"/>
          <a:ext cx="9064978" cy="667018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Образовательный процесс 2025/2026</a:t>
          </a:r>
        </a:p>
      </dgm:t>
    </dgm:pt>
    <dgm:pt modelId="{A845BF95-637F-4678-829E-A34927854F1C}" type="parTrans" cxnId="{3AC1FC50-33CC-4521-88F9-C73101CF9F61}">
      <dgm:prSet/>
      <dgm:spPr/>
      <dgm:t>
        <a:bodyPr/>
        <a:lstStyle/>
        <a:p>
          <a:endParaRPr lang="ru-RU"/>
        </a:p>
      </dgm:t>
    </dgm:pt>
    <dgm:pt modelId="{3C044BE0-4A93-4261-8A1E-1376D0DF09EA}" type="sibTrans" cxnId="{3AC1FC50-33CC-4521-88F9-C73101CF9F61}">
      <dgm:prSet/>
      <dgm:spPr/>
      <dgm:t>
        <a:bodyPr/>
        <a:lstStyle/>
        <a:p>
          <a:endParaRPr lang="ru-RU"/>
        </a:p>
      </dgm:t>
    </dgm:pt>
    <dgm:pt modelId="{96C9C69C-31B9-43EE-8928-8EBBB5920798}">
      <dgm:prSet phldrT="[Текст]" custT="1"/>
      <dgm:spPr>
        <a:xfrm rot="10800000">
          <a:off x="0" y="2018324"/>
          <a:ext cx="9064978" cy="742952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Профилактика преступлений и правонарушений среди обучающихся</a:t>
          </a:r>
        </a:p>
      </dgm:t>
    </dgm:pt>
    <dgm:pt modelId="{FF811552-D785-424C-A48E-1B14B5B24A28}" type="sibTrans" cxnId="{228A9918-1CAC-4ED0-88AD-FEA4C0F5DEEE}">
      <dgm:prSet/>
      <dgm:spPr/>
      <dgm:t>
        <a:bodyPr/>
        <a:lstStyle/>
        <a:p>
          <a:endParaRPr lang="ru-RU"/>
        </a:p>
      </dgm:t>
    </dgm:pt>
    <dgm:pt modelId="{71377BEB-2F4C-4165-B806-6363AF53A000}" type="parTrans" cxnId="{228A9918-1CAC-4ED0-88AD-FEA4C0F5DEEE}">
      <dgm:prSet/>
      <dgm:spPr/>
      <dgm:t>
        <a:bodyPr/>
        <a:lstStyle/>
        <a:p>
          <a:endParaRPr lang="ru-RU"/>
        </a:p>
      </dgm:t>
    </dgm:pt>
    <dgm:pt modelId="{077B2777-30A5-4BCC-91E9-5DDCF06D9F83}">
      <dgm:prSet phldrT="[Текст]" custT="1"/>
      <dgm:spPr>
        <a:xfrm rot="10800000">
          <a:off x="0" y="2662216"/>
          <a:ext cx="9064978" cy="794126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Методические материалы для педагогических работников </a:t>
          </a:r>
        </a:p>
      </dgm:t>
    </dgm:pt>
    <dgm:pt modelId="{5D8F6575-2D8C-4A84-A610-60BD08E09B24}" type="sibTrans" cxnId="{3F6D7506-2DE8-47AC-B7EC-43A4FBAAB52B}">
      <dgm:prSet/>
      <dgm:spPr/>
      <dgm:t>
        <a:bodyPr/>
        <a:lstStyle/>
        <a:p>
          <a:endParaRPr lang="ru-RU"/>
        </a:p>
      </dgm:t>
    </dgm:pt>
    <dgm:pt modelId="{224991FD-A34C-4A72-918A-8C4785E02170}" type="parTrans" cxnId="{3F6D7506-2DE8-47AC-B7EC-43A4FBAAB52B}">
      <dgm:prSet/>
      <dgm:spPr/>
      <dgm:t>
        <a:bodyPr/>
        <a:lstStyle/>
        <a:p>
          <a:endParaRPr lang="ru-RU"/>
        </a:p>
      </dgm:t>
    </dgm:pt>
    <dgm:pt modelId="{FA9D6DB0-4C55-4E0F-B9B5-C97530DAF447}">
      <dgm:prSet phldrT="[Текст]" custT="1"/>
      <dgm:spPr>
        <a:xfrm rot="10800000">
          <a:off x="0" y="3430427"/>
          <a:ext cx="9064978" cy="794126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u-RU" sz="30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Информационные материалы</a:t>
          </a:r>
        </a:p>
      </dgm:t>
    </dgm:pt>
    <dgm:pt modelId="{AA2E2A7D-0C61-4BCB-A9F4-9B2FD49F32BA}" type="sibTrans" cxnId="{4E1A94EB-F2DF-422B-A4DA-BE6999CDAED9}">
      <dgm:prSet/>
      <dgm:spPr/>
      <dgm:t>
        <a:bodyPr/>
        <a:lstStyle/>
        <a:p>
          <a:endParaRPr lang="ru-RU"/>
        </a:p>
      </dgm:t>
    </dgm:pt>
    <dgm:pt modelId="{51AA82E0-B31C-47CF-B0BF-50DF292E8D4F}" type="parTrans" cxnId="{4E1A94EB-F2DF-422B-A4DA-BE6999CDAED9}">
      <dgm:prSet/>
      <dgm:spPr/>
      <dgm:t>
        <a:bodyPr/>
        <a:lstStyle/>
        <a:p>
          <a:endParaRPr lang="ru-RU"/>
        </a:p>
      </dgm:t>
    </dgm:pt>
    <dgm:pt modelId="{036E71AA-FA63-44BD-AED8-882FE713713D}" type="pres">
      <dgm:prSet presAssocID="{21C5CB4A-7051-4587-94C8-D9C33EAD2E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49EBB-4723-4FA6-B251-AB3D70C0A83D}" type="pres">
      <dgm:prSet presAssocID="{FA9D6DB0-4C55-4E0F-B9B5-C97530DAF447}" presName="boxAndChildren" presStyleCnt="0"/>
      <dgm:spPr/>
    </dgm:pt>
    <dgm:pt modelId="{4A650934-A86D-49D7-ADCD-78B03A2FF476}" type="pres">
      <dgm:prSet presAssocID="{FA9D6DB0-4C55-4E0F-B9B5-C97530DAF447}" presName="parentTextBox" presStyleLbl="node1" presStyleIdx="0" presStyleCnt="6" custScaleY="174313" custLinFactNeighborY="-31057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CB06C0E5-3FE9-4415-8891-97383649752A}" type="pres">
      <dgm:prSet presAssocID="{5D8F6575-2D8C-4A84-A610-60BD08E09B24}" presName="sp" presStyleCnt="0"/>
      <dgm:spPr/>
    </dgm:pt>
    <dgm:pt modelId="{761D5839-B928-4060-B908-EB0BB868B4B8}" type="pres">
      <dgm:prSet presAssocID="{077B2777-30A5-4BCC-91E9-5DDCF06D9F83}" presName="arrowAndChildren" presStyleCnt="0"/>
      <dgm:spPr/>
    </dgm:pt>
    <dgm:pt modelId="{31DBCB9A-AC6F-46EB-9EF2-63DA4B236E21}" type="pres">
      <dgm:prSet presAssocID="{077B2777-30A5-4BCC-91E9-5DDCF06D9F83}" presName="parentTextArrow" presStyleLbl="node1" presStyleIdx="1" presStyleCnt="6" custScaleY="135156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565F451D-59FC-4912-BBF5-22C3F767B313}" type="pres">
      <dgm:prSet presAssocID="{FF811552-D785-424C-A48E-1B14B5B24A28}" presName="sp" presStyleCnt="0"/>
      <dgm:spPr/>
    </dgm:pt>
    <dgm:pt modelId="{5D3970BA-4ED2-4980-B287-9880D3C1ABA4}" type="pres">
      <dgm:prSet presAssocID="{96C9C69C-31B9-43EE-8928-8EBBB5920798}" presName="arrowAndChildren" presStyleCnt="0"/>
      <dgm:spPr/>
    </dgm:pt>
    <dgm:pt modelId="{E46B3580-167E-46F2-A1A8-7011333022FD}" type="pres">
      <dgm:prSet presAssocID="{96C9C69C-31B9-43EE-8928-8EBBB5920798}" presName="parentTextArrow" presStyleLbl="node1" presStyleIdx="2" presStyleCnt="6" custScaleY="131642" custLinFactNeighborX="-374" custLinFactNeighborY="11499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5AE5DB3E-59AB-420C-8013-3BB15A938220}" type="pres">
      <dgm:prSet presAssocID="{2E2CE57A-CD28-475E-AB23-A0834FF0ED9C}" presName="sp" presStyleCnt="0"/>
      <dgm:spPr/>
    </dgm:pt>
    <dgm:pt modelId="{99063F0B-DF01-4A7A-B9C3-2D6D7E074E58}" type="pres">
      <dgm:prSet presAssocID="{1D08A316-78AE-4588-87C1-660A79B0259A}" presName="arrowAndChildren" presStyleCnt="0"/>
      <dgm:spPr/>
    </dgm:pt>
    <dgm:pt modelId="{68EEF825-D60A-41F1-A893-9F537E02E2F0}" type="pres">
      <dgm:prSet presAssocID="{1D08A316-78AE-4588-87C1-660A79B0259A}" presName="parentTextArrow" presStyleLbl="node1" presStyleIdx="3" presStyleCnt="6" custScaleY="119753" custLinFactNeighborX="125" custLinFactNeighborY="13511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D6153BB1-FAE2-4D87-B5BB-D279BAC7320B}" type="pres">
      <dgm:prSet presAssocID="{3C044BE0-4A93-4261-8A1E-1376D0DF09EA}" presName="sp" presStyleCnt="0"/>
      <dgm:spPr/>
    </dgm:pt>
    <dgm:pt modelId="{49A00079-9EA6-4959-A761-9793E1295181}" type="pres">
      <dgm:prSet presAssocID="{CE0FCF42-BA73-4CE8-84C9-78AF2DA06CCE}" presName="arrowAndChildren" presStyleCnt="0"/>
      <dgm:spPr/>
    </dgm:pt>
    <dgm:pt modelId="{6F6B7C04-DCBB-4E83-8524-14DE97715574}" type="pres">
      <dgm:prSet presAssocID="{CE0FCF42-BA73-4CE8-84C9-78AF2DA06CCE}" presName="parentTextArrow" presStyleLbl="node1" presStyleIdx="4" presStyleCnt="6" custAng="0" custScaleY="127637" custLinFactNeighborX="125" custLinFactNeighborY="9657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CF52AE54-F75B-42A0-B2DD-D7A2A285B999}" type="pres">
      <dgm:prSet presAssocID="{BF93FEB0-B86E-428E-B36A-444A73A4D12F}" presName="sp" presStyleCnt="0"/>
      <dgm:spPr/>
    </dgm:pt>
    <dgm:pt modelId="{8570E66F-DABA-45DB-A50D-B9B2482C1DC0}" type="pres">
      <dgm:prSet presAssocID="{76E41FAA-41AE-4B23-8EB5-65706143FE57}" presName="arrowAndChildren" presStyleCnt="0"/>
      <dgm:spPr/>
    </dgm:pt>
    <dgm:pt modelId="{44795889-C211-46D3-8FBD-15C8F9A6D619}" type="pres">
      <dgm:prSet presAssocID="{76E41FAA-41AE-4B23-8EB5-65706143FE57}" presName="parentTextArrow" presStyleLbl="node1" presStyleIdx="5" presStyleCnt="6" custAng="0" custScaleY="140811" custLinFactNeighborX="-125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906B5420-3446-42C7-9FBD-E92367E3D92C}" type="presOf" srcId="{CE0FCF42-BA73-4CE8-84C9-78AF2DA06CCE}" destId="{6F6B7C04-DCBB-4E83-8524-14DE97715574}" srcOrd="0" destOrd="0" presId="urn:microsoft.com/office/officeart/2005/8/layout/process4"/>
    <dgm:cxn modelId="{3E4865EF-67E0-400D-92DA-F16574EF51B9}" type="presOf" srcId="{077B2777-30A5-4BCC-91E9-5DDCF06D9F83}" destId="{31DBCB9A-AC6F-46EB-9EF2-63DA4B236E21}" srcOrd="0" destOrd="0" presId="urn:microsoft.com/office/officeart/2005/8/layout/process4"/>
    <dgm:cxn modelId="{3F6D7506-2DE8-47AC-B7EC-43A4FBAAB52B}" srcId="{21C5CB4A-7051-4587-94C8-D9C33EAD2E7F}" destId="{077B2777-30A5-4BCC-91E9-5DDCF06D9F83}" srcOrd="4" destOrd="0" parTransId="{224991FD-A34C-4A72-918A-8C4785E02170}" sibTransId="{5D8F6575-2D8C-4A84-A610-60BD08E09B24}"/>
    <dgm:cxn modelId="{45DB78E1-C3AD-4177-AE4D-EF83B12607C9}" type="presOf" srcId="{96C9C69C-31B9-43EE-8928-8EBBB5920798}" destId="{E46B3580-167E-46F2-A1A8-7011333022FD}" srcOrd="0" destOrd="0" presId="urn:microsoft.com/office/officeart/2005/8/layout/process4"/>
    <dgm:cxn modelId="{4999A894-BB9D-4776-B3D5-824ED0AEB5EA}" type="presOf" srcId="{76E41FAA-41AE-4B23-8EB5-65706143FE57}" destId="{44795889-C211-46D3-8FBD-15C8F9A6D619}" srcOrd="0" destOrd="0" presId="urn:microsoft.com/office/officeart/2005/8/layout/process4"/>
    <dgm:cxn modelId="{3AC1FC50-33CC-4521-88F9-C73101CF9F61}" srcId="{21C5CB4A-7051-4587-94C8-D9C33EAD2E7F}" destId="{CE0FCF42-BA73-4CE8-84C9-78AF2DA06CCE}" srcOrd="1" destOrd="0" parTransId="{A845BF95-637F-4678-829E-A34927854F1C}" sibTransId="{3C044BE0-4A93-4261-8A1E-1376D0DF09EA}"/>
    <dgm:cxn modelId="{2027ED7A-C4C5-4703-A308-27DC6EA52CC8}" srcId="{21C5CB4A-7051-4587-94C8-D9C33EAD2E7F}" destId="{76E41FAA-41AE-4B23-8EB5-65706143FE57}" srcOrd="0" destOrd="0" parTransId="{5CE6701D-DC3E-4C1D-8096-4FF6C41550AC}" sibTransId="{BF93FEB0-B86E-428E-B36A-444A73A4D12F}"/>
    <dgm:cxn modelId="{01C354BF-5FF1-47FF-B178-A9AEC88A6B09}" srcId="{21C5CB4A-7051-4587-94C8-D9C33EAD2E7F}" destId="{1D08A316-78AE-4588-87C1-660A79B0259A}" srcOrd="2" destOrd="0" parTransId="{5E735EED-BB88-40F8-8F8C-AFB84AA01605}" sibTransId="{2E2CE57A-CD28-475E-AB23-A0834FF0ED9C}"/>
    <dgm:cxn modelId="{4E1A94EB-F2DF-422B-A4DA-BE6999CDAED9}" srcId="{21C5CB4A-7051-4587-94C8-D9C33EAD2E7F}" destId="{FA9D6DB0-4C55-4E0F-B9B5-C97530DAF447}" srcOrd="5" destOrd="0" parTransId="{51AA82E0-B31C-47CF-B0BF-50DF292E8D4F}" sibTransId="{AA2E2A7D-0C61-4BCB-A9F4-9B2FD49F32BA}"/>
    <dgm:cxn modelId="{6F944E33-50EF-484B-BA39-A1DCBA402F41}" type="presOf" srcId="{1D08A316-78AE-4588-87C1-660A79B0259A}" destId="{68EEF825-D60A-41F1-A893-9F537E02E2F0}" srcOrd="0" destOrd="0" presId="urn:microsoft.com/office/officeart/2005/8/layout/process4"/>
    <dgm:cxn modelId="{B9AC448F-4116-446A-996D-394B079917F9}" type="presOf" srcId="{FA9D6DB0-4C55-4E0F-B9B5-C97530DAF447}" destId="{4A650934-A86D-49D7-ADCD-78B03A2FF476}" srcOrd="0" destOrd="0" presId="urn:microsoft.com/office/officeart/2005/8/layout/process4"/>
    <dgm:cxn modelId="{C8015B09-D335-4CC6-B4B4-C3EFA92A417C}" type="presOf" srcId="{21C5CB4A-7051-4587-94C8-D9C33EAD2E7F}" destId="{036E71AA-FA63-44BD-AED8-882FE713713D}" srcOrd="0" destOrd="0" presId="urn:microsoft.com/office/officeart/2005/8/layout/process4"/>
    <dgm:cxn modelId="{228A9918-1CAC-4ED0-88AD-FEA4C0F5DEEE}" srcId="{21C5CB4A-7051-4587-94C8-D9C33EAD2E7F}" destId="{96C9C69C-31B9-43EE-8928-8EBBB5920798}" srcOrd="3" destOrd="0" parTransId="{71377BEB-2F4C-4165-B806-6363AF53A000}" sibTransId="{FF811552-D785-424C-A48E-1B14B5B24A28}"/>
    <dgm:cxn modelId="{4D078DB8-2046-41A0-A1FE-2014E0EA1B78}" type="presParOf" srcId="{036E71AA-FA63-44BD-AED8-882FE713713D}" destId="{BCD49EBB-4723-4FA6-B251-AB3D70C0A83D}" srcOrd="0" destOrd="0" presId="urn:microsoft.com/office/officeart/2005/8/layout/process4"/>
    <dgm:cxn modelId="{00056BCB-94A0-418B-8FCC-633D64FC2D01}" type="presParOf" srcId="{BCD49EBB-4723-4FA6-B251-AB3D70C0A83D}" destId="{4A650934-A86D-49D7-ADCD-78B03A2FF476}" srcOrd="0" destOrd="0" presId="urn:microsoft.com/office/officeart/2005/8/layout/process4"/>
    <dgm:cxn modelId="{B0518A19-5396-464A-84E8-E415DB7D80B3}" type="presParOf" srcId="{036E71AA-FA63-44BD-AED8-882FE713713D}" destId="{CB06C0E5-3FE9-4415-8891-97383649752A}" srcOrd="1" destOrd="0" presId="urn:microsoft.com/office/officeart/2005/8/layout/process4"/>
    <dgm:cxn modelId="{C81C4AAC-40F6-4EF0-98E7-B18A5E530816}" type="presParOf" srcId="{036E71AA-FA63-44BD-AED8-882FE713713D}" destId="{761D5839-B928-4060-B908-EB0BB868B4B8}" srcOrd="2" destOrd="0" presId="urn:microsoft.com/office/officeart/2005/8/layout/process4"/>
    <dgm:cxn modelId="{CE200B8D-2D99-411E-939C-3B222DFE5F63}" type="presParOf" srcId="{761D5839-B928-4060-B908-EB0BB868B4B8}" destId="{31DBCB9A-AC6F-46EB-9EF2-63DA4B236E21}" srcOrd="0" destOrd="0" presId="urn:microsoft.com/office/officeart/2005/8/layout/process4"/>
    <dgm:cxn modelId="{4EA7BA26-E064-4C5C-A2F0-11013C25E90F}" type="presParOf" srcId="{036E71AA-FA63-44BD-AED8-882FE713713D}" destId="{565F451D-59FC-4912-BBF5-22C3F767B313}" srcOrd="3" destOrd="0" presId="urn:microsoft.com/office/officeart/2005/8/layout/process4"/>
    <dgm:cxn modelId="{E1967756-29ED-4C2D-868C-56818A42612E}" type="presParOf" srcId="{036E71AA-FA63-44BD-AED8-882FE713713D}" destId="{5D3970BA-4ED2-4980-B287-9880D3C1ABA4}" srcOrd="4" destOrd="0" presId="urn:microsoft.com/office/officeart/2005/8/layout/process4"/>
    <dgm:cxn modelId="{9C129B37-2710-42D4-A9C6-DE65D01C8F2F}" type="presParOf" srcId="{5D3970BA-4ED2-4980-B287-9880D3C1ABA4}" destId="{E46B3580-167E-46F2-A1A8-7011333022FD}" srcOrd="0" destOrd="0" presId="urn:microsoft.com/office/officeart/2005/8/layout/process4"/>
    <dgm:cxn modelId="{3BB1FC92-1DD7-4A23-923D-048E984B30FD}" type="presParOf" srcId="{036E71AA-FA63-44BD-AED8-882FE713713D}" destId="{5AE5DB3E-59AB-420C-8013-3BB15A938220}" srcOrd="5" destOrd="0" presId="urn:microsoft.com/office/officeart/2005/8/layout/process4"/>
    <dgm:cxn modelId="{E35F3253-EC5A-4E7E-A53A-EF9B3F39E3FA}" type="presParOf" srcId="{036E71AA-FA63-44BD-AED8-882FE713713D}" destId="{99063F0B-DF01-4A7A-B9C3-2D6D7E074E58}" srcOrd="6" destOrd="0" presId="urn:microsoft.com/office/officeart/2005/8/layout/process4"/>
    <dgm:cxn modelId="{66C02D56-D915-47B0-BA8B-0D74B94F9D3D}" type="presParOf" srcId="{99063F0B-DF01-4A7A-B9C3-2D6D7E074E58}" destId="{68EEF825-D60A-41F1-A893-9F537E02E2F0}" srcOrd="0" destOrd="0" presId="urn:microsoft.com/office/officeart/2005/8/layout/process4"/>
    <dgm:cxn modelId="{BAF6C8BB-6C58-4267-8860-A9AB54C5892D}" type="presParOf" srcId="{036E71AA-FA63-44BD-AED8-882FE713713D}" destId="{D6153BB1-FAE2-4D87-B5BB-D279BAC7320B}" srcOrd="7" destOrd="0" presId="urn:microsoft.com/office/officeart/2005/8/layout/process4"/>
    <dgm:cxn modelId="{2CCAA4B3-E2A3-421C-B3B8-09CD17882C14}" type="presParOf" srcId="{036E71AA-FA63-44BD-AED8-882FE713713D}" destId="{49A00079-9EA6-4959-A761-9793E1295181}" srcOrd="8" destOrd="0" presId="urn:microsoft.com/office/officeart/2005/8/layout/process4"/>
    <dgm:cxn modelId="{B2CFDCBD-CD9F-46E9-B359-9C54929DE37C}" type="presParOf" srcId="{49A00079-9EA6-4959-A761-9793E1295181}" destId="{6F6B7C04-DCBB-4E83-8524-14DE97715574}" srcOrd="0" destOrd="0" presId="urn:microsoft.com/office/officeart/2005/8/layout/process4"/>
    <dgm:cxn modelId="{A1A711BF-DE9E-4FD7-AAAE-0D568217AE87}" type="presParOf" srcId="{036E71AA-FA63-44BD-AED8-882FE713713D}" destId="{CF52AE54-F75B-42A0-B2DD-D7A2A285B999}" srcOrd="9" destOrd="0" presId="urn:microsoft.com/office/officeart/2005/8/layout/process4"/>
    <dgm:cxn modelId="{C4F654B5-1B43-4B00-89BE-F0664CB870DB}" type="presParOf" srcId="{036E71AA-FA63-44BD-AED8-882FE713713D}" destId="{8570E66F-DABA-45DB-A50D-B9B2482C1DC0}" srcOrd="10" destOrd="0" presId="urn:microsoft.com/office/officeart/2005/8/layout/process4"/>
    <dgm:cxn modelId="{DDAE0BFE-296D-43F2-AF16-1DD9F278FEA5}" type="presParOf" srcId="{8570E66F-DABA-45DB-A50D-B9B2482C1DC0}" destId="{44795889-C211-46D3-8FBD-15C8F9A6D6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50934-A86D-49D7-ADCD-78B03A2FF476}">
      <dsp:nvSpPr>
        <dsp:cNvPr id="0" name=""/>
        <dsp:cNvSpPr/>
      </dsp:nvSpPr>
      <dsp:spPr>
        <a:xfrm>
          <a:off x="0" y="5090756"/>
          <a:ext cx="13335000" cy="915403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Информационные материалы</a:t>
          </a:r>
        </a:p>
      </dsp:txBody>
      <dsp:txXfrm>
        <a:off x="0" y="5411358"/>
        <a:ext cx="13335000" cy="594801"/>
      </dsp:txXfrm>
    </dsp:sp>
    <dsp:sp modelId="{31DBCB9A-AC6F-46EB-9EF2-63DA4B236E21}">
      <dsp:nvSpPr>
        <dsp:cNvPr id="0" name=""/>
        <dsp:cNvSpPr/>
      </dsp:nvSpPr>
      <dsp:spPr>
        <a:xfrm rot="10800000">
          <a:off x="0" y="4170101"/>
          <a:ext cx="13335000" cy="1091627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Методические материалы для педагогических работников </a:t>
          </a:r>
        </a:p>
      </dsp:txBody>
      <dsp:txXfrm rot="10800000">
        <a:off x="0" y="4170101"/>
        <a:ext cx="13335000" cy="709306"/>
      </dsp:txXfrm>
    </dsp:sp>
    <dsp:sp modelId="{E46B3580-167E-46F2-A1A8-7011333022FD}">
      <dsp:nvSpPr>
        <dsp:cNvPr id="0" name=""/>
        <dsp:cNvSpPr/>
      </dsp:nvSpPr>
      <dsp:spPr>
        <a:xfrm rot="10800000">
          <a:off x="0" y="3207608"/>
          <a:ext cx="13335000" cy="1063245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Профилактика преступлений и правонарушений среди обучающихся</a:t>
          </a:r>
        </a:p>
      </dsp:txBody>
      <dsp:txXfrm rot="10800000">
        <a:off x="0" y="3207608"/>
        <a:ext cx="13335000" cy="690865"/>
      </dsp:txXfrm>
    </dsp:sp>
    <dsp:sp modelId="{68EEF825-D60A-41F1-A893-9F537E02E2F0}">
      <dsp:nvSpPr>
        <dsp:cNvPr id="0" name=""/>
        <dsp:cNvSpPr/>
      </dsp:nvSpPr>
      <dsp:spPr>
        <a:xfrm rot="10800000">
          <a:off x="0" y="2264515"/>
          <a:ext cx="13335000" cy="967220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воспитания</a:t>
          </a:r>
        </a:p>
      </dsp:txBody>
      <dsp:txXfrm rot="10800000">
        <a:off x="0" y="2264515"/>
        <a:ext cx="13335000" cy="628471"/>
      </dsp:txXfrm>
    </dsp:sp>
    <dsp:sp modelId="{6F6B7C04-DCBB-4E83-8524-14DE97715574}">
      <dsp:nvSpPr>
        <dsp:cNvPr id="0" name=""/>
        <dsp:cNvSpPr/>
      </dsp:nvSpPr>
      <dsp:spPr>
        <a:xfrm rot="10800000">
          <a:off x="0" y="1210366"/>
          <a:ext cx="13335000" cy="1030898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Образовательный процесс 2025/2026</a:t>
          </a:r>
        </a:p>
      </dsp:txBody>
      <dsp:txXfrm rot="10800000">
        <a:off x="0" y="1210366"/>
        <a:ext cx="13335000" cy="669847"/>
      </dsp:txXfrm>
    </dsp:sp>
    <dsp:sp modelId="{44795889-C211-46D3-8FBD-15C8F9A6D619}">
      <dsp:nvSpPr>
        <dsp:cNvPr id="0" name=""/>
        <dsp:cNvSpPr/>
      </dsp:nvSpPr>
      <dsp:spPr>
        <a:xfrm rot="10800000">
          <a:off x="0" y="2944"/>
          <a:ext cx="13335000" cy="1137301"/>
        </a:xfrm>
        <a:prstGeom prst="upArrowCallou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Национальный образовательный портал (</a:t>
          </a:r>
          <a:r>
            <a:rPr lang="en-US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adu.by</a:t>
          </a:r>
          <a:r>
            <a:rPr lang="ru-RU" sz="30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</a:p>
      </dsp:txBody>
      <dsp:txXfrm rot="10800000">
        <a:off x="0" y="2944"/>
        <a:ext cx="13335000" cy="73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5-08-04T09:35:20.03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47 0,'0'-47'141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5-08-04T09:35:20.70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56BA-6A00-48C6-9850-81A094838901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E3C5-82D9-47F2-A730-BC4393BC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093891" y="15848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06" y="10272284"/>
                </a:moveTo>
                <a:lnTo>
                  <a:pt x="0" y="10272284"/>
                </a:lnTo>
                <a:lnTo>
                  <a:pt x="0" y="0"/>
                </a:lnTo>
                <a:lnTo>
                  <a:pt x="4194106" y="0"/>
                </a:lnTo>
                <a:lnTo>
                  <a:pt x="4194106" y="10272284"/>
                </a:lnTo>
                <a:close/>
              </a:path>
            </a:pathLst>
          </a:custGeom>
          <a:solidFill>
            <a:srgbClr val="789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3064" y="8985023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4">
                <a:moveTo>
                  <a:pt x="130234" y="260466"/>
                </a:moveTo>
                <a:lnTo>
                  <a:pt x="86530" y="253101"/>
                </a:lnTo>
                <a:lnTo>
                  <a:pt x="47851" y="231432"/>
                </a:lnTo>
                <a:lnTo>
                  <a:pt x="18739" y="197993"/>
                </a:lnTo>
                <a:lnTo>
                  <a:pt x="2603" y="156715"/>
                </a:lnTo>
                <a:lnTo>
                  <a:pt x="0" y="131434"/>
                </a:lnTo>
                <a:lnTo>
                  <a:pt x="97" y="125022"/>
                </a:lnTo>
                <a:lnTo>
                  <a:pt x="7232" y="87416"/>
                </a:lnTo>
                <a:lnTo>
                  <a:pt x="25011" y="53482"/>
                </a:lnTo>
                <a:lnTo>
                  <a:pt x="51868" y="26208"/>
                </a:lnTo>
                <a:lnTo>
                  <a:pt x="85523" y="7909"/>
                </a:lnTo>
                <a:lnTo>
                  <a:pt x="123016" y="196"/>
                </a:lnTo>
                <a:lnTo>
                  <a:pt x="129425" y="0"/>
                </a:lnTo>
                <a:lnTo>
                  <a:pt x="135836" y="117"/>
                </a:lnTo>
                <a:lnTo>
                  <a:pt x="173421" y="7367"/>
                </a:lnTo>
                <a:lnTo>
                  <a:pt x="207300" y="25249"/>
                </a:lnTo>
                <a:lnTo>
                  <a:pt x="234491" y="52190"/>
                </a:lnTo>
                <a:lnTo>
                  <a:pt x="252687" y="85901"/>
                </a:lnTo>
                <a:lnTo>
                  <a:pt x="260286" y="123417"/>
                </a:lnTo>
                <a:lnTo>
                  <a:pt x="260463" y="129827"/>
                </a:lnTo>
                <a:lnTo>
                  <a:pt x="260325" y="136238"/>
                </a:lnTo>
                <a:lnTo>
                  <a:pt x="252960" y="173800"/>
                </a:lnTo>
                <a:lnTo>
                  <a:pt x="234974" y="207624"/>
                </a:lnTo>
                <a:lnTo>
                  <a:pt x="207951" y="234733"/>
                </a:lnTo>
                <a:lnTo>
                  <a:pt x="174184" y="252825"/>
                </a:lnTo>
                <a:lnTo>
                  <a:pt x="136645" y="260309"/>
                </a:lnTo>
                <a:lnTo>
                  <a:pt x="130234" y="260466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1812" y="8987478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2" y="260466"/>
                </a:moveTo>
                <a:lnTo>
                  <a:pt x="93156" y="255081"/>
                </a:lnTo>
                <a:lnTo>
                  <a:pt x="58447" y="238898"/>
                </a:lnTo>
                <a:lnTo>
                  <a:pt x="29944" y="213321"/>
                </a:lnTo>
                <a:lnTo>
                  <a:pt x="10115" y="180558"/>
                </a:lnTo>
                <a:lnTo>
                  <a:pt x="669" y="143445"/>
                </a:lnTo>
                <a:lnTo>
                  <a:pt x="0" y="130656"/>
                </a:lnTo>
                <a:lnTo>
                  <a:pt x="136" y="124245"/>
                </a:lnTo>
                <a:lnTo>
                  <a:pt x="7497" y="86679"/>
                </a:lnTo>
                <a:lnTo>
                  <a:pt x="25481" y="52850"/>
                </a:lnTo>
                <a:lnTo>
                  <a:pt x="52505" y="25737"/>
                </a:lnTo>
                <a:lnTo>
                  <a:pt x="86274" y="7642"/>
                </a:lnTo>
                <a:lnTo>
                  <a:pt x="123816" y="157"/>
                </a:lnTo>
                <a:lnTo>
                  <a:pt x="130227" y="0"/>
                </a:lnTo>
                <a:lnTo>
                  <a:pt x="136595" y="124"/>
                </a:lnTo>
                <a:lnTo>
                  <a:pt x="179874" y="9625"/>
                </a:lnTo>
                <a:lnTo>
                  <a:pt x="217424" y="33147"/>
                </a:lnTo>
                <a:lnTo>
                  <a:pt x="244864" y="67956"/>
                </a:lnTo>
                <a:lnTo>
                  <a:pt x="258969" y="109976"/>
                </a:lnTo>
                <a:lnTo>
                  <a:pt x="260462" y="128979"/>
                </a:lnTo>
                <a:lnTo>
                  <a:pt x="260367" y="135392"/>
                </a:lnTo>
                <a:lnTo>
                  <a:pt x="253246" y="173004"/>
                </a:lnTo>
                <a:lnTo>
                  <a:pt x="235478" y="206947"/>
                </a:lnTo>
                <a:lnTo>
                  <a:pt x="208628" y="234232"/>
                </a:lnTo>
                <a:lnTo>
                  <a:pt x="174975" y="252543"/>
                </a:lnTo>
                <a:lnTo>
                  <a:pt x="137482" y="260268"/>
                </a:lnTo>
                <a:lnTo>
                  <a:pt x="131072" y="260466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50972" y="8987478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2" y="260466"/>
                </a:moveTo>
                <a:lnTo>
                  <a:pt x="93156" y="255081"/>
                </a:lnTo>
                <a:lnTo>
                  <a:pt x="58447" y="238898"/>
                </a:lnTo>
                <a:lnTo>
                  <a:pt x="29944" y="213321"/>
                </a:lnTo>
                <a:lnTo>
                  <a:pt x="10115" y="180558"/>
                </a:lnTo>
                <a:lnTo>
                  <a:pt x="669" y="143445"/>
                </a:lnTo>
                <a:lnTo>
                  <a:pt x="0" y="130656"/>
                </a:lnTo>
                <a:lnTo>
                  <a:pt x="136" y="124245"/>
                </a:lnTo>
                <a:lnTo>
                  <a:pt x="7497" y="86679"/>
                </a:lnTo>
                <a:lnTo>
                  <a:pt x="25481" y="52850"/>
                </a:lnTo>
                <a:lnTo>
                  <a:pt x="52505" y="25737"/>
                </a:lnTo>
                <a:lnTo>
                  <a:pt x="86274" y="7642"/>
                </a:lnTo>
                <a:lnTo>
                  <a:pt x="123816" y="157"/>
                </a:lnTo>
                <a:lnTo>
                  <a:pt x="130227" y="0"/>
                </a:lnTo>
                <a:lnTo>
                  <a:pt x="136595" y="124"/>
                </a:lnTo>
                <a:lnTo>
                  <a:pt x="179874" y="9625"/>
                </a:lnTo>
                <a:lnTo>
                  <a:pt x="217424" y="33147"/>
                </a:lnTo>
                <a:lnTo>
                  <a:pt x="244864" y="67956"/>
                </a:lnTo>
                <a:lnTo>
                  <a:pt x="258969" y="109976"/>
                </a:lnTo>
                <a:lnTo>
                  <a:pt x="260462" y="128979"/>
                </a:lnTo>
                <a:lnTo>
                  <a:pt x="260367" y="135392"/>
                </a:lnTo>
                <a:lnTo>
                  <a:pt x="253245" y="173004"/>
                </a:lnTo>
                <a:lnTo>
                  <a:pt x="235478" y="206947"/>
                </a:lnTo>
                <a:lnTo>
                  <a:pt x="208628" y="234232"/>
                </a:lnTo>
                <a:lnTo>
                  <a:pt x="174975" y="252543"/>
                </a:lnTo>
                <a:lnTo>
                  <a:pt x="137482" y="260268"/>
                </a:lnTo>
                <a:lnTo>
                  <a:pt x="131072" y="260466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59974" y="8987478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2" y="260466"/>
                </a:moveTo>
                <a:lnTo>
                  <a:pt x="93156" y="255081"/>
                </a:lnTo>
                <a:lnTo>
                  <a:pt x="58447" y="238898"/>
                </a:lnTo>
                <a:lnTo>
                  <a:pt x="29944" y="213321"/>
                </a:lnTo>
                <a:lnTo>
                  <a:pt x="10115" y="180558"/>
                </a:lnTo>
                <a:lnTo>
                  <a:pt x="669" y="143445"/>
                </a:lnTo>
                <a:lnTo>
                  <a:pt x="0" y="130656"/>
                </a:lnTo>
                <a:lnTo>
                  <a:pt x="136" y="124245"/>
                </a:lnTo>
                <a:lnTo>
                  <a:pt x="7497" y="86679"/>
                </a:lnTo>
                <a:lnTo>
                  <a:pt x="25481" y="52850"/>
                </a:lnTo>
                <a:lnTo>
                  <a:pt x="52505" y="25737"/>
                </a:lnTo>
                <a:lnTo>
                  <a:pt x="86274" y="7642"/>
                </a:lnTo>
                <a:lnTo>
                  <a:pt x="123816" y="157"/>
                </a:lnTo>
                <a:lnTo>
                  <a:pt x="130227" y="0"/>
                </a:lnTo>
                <a:lnTo>
                  <a:pt x="136594" y="127"/>
                </a:lnTo>
                <a:lnTo>
                  <a:pt x="179866" y="9639"/>
                </a:lnTo>
                <a:lnTo>
                  <a:pt x="217409" y="33162"/>
                </a:lnTo>
                <a:lnTo>
                  <a:pt x="244849" y="67966"/>
                </a:lnTo>
                <a:lnTo>
                  <a:pt x="258962" y="109979"/>
                </a:lnTo>
                <a:lnTo>
                  <a:pt x="260462" y="128979"/>
                </a:lnTo>
                <a:lnTo>
                  <a:pt x="260367" y="135392"/>
                </a:lnTo>
                <a:lnTo>
                  <a:pt x="253245" y="173004"/>
                </a:lnTo>
                <a:lnTo>
                  <a:pt x="235478" y="206947"/>
                </a:lnTo>
                <a:lnTo>
                  <a:pt x="208628" y="234232"/>
                </a:lnTo>
                <a:lnTo>
                  <a:pt x="174975" y="252543"/>
                </a:lnTo>
                <a:lnTo>
                  <a:pt x="137482" y="260268"/>
                </a:lnTo>
                <a:lnTo>
                  <a:pt x="131072" y="260466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668924" y="8987478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2" y="260466"/>
                </a:moveTo>
                <a:lnTo>
                  <a:pt x="93156" y="255081"/>
                </a:lnTo>
                <a:lnTo>
                  <a:pt x="58447" y="238898"/>
                </a:lnTo>
                <a:lnTo>
                  <a:pt x="29944" y="213321"/>
                </a:lnTo>
                <a:lnTo>
                  <a:pt x="10115" y="180558"/>
                </a:lnTo>
                <a:lnTo>
                  <a:pt x="669" y="143445"/>
                </a:lnTo>
                <a:lnTo>
                  <a:pt x="0" y="130656"/>
                </a:lnTo>
                <a:lnTo>
                  <a:pt x="136" y="124245"/>
                </a:lnTo>
                <a:lnTo>
                  <a:pt x="7497" y="86678"/>
                </a:lnTo>
                <a:lnTo>
                  <a:pt x="25481" y="52850"/>
                </a:lnTo>
                <a:lnTo>
                  <a:pt x="52506" y="25737"/>
                </a:lnTo>
                <a:lnTo>
                  <a:pt x="86274" y="7642"/>
                </a:lnTo>
                <a:lnTo>
                  <a:pt x="123816" y="157"/>
                </a:lnTo>
                <a:lnTo>
                  <a:pt x="130227" y="0"/>
                </a:lnTo>
                <a:lnTo>
                  <a:pt x="136595" y="124"/>
                </a:lnTo>
                <a:lnTo>
                  <a:pt x="179874" y="9625"/>
                </a:lnTo>
                <a:lnTo>
                  <a:pt x="217424" y="33147"/>
                </a:lnTo>
                <a:lnTo>
                  <a:pt x="244864" y="67956"/>
                </a:lnTo>
                <a:lnTo>
                  <a:pt x="258969" y="109976"/>
                </a:lnTo>
                <a:lnTo>
                  <a:pt x="260462" y="128979"/>
                </a:lnTo>
                <a:lnTo>
                  <a:pt x="260367" y="135392"/>
                </a:lnTo>
                <a:lnTo>
                  <a:pt x="253245" y="173004"/>
                </a:lnTo>
                <a:lnTo>
                  <a:pt x="235478" y="206947"/>
                </a:lnTo>
                <a:lnTo>
                  <a:pt x="208628" y="234232"/>
                </a:lnTo>
                <a:lnTo>
                  <a:pt x="174975" y="252543"/>
                </a:lnTo>
                <a:lnTo>
                  <a:pt x="137482" y="260268"/>
                </a:lnTo>
                <a:lnTo>
                  <a:pt x="131072" y="260466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390" y="417796"/>
            <a:ext cx="1943099" cy="192404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40035" y="417796"/>
            <a:ext cx="1952624" cy="2000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2794" y="3145157"/>
            <a:ext cx="15694660" cy="294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0E456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530" y="4712796"/>
            <a:ext cx="8789670" cy="259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4836" y="9367443"/>
            <a:ext cx="12346305" cy="95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4561"/>
                </a:solidFill>
                <a:latin typeface="Lucida Sans Unicode"/>
                <a:cs typeface="Lucida Sans Unicode"/>
              </a:defRPr>
            </a:lvl1pPr>
          </a:lstStyle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pc="-40" dirty="0"/>
              <a:t>Сектор</a:t>
            </a:r>
            <a:r>
              <a:rPr spc="-55" dirty="0"/>
              <a:t> </a:t>
            </a:r>
            <a:r>
              <a:rPr spc="-30" dirty="0"/>
              <a:t>координации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25" dirty="0"/>
              <a:t>методического</a:t>
            </a:r>
            <a:r>
              <a:rPr spc="-55" dirty="0"/>
              <a:t> </a:t>
            </a:r>
            <a:r>
              <a:rPr dirty="0"/>
              <a:t>обеспечения</a:t>
            </a:r>
            <a:r>
              <a:rPr spc="-50" dirty="0"/>
              <a:t> </a:t>
            </a:r>
            <a:r>
              <a:rPr spc="-30" dirty="0"/>
              <a:t>профилактики</a:t>
            </a:r>
            <a:r>
              <a:rPr spc="-55" dirty="0"/>
              <a:t> </a:t>
            </a:r>
            <a:r>
              <a:rPr spc="-10" dirty="0"/>
              <a:t>преступлений</a:t>
            </a: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правонарушений</a:t>
            </a:r>
            <a:r>
              <a:rPr spc="-35" dirty="0"/>
              <a:t> </a:t>
            </a:r>
            <a:r>
              <a:rPr spc="-60" dirty="0"/>
              <a:t>среди</a:t>
            </a:r>
            <a:r>
              <a:rPr spc="-35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ospitanie.adu.by/component/content/article/listovki.html?catid=36&amp;Itemid=101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vospitanie.adu.by/component/content/article/infografika.html?catid=36&amp;Itemid=1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ospitanie.adu.by/component/content/article/filmy.html?catid=36&amp;Itemid=101" TargetMode="External"/><Relationship Id="rId5" Type="http://schemas.openxmlformats.org/officeDocument/2006/relationships/hyperlink" Target="https://vospitanie.adu.by/component/content/article/pamyatki.html?catid=36&amp;Itemid=101" TargetMode="External"/><Relationship Id="rId4" Type="http://schemas.openxmlformats.org/officeDocument/2006/relationships/hyperlink" Target="https://vospitanie.adu.by/component/content/article/prezentatsii.html?catid=36&amp;Itemid=1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52600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58735" y="9906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763" y="92964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3238500"/>
            <a:ext cx="16687799" cy="2500043"/>
          </a:xfrm>
          <a:prstGeom prst="rect">
            <a:avLst/>
          </a:prstGeom>
        </p:spPr>
        <p:txBody>
          <a:bodyPr vert="horz" wrap="square" lIns="0" tIns="281305" rIns="0" bIns="0" rtlCol="0">
            <a:spAutoFit/>
          </a:bodyPr>
          <a:lstStyle/>
          <a:p>
            <a:pPr marR="5080" indent="-635" algn="ctr"/>
            <a:r>
              <a:rPr lang="ru-RU" sz="4800" b="1" spc="80" dirty="0" smtClean="0">
                <a:solidFill>
                  <a:srgbClr val="0E4561"/>
                </a:solidFill>
                <a:latin typeface="Cambria"/>
                <a:ea typeface="+mj-ea"/>
              </a:rPr>
              <a:t>Организация профилактической работы по профилактике употребления наркотиков среди детей и молодежи в Республике Беларусь</a:t>
            </a:r>
            <a:endParaRPr lang="ru-RU" sz="4800" b="1" spc="80" dirty="0">
              <a:solidFill>
                <a:srgbClr val="0E4561"/>
              </a:solidFill>
              <a:latin typeface="Cambria"/>
              <a:ea typeface="+mj-e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19100"/>
            <a:ext cx="2357385" cy="2438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419100"/>
            <a:ext cx="2390354" cy="2362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7200" y="9410700"/>
            <a:ext cx="16503015" cy="417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85"/>
              </a:lnSpc>
            </a:pPr>
            <a:r>
              <a:rPr sz="2400" spc="-110" dirty="0" err="1">
                <a:solidFill>
                  <a:srgbClr val="0E4561"/>
                </a:solidFill>
                <a:latin typeface="+mj-lt"/>
                <a:cs typeface="Cambria"/>
              </a:rPr>
              <a:t>Сектор</a:t>
            </a:r>
            <a:r>
              <a:rPr sz="2400" spc="90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+mj-lt"/>
                <a:cs typeface="Cambria"/>
              </a:rPr>
              <a:t>координации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+mj-lt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+mj-lt"/>
                <a:cs typeface="Cambria"/>
              </a:rPr>
              <a:t>методического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+mj-lt"/>
                <a:cs typeface="Cambria"/>
              </a:rPr>
              <a:t>обеспечения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29" dirty="0">
                <a:solidFill>
                  <a:srgbClr val="0E4561"/>
                </a:solidFill>
                <a:latin typeface="+mj-lt"/>
                <a:cs typeface="Cambria"/>
              </a:rPr>
              <a:t>профилактики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+mj-lt"/>
                <a:cs typeface="Cambria"/>
              </a:rPr>
              <a:t>преступлений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+mj-lt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15" dirty="0" err="1">
                <a:solidFill>
                  <a:srgbClr val="0E4561"/>
                </a:solidFill>
                <a:latin typeface="+mj-lt"/>
                <a:cs typeface="Cambria"/>
              </a:rPr>
              <a:t>правонарушений</a:t>
            </a:r>
            <a:r>
              <a:rPr sz="2400" spc="95" dirty="0">
                <a:solidFill>
                  <a:srgbClr val="0E4561"/>
                </a:solidFill>
                <a:latin typeface="+mj-lt"/>
                <a:cs typeface="Cambria"/>
              </a:rPr>
              <a:t> </a:t>
            </a:r>
            <a:r>
              <a:rPr sz="2400" spc="-20" dirty="0" err="1">
                <a:solidFill>
                  <a:srgbClr val="0E4561"/>
                </a:solidFill>
                <a:latin typeface="+mj-lt"/>
                <a:cs typeface="Cambria"/>
              </a:rPr>
              <a:t>среди</a:t>
            </a:r>
            <a:r>
              <a:rPr lang="ru-RU" sz="2400" dirty="0">
                <a:latin typeface="+mj-lt"/>
                <a:cs typeface="Cambria"/>
              </a:rPr>
              <a:t> </a:t>
            </a:r>
            <a:r>
              <a:rPr sz="2400" spc="-130" dirty="0" err="1">
                <a:solidFill>
                  <a:srgbClr val="0E4561"/>
                </a:solidFill>
                <a:latin typeface="+mj-lt"/>
                <a:cs typeface="Cambria"/>
              </a:rPr>
              <a:t>обучающихся</a:t>
            </a:r>
            <a:endParaRPr sz="2400" dirty="0">
              <a:latin typeface="+mj-lt"/>
              <a:cs typeface="Cambri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23BE0B-E2CC-42A9-A206-4BEA1B5D6DE3}"/>
              </a:ext>
            </a:extLst>
          </p:cNvPr>
          <p:cNvSpPr/>
          <p:nvPr/>
        </p:nvSpPr>
        <p:spPr>
          <a:xfrm>
            <a:off x="10515600" y="6896100"/>
            <a:ext cx="6248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Заведующий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сектором координации и методического обеспечения профилактики преступлений и правонарушений среди обучающихся</a:t>
            </a:r>
          </a:p>
          <a:p>
            <a:pPr algn="just"/>
            <a:r>
              <a:rPr lang="ru-RU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Суховенко</a:t>
            </a: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Маргарита Петровна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81BA4E1F-4303-4F69-99A5-7200173A88C3}"/>
                  </a:ext>
                </a:extLst>
              </p14:cNvPr>
              <p14:cNvContentPartPr/>
              <p14:nvPr/>
            </p14:nvContentPartPr>
            <p14:xfrm>
              <a:off x="12615267" y="7399960"/>
              <a:ext cx="360" cy="172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1BA4E1F-4303-4F69-99A5-7200173A88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6267" y="7390960"/>
                <a:ext cx="18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="" xmlns:a16="http://schemas.microsoft.com/office/drawing/2014/main" id="{1B351D40-A6CF-4D14-81C8-B5C2AE5EAF91}"/>
                  </a:ext>
                </a:extLst>
              </p14:cNvPr>
              <p14:cNvContentPartPr/>
              <p14:nvPr/>
            </p14:nvContentPartPr>
            <p14:xfrm>
              <a:off x="12429147" y="7179640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B351D40-A6CF-4D14-81C8-B5C2AE5EAF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20147" y="71706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8276" y="3030091"/>
            <a:ext cx="7162799" cy="594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690" y="3485783"/>
            <a:ext cx="64675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890" dirty="0">
                <a:latin typeface="Cambria"/>
                <a:cs typeface="Cambria"/>
              </a:rPr>
              <a:t>Информирование</a:t>
            </a:r>
            <a:endParaRPr sz="60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570" y="4875646"/>
            <a:ext cx="131230" cy="1312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570" y="6164089"/>
            <a:ext cx="131230" cy="1312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570" y="7452531"/>
            <a:ext cx="131230" cy="1312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5571" y="4485958"/>
            <a:ext cx="6655434" cy="4098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6940" algn="just">
              <a:lnSpc>
                <a:spcPct val="140900"/>
              </a:lnSpc>
              <a:spcBef>
                <a:spcPts val="100"/>
              </a:spcBef>
            </a:pP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учащихся</a:t>
            </a:r>
            <a:r>
              <a:rPr sz="3200" spc="-12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5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через</a:t>
            </a:r>
            <a:r>
              <a:rPr sz="3200" spc="-12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сайт</a:t>
            </a:r>
            <a:r>
              <a:rPr sz="3200" spc="-12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4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является 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обязательным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;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158750" algn="just">
              <a:lnSpc>
                <a:spcPct val="140900"/>
              </a:lnSpc>
            </a:pP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интерактивная</a:t>
            </a:r>
            <a:r>
              <a:rPr sz="3200" spc="-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ссылка</a:t>
            </a:r>
            <a:r>
              <a:rPr sz="3200" spc="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“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Молодежь </a:t>
            </a: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против</a:t>
            </a:r>
            <a:r>
              <a:rPr sz="3200" spc="-8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наркотиков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”;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5080" algn="just">
              <a:lnSpc>
                <a:spcPct val="140900"/>
              </a:lnSpc>
            </a:pP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ссылка</a:t>
            </a:r>
            <a:r>
              <a:rPr sz="3200" spc="-1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на</a:t>
            </a:r>
            <a:r>
              <a:rPr sz="3200" spc="-1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мессенджер</a:t>
            </a:r>
            <a:r>
              <a:rPr sz="3200" spc="-1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8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Telegram</a:t>
            </a:r>
            <a:r>
              <a:rPr sz="3200" spc="-229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3200" spc="-3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на </a:t>
            </a:r>
            <a:r>
              <a:rPr sz="32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целевую</a:t>
            </a:r>
            <a:r>
              <a:rPr sz="3200" spc="-12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5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группу</a:t>
            </a:r>
            <a:r>
              <a:rPr sz="3200" spc="-114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200" spc="-17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“STOP</a:t>
            </a:r>
            <a:r>
              <a:rPr sz="3200" spc="-22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наркотик</a:t>
            </a:r>
            <a:r>
              <a:rPr sz="3200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”.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57200" y="9367443"/>
            <a:ext cx="137160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cs typeface="Cambria"/>
              </a:rPr>
              <a:t>Сектор</a:t>
            </a:r>
            <a:r>
              <a:rPr lang="ru-RU" spc="90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координации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методического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обеспечения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9" dirty="0">
                <a:latin typeface="Calibri"/>
                <a:cs typeface="Cambria"/>
              </a:rPr>
              <a:t>профилактики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преступлений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15" dirty="0">
                <a:latin typeface="Calibri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0" dirty="0">
                <a:latin typeface="Calibri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cs typeface="Cambria"/>
              </a:rPr>
              <a:t> </a:t>
            </a:r>
            <a:r>
              <a:rPr lang="ru-RU" spc="-130" dirty="0">
                <a:latin typeface="Calibri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6136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8E1B4C-1A7A-4366-8429-68D944AB5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781300"/>
            <a:ext cx="12801600" cy="615553"/>
          </a:xfrm>
        </p:spPr>
        <p:txBody>
          <a:bodyPr/>
          <a:lstStyle/>
          <a:p>
            <a:pPr algn="ctr"/>
            <a:r>
              <a:rPr lang="ru-RU" sz="4000" dirty="0"/>
              <a:t>Комплексная реабилитация несовершеннолетних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DAFB1D-9DA0-4D1E-91C3-9332D4C2BC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66800" y="3695700"/>
            <a:ext cx="12573000" cy="4739759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Закон Республики Беларусь от 31 мая 2003 г. №200-3 «Об основах системы профилактики безнадзорности и правонарушений несовершеннолетних»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Постановление Совета Министров Республики Беларусь от 27 июня </a:t>
            </a:r>
            <a:r>
              <a:rPr lang="ru-RU" sz="3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2017г </a:t>
            </a: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. №487   «ПОЛОЖЕНИЕ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FBAEFBC-EEAE-4F33-936D-37113957DC44}"/>
              </a:ext>
            </a:extLst>
          </p:cNvPr>
          <p:cNvSpPr/>
          <p:nvPr/>
        </p:nvSpPr>
        <p:spPr>
          <a:xfrm rot="10800000" flipV="1">
            <a:off x="381000" y="9254120"/>
            <a:ext cx="13792200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3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10" dirty="0">
                <a:solidFill>
                  <a:srgbClr val="0E4561"/>
                </a:solidFill>
                <a:latin typeface="Calibri"/>
                <a:cs typeface="Cambria"/>
              </a:rPr>
              <a:t>Сектор</a:t>
            </a:r>
            <a:r>
              <a:rPr lang="ru-RU" sz="2400" spc="90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cs typeface="Cambria"/>
              </a:rPr>
              <a:t>координации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cs typeface="Cambria"/>
              </a:rPr>
              <a:t>методического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cs typeface="Cambria"/>
              </a:rPr>
              <a:t>обеспечения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9" dirty="0">
                <a:solidFill>
                  <a:srgbClr val="0E4561"/>
                </a:solidFill>
                <a:latin typeface="Calibri"/>
                <a:cs typeface="Cambria"/>
              </a:rPr>
              <a:t>профилактики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cs typeface="Cambria"/>
              </a:rPr>
              <a:t>преступлений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15" dirty="0">
                <a:solidFill>
                  <a:srgbClr val="0E4561"/>
                </a:solidFill>
                <a:latin typeface="Calibri"/>
                <a:cs typeface="Cambria"/>
              </a:rPr>
              <a:t>правонарушений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0" dirty="0">
                <a:solidFill>
                  <a:srgbClr val="0E4561"/>
                </a:solidFill>
                <a:latin typeface="Calibri"/>
                <a:cs typeface="Cambria"/>
              </a:rPr>
              <a:t>среди</a:t>
            </a:r>
            <a:r>
              <a:rPr lang="ru-RU" sz="2400" dirty="0">
                <a:latin typeface="Calibri"/>
                <a:cs typeface="Cambria"/>
              </a:rPr>
              <a:t> </a:t>
            </a:r>
            <a:r>
              <a:rPr lang="ru-RU" sz="2400" spc="-130" dirty="0">
                <a:solidFill>
                  <a:srgbClr val="0E4561"/>
                </a:solidFill>
                <a:latin typeface="Calibri"/>
                <a:cs typeface="Cambria"/>
              </a:rPr>
              <a:t>обучающихся</a:t>
            </a:r>
            <a:endParaRPr lang="ru-RU" sz="2400" dirty="0"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5200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457" y="2006800"/>
            <a:ext cx="8690232" cy="600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690" y="3282386"/>
            <a:ext cx="7458110" cy="317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95"/>
              </a:spcBef>
            </a:pPr>
            <a:r>
              <a:rPr sz="5900" spc="-810" dirty="0" err="1">
                <a:latin typeface="Cambria"/>
                <a:cs typeface="Cambria"/>
              </a:rPr>
              <a:t>Мероприятия</a:t>
            </a:r>
            <a:r>
              <a:rPr sz="5900" spc="100" dirty="0">
                <a:latin typeface="Cambria"/>
                <a:cs typeface="Cambria"/>
              </a:rPr>
              <a:t> </a:t>
            </a:r>
            <a:r>
              <a:rPr lang="ru-RU" sz="5900" spc="100" dirty="0">
                <a:latin typeface="Cambria"/>
                <a:cs typeface="Cambria"/>
              </a:rPr>
              <a:t/>
            </a:r>
            <a:br>
              <a:rPr lang="ru-RU" sz="5900" spc="100" dirty="0">
                <a:latin typeface="Cambria"/>
                <a:cs typeface="Cambria"/>
              </a:rPr>
            </a:br>
            <a:r>
              <a:rPr sz="5900" spc="-665" dirty="0">
                <a:latin typeface="Cambria"/>
                <a:cs typeface="Cambria"/>
              </a:rPr>
              <a:t>с </a:t>
            </a:r>
            <a:r>
              <a:rPr lang="ru-RU" sz="5900" spc="-665" dirty="0">
                <a:latin typeface="Cambria"/>
                <a:cs typeface="Cambria"/>
              </a:rPr>
              <a:t> </a:t>
            </a:r>
            <a:r>
              <a:rPr sz="5900" spc="-810" dirty="0" err="1">
                <a:latin typeface="Cambria"/>
                <a:cs typeface="Cambria"/>
              </a:rPr>
              <a:t>использованием</a:t>
            </a:r>
            <a:r>
              <a:rPr sz="5900" spc="-810" dirty="0">
                <a:latin typeface="Cambria"/>
                <a:cs typeface="Cambria"/>
              </a:rPr>
              <a:t> </a:t>
            </a:r>
            <a:r>
              <a:rPr sz="5900" spc="-819" dirty="0">
                <a:latin typeface="Cambria"/>
                <a:cs typeface="Cambria"/>
              </a:rPr>
              <a:t>стриминговых</a:t>
            </a:r>
            <a:r>
              <a:rPr sz="5900" spc="135" dirty="0">
                <a:latin typeface="Cambria"/>
                <a:cs typeface="Cambria"/>
              </a:rPr>
              <a:t> </a:t>
            </a:r>
            <a:r>
              <a:rPr sz="5900" spc="-755" dirty="0">
                <a:latin typeface="Cambria"/>
                <a:cs typeface="Cambria"/>
              </a:rPr>
              <a:t>сервисов</a:t>
            </a:r>
            <a:endParaRPr sz="59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52400" y="9563100"/>
            <a:ext cx="15849600" cy="40331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spcBef>
                <a:spcPts val="265"/>
              </a:spcBef>
            </a:pPr>
            <a:r>
              <a:rPr spc="-40" dirty="0" err="1">
                <a:latin typeface="Calibri"/>
              </a:rPr>
              <a:t>Сектор</a:t>
            </a:r>
            <a:r>
              <a:rPr spc="-55" dirty="0">
                <a:latin typeface="Calibri"/>
              </a:rPr>
              <a:t> </a:t>
            </a:r>
            <a:r>
              <a:rPr spc="-30" dirty="0" err="1">
                <a:latin typeface="Calibri"/>
              </a:rPr>
              <a:t>координации</a:t>
            </a:r>
            <a:r>
              <a:rPr spc="-50" dirty="0">
                <a:latin typeface="Calibri"/>
              </a:rPr>
              <a:t> </a:t>
            </a:r>
            <a:r>
              <a:rPr dirty="0">
                <a:latin typeface="Calibri"/>
              </a:rPr>
              <a:t>и</a:t>
            </a:r>
            <a:r>
              <a:rPr spc="-55" dirty="0">
                <a:latin typeface="Calibri"/>
              </a:rPr>
              <a:t> </a:t>
            </a:r>
            <a:r>
              <a:rPr spc="-25" dirty="0" err="1">
                <a:latin typeface="Calibri"/>
              </a:rPr>
              <a:t>методического</a:t>
            </a:r>
            <a:r>
              <a:rPr spc="-55" dirty="0">
                <a:latin typeface="Calibri"/>
              </a:rPr>
              <a:t> </a:t>
            </a:r>
            <a:r>
              <a:rPr dirty="0" err="1">
                <a:latin typeface="Calibri"/>
              </a:rPr>
              <a:t>обеспечения</a:t>
            </a:r>
            <a:r>
              <a:rPr spc="-50" dirty="0">
                <a:latin typeface="Calibri"/>
              </a:rPr>
              <a:t> </a:t>
            </a:r>
            <a:r>
              <a:rPr spc="-30" dirty="0" err="1">
                <a:latin typeface="Calibri"/>
              </a:rPr>
              <a:t>профилактики</a:t>
            </a:r>
            <a:r>
              <a:rPr spc="-55" dirty="0">
                <a:latin typeface="Calibri"/>
              </a:rPr>
              <a:t> </a:t>
            </a:r>
            <a:r>
              <a:rPr spc="-10" dirty="0" err="1">
                <a:latin typeface="Calibri"/>
              </a:rPr>
              <a:t>преступлений</a:t>
            </a:r>
            <a:r>
              <a:rPr lang="ru-RU" spc="-10" dirty="0">
                <a:latin typeface="Calibri"/>
              </a:rPr>
              <a:t> </a:t>
            </a:r>
            <a:r>
              <a:rPr dirty="0">
                <a:latin typeface="Calibri"/>
              </a:rPr>
              <a:t>и</a:t>
            </a:r>
            <a:r>
              <a:rPr spc="-40" dirty="0">
                <a:latin typeface="Calibri"/>
              </a:rPr>
              <a:t> </a:t>
            </a:r>
            <a:r>
              <a:rPr dirty="0" err="1">
                <a:latin typeface="Calibri"/>
              </a:rPr>
              <a:t>правонарушений</a:t>
            </a:r>
            <a:r>
              <a:rPr spc="-35" dirty="0">
                <a:latin typeface="Calibri"/>
              </a:rPr>
              <a:t> </a:t>
            </a:r>
            <a:r>
              <a:rPr spc="-60" dirty="0" err="1">
                <a:latin typeface="Calibri"/>
              </a:rPr>
              <a:t>среди</a:t>
            </a:r>
            <a:r>
              <a:rPr lang="ru-RU" spc="-35" dirty="0">
                <a:latin typeface="Calibri"/>
              </a:rPr>
              <a:t> </a:t>
            </a:r>
            <a:r>
              <a:rPr spc="-10" dirty="0" err="1">
                <a:latin typeface="Calibri"/>
              </a:rPr>
              <a:t>обучающихся</a:t>
            </a:r>
            <a:endParaRPr spc="-1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3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3023871"/>
            <a:ext cx="7705724" cy="53530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690" y="3292146"/>
            <a:ext cx="8220110" cy="398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spc="-610" dirty="0">
                <a:solidFill>
                  <a:srgbClr val="0E4561"/>
                </a:solidFill>
                <a:latin typeface="Cambria"/>
                <a:ea typeface="+mn-ea"/>
                <a:cs typeface="Cambria"/>
              </a:rPr>
              <a:t>Стенды,  классные  уголки, телевизоры,  </a:t>
            </a:r>
            <a:r>
              <a:rPr lang="ru-RU" sz="5000" b="1" spc="-610" dirty="0" err="1">
                <a:solidFill>
                  <a:srgbClr val="0E4561"/>
                </a:solidFill>
                <a:latin typeface="Cambria"/>
                <a:ea typeface="+mn-ea"/>
                <a:cs typeface="Cambria"/>
              </a:rPr>
              <a:t>мультиборды</a:t>
            </a:r>
            <a:r>
              <a:rPr lang="ru-RU" sz="5000" b="1" spc="-610" dirty="0">
                <a:solidFill>
                  <a:srgbClr val="0E4561"/>
                </a:solidFill>
                <a:latin typeface="Cambria"/>
                <a:ea typeface="+mn-ea"/>
                <a:cs typeface="Cambria"/>
              </a:rPr>
              <a:t>  в фойе  и  на  этажах – это  все инструменты  коммуникации  с  учащимися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09600" y="9367443"/>
            <a:ext cx="136398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3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10" dirty="0">
                <a:latin typeface="Calibri"/>
                <a:cs typeface="Cambria"/>
              </a:rPr>
              <a:t>Сектор</a:t>
            </a:r>
            <a:r>
              <a:rPr lang="ru-RU" spc="90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координации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методического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обеспечения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9" dirty="0">
                <a:latin typeface="Calibri"/>
                <a:cs typeface="Cambria"/>
              </a:rPr>
              <a:t>профилактики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преступлений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15" dirty="0">
                <a:latin typeface="Calibri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0" dirty="0">
                <a:latin typeface="Calibri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cs typeface="Cambria"/>
              </a:rPr>
              <a:t> </a:t>
            </a:r>
            <a:r>
              <a:rPr lang="ru-RU" spc="-130" dirty="0">
                <a:latin typeface="Calibri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cs typeface="Cambri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44C275-C0CB-47AB-9FB0-E39781BC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57500"/>
            <a:ext cx="12649200" cy="3539430"/>
          </a:xfrm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4400" dirty="0"/>
              <a:t>Р</a:t>
            </a:r>
            <a:r>
              <a:rPr lang="ru-RU" sz="4400" dirty="0" smtClean="0"/>
              <a:t>азработаны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5400" dirty="0"/>
              <a:t>Единые требования </a:t>
            </a:r>
            <a:r>
              <a:rPr lang="ru-RU" sz="4400" dirty="0"/>
              <a:t>к содержанию, </a:t>
            </a:r>
            <a:r>
              <a:rPr lang="ru-RU" sz="4400" dirty="0" smtClean="0"/>
              <a:t>размещению </a:t>
            </a:r>
            <a:r>
              <a:rPr lang="ru-RU" sz="4400" dirty="0"/>
              <a:t>и обновлению в учреждениях образования профилактической информации на информационных стендах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5465BD-F1CA-4429-B1D5-942D5610C6F9}"/>
              </a:ext>
            </a:extLst>
          </p:cNvPr>
          <p:cNvSpPr/>
          <p:nvPr/>
        </p:nvSpPr>
        <p:spPr>
          <a:xfrm>
            <a:off x="228600" y="9443001"/>
            <a:ext cx="13868400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3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10" dirty="0">
                <a:solidFill>
                  <a:srgbClr val="0E4561"/>
                </a:solidFill>
                <a:latin typeface="Calibri"/>
                <a:cs typeface="Cambria"/>
              </a:rPr>
              <a:t>Сектор</a:t>
            </a:r>
            <a:r>
              <a:rPr lang="ru-RU" sz="2400" spc="90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cs typeface="Cambria"/>
              </a:rPr>
              <a:t>координации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cs typeface="Cambria"/>
              </a:rPr>
              <a:t>методического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cs typeface="Cambria"/>
              </a:rPr>
              <a:t>обеспечения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9" dirty="0">
                <a:solidFill>
                  <a:srgbClr val="0E4561"/>
                </a:solidFill>
                <a:latin typeface="Calibri"/>
                <a:cs typeface="Cambria"/>
              </a:rPr>
              <a:t>профилактики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cs typeface="Cambria"/>
              </a:rPr>
              <a:t>преступлений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15" dirty="0">
                <a:solidFill>
                  <a:srgbClr val="0E4561"/>
                </a:solidFill>
                <a:latin typeface="Calibri"/>
                <a:cs typeface="Cambria"/>
              </a:rPr>
              <a:t>правонарушений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cs typeface="Cambria"/>
              </a:rPr>
              <a:t> </a:t>
            </a:r>
            <a:r>
              <a:rPr lang="ru-RU" sz="2400" spc="-20" dirty="0">
                <a:solidFill>
                  <a:srgbClr val="0E4561"/>
                </a:solidFill>
                <a:latin typeface="Calibri"/>
                <a:cs typeface="Cambria"/>
              </a:rPr>
              <a:t>среди</a:t>
            </a:r>
            <a:r>
              <a:rPr lang="ru-RU" sz="2400" dirty="0">
                <a:latin typeface="Calibri"/>
                <a:cs typeface="Cambria"/>
              </a:rPr>
              <a:t> </a:t>
            </a:r>
            <a:r>
              <a:rPr lang="ru-RU" sz="2400" spc="-130" dirty="0">
                <a:solidFill>
                  <a:srgbClr val="0E4561"/>
                </a:solidFill>
                <a:latin typeface="Calibri"/>
                <a:cs typeface="Cambria"/>
              </a:rPr>
              <a:t>обучающихся</a:t>
            </a:r>
            <a:endParaRPr lang="ru-RU" sz="2400" dirty="0"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402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093952" y="15849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12" y="10272300"/>
                </a:moveTo>
                <a:lnTo>
                  <a:pt x="0" y="10272300"/>
                </a:lnTo>
                <a:lnTo>
                  <a:pt x="0" y="0"/>
                </a:lnTo>
                <a:lnTo>
                  <a:pt x="4194112" y="0"/>
                </a:lnTo>
                <a:lnTo>
                  <a:pt x="4194112" y="10272300"/>
                </a:lnTo>
                <a:close/>
              </a:path>
            </a:pathLst>
          </a:custGeom>
          <a:solidFill>
            <a:srgbClr val="789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59" y="8985022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4">
                <a:moveTo>
                  <a:pt x="130234" y="260469"/>
                </a:moveTo>
                <a:lnTo>
                  <a:pt x="86527" y="253102"/>
                </a:lnTo>
                <a:lnTo>
                  <a:pt x="47838" y="231439"/>
                </a:lnTo>
                <a:lnTo>
                  <a:pt x="18736" y="198006"/>
                </a:lnTo>
                <a:lnTo>
                  <a:pt x="2561" y="156741"/>
                </a:lnTo>
                <a:lnTo>
                  <a:pt x="0" y="131437"/>
                </a:lnTo>
                <a:lnTo>
                  <a:pt x="87" y="125025"/>
                </a:lnTo>
                <a:lnTo>
                  <a:pt x="7219" y="87411"/>
                </a:lnTo>
                <a:lnTo>
                  <a:pt x="25030" y="53513"/>
                </a:lnTo>
                <a:lnTo>
                  <a:pt x="51866" y="26207"/>
                </a:lnTo>
                <a:lnTo>
                  <a:pt x="85535" y="7923"/>
                </a:lnTo>
                <a:lnTo>
                  <a:pt x="123031" y="196"/>
                </a:lnTo>
                <a:lnTo>
                  <a:pt x="129450" y="0"/>
                </a:lnTo>
                <a:lnTo>
                  <a:pt x="135840" y="124"/>
                </a:lnTo>
                <a:lnTo>
                  <a:pt x="173409" y="7388"/>
                </a:lnTo>
                <a:lnTo>
                  <a:pt x="207291" y="25248"/>
                </a:lnTo>
                <a:lnTo>
                  <a:pt x="234501" y="52179"/>
                </a:lnTo>
                <a:lnTo>
                  <a:pt x="252694" y="85909"/>
                </a:lnTo>
                <a:lnTo>
                  <a:pt x="260281" y="123405"/>
                </a:lnTo>
                <a:lnTo>
                  <a:pt x="260469" y="129816"/>
                </a:lnTo>
                <a:lnTo>
                  <a:pt x="260320" y="136228"/>
                </a:lnTo>
                <a:lnTo>
                  <a:pt x="252975" y="173797"/>
                </a:lnTo>
                <a:lnTo>
                  <a:pt x="234981" y="207619"/>
                </a:lnTo>
                <a:lnTo>
                  <a:pt x="207932" y="234741"/>
                </a:lnTo>
                <a:lnTo>
                  <a:pt x="174194" y="252805"/>
                </a:lnTo>
                <a:lnTo>
                  <a:pt x="136646" y="260311"/>
                </a:lnTo>
                <a:lnTo>
                  <a:pt x="130234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00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0960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9962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850" y="9619"/>
                </a:lnTo>
                <a:lnTo>
                  <a:pt x="217447" y="33155"/>
                </a:lnTo>
                <a:lnTo>
                  <a:pt x="243007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913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386" y="417791"/>
            <a:ext cx="1943100" cy="19240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038" y="417791"/>
            <a:ext cx="1952625" cy="20002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4741" y="3347668"/>
            <a:ext cx="7533258" cy="57721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567" y="5177662"/>
            <a:ext cx="131230" cy="1309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567" y="6466104"/>
            <a:ext cx="131230" cy="1309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567" y="7754547"/>
            <a:ext cx="131230" cy="13099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6686" y="2962922"/>
            <a:ext cx="982031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800" dirty="0">
                <a:solidFill>
                  <a:srgbClr val="0F4662"/>
                </a:solidFill>
                <a:latin typeface="Cambria"/>
                <a:cs typeface="Cambria"/>
              </a:rPr>
              <a:t>Организация</a:t>
            </a:r>
            <a:r>
              <a:rPr sz="6000" spc="100" dirty="0">
                <a:solidFill>
                  <a:srgbClr val="0F4662"/>
                </a:solidFill>
                <a:latin typeface="Cambria"/>
                <a:cs typeface="Cambria"/>
              </a:rPr>
              <a:t> </a:t>
            </a:r>
            <a:r>
              <a:rPr sz="6000" spc="-750" dirty="0">
                <a:solidFill>
                  <a:srgbClr val="0F4662"/>
                </a:solidFill>
                <a:latin typeface="Cambria"/>
                <a:cs typeface="Cambria"/>
              </a:rPr>
              <a:t>досуга</a:t>
            </a:r>
            <a:r>
              <a:rPr sz="6000" spc="105" dirty="0">
                <a:solidFill>
                  <a:srgbClr val="0F4662"/>
                </a:solidFill>
                <a:latin typeface="Cambria"/>
                <a:cs typeface="Cambria"/>
              </a:rPr>
              <a:t> </a:t>
            </a:r>
            <a:r>
              <a:rPr sz="6000" spc="-740" dirty="0">
                <a:solidFill>
                  <a:srgbClr val="0F4662"/>
                </a:solidFill>
                <a:latin typeface="Cambria"/>
                <a:cs typeface="Cambria"/>
              </a:rPr>
              <a:t>учащихся</a:t>
            </a:r>
            <a:endParaRPr sz="60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457200" y="9367443"/>
            <a:ext cx="137160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ea typeface="+mn-ea"/>
                <a:cs typeface="Cambria"/>
              </a:rPr>
              <a:t>Сектор</a:t>
            </a:r>
            <a:r>
              <a:rPr lang="ru-RU" spc="90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координации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обеспечения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9" dirty="0">
                <a:latin typeface="Calibri"/>
                <a:ea typeface="+mn-ea"/>
                <a:cs typeface="Cambria"/>
              </a:rPr>
              <a:t>профилактики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преступлений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15" dirty="0"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0" dirty="0">
                <a:latin typeface="Calibri"/>
                <a:ea typeface="+mn-ea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pc="-130" dirty="0">
                <a:latin typeface="Calibri"/>
                <a:ea typeface="+mn-ea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ea typeface="+mn-e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699" y="3639197"/>
            <a:ext cx="9714230" cy="4370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b="1" spc="-985" dirty="0">
                <a:solidFill>
                  <a:srgbClr val="0F4662"/>
                </a:solidFill>
                <a:latin typeface="Cambria"/>
                <a:cs typeface="Cambria"/>
              </a:rPr>
              <a:t>через</a:t>
            </a:r>
            <a:r>
              <a:rPr sz="6000" b="1" spc="85" dirty="0">
                <a:solidFill>
                  <a:srgbClr val="0F4662"/>
                </a:solidFill>
                <a:latin typeface="Cambria"/>
                <a:cs typeface="Cambria"/>
              </a:rPr>
              <a:t> </a:t>
            </a:r>
            <a:r>
              <a:rPr sz="6000" b="1" spc="-470" dirty="0">
                <a:solidFill>
                  <a:srgbClr val="0F4662"/>
                </a:solidFill>
                <a:latin typeface="Cambria"/>
                <a:cs typeface="Cambria"/>
              </a:rPr>
              <a:t>:</a:t>
            </a:r>
            <a:endParaRPr sz="6000" dirty="0">
              <a:latin typeface="Cambria"/>
              <a:cs typeface="Cambria"/>
            </a:endParaRPr>
          </a:p>
          <a:p>
            <a:pPr marL="661035" marR="5080" indent="-635">
              <a:lnSpc>
                <a:spcPct val="140900"/>
              </a:lnSpc>
              <a:spcBef>
                <a:spcPts val="1360"/>
              </a:spcBef>
            </a:pPr>
            <a:r>
              <a:rPr sz="3000" b="1" spc="-2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систему</a:t>
            </a:r>
            <a:r>
              <a:rPr sz="3000" b="1" spc="-7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-2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дополнительного</a:t>
            </a:r>
            <a:r>
              <a:rPr sz="3000" b="1" spc="-6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образования</a:t>
            </a:r>
            <a:r>
              <a:rPr sz="3000" b="1" spc="-6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-4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детей</a:t>
            </a:r>
            <a:r>
              <a:rPr sz="3000" b="1" spc="-6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и </a:t>
            </a:r>
            <a:r>
              <a:rPr sz="3000" b="1" spc="-1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молодежи</a:t>
            </a:r>
            <a:r>
              <a:rPr sz="3000" b="1" spc="-10" dirty="0">
                <a:solidFill>
                  <a:srgbClr val="0F4662"/>
                </a:solidFill>
                <a:latin typeface="Cambria" panose="02040503050406030204" pitchFamily="18" charset="0"/>
                <a:cs typeface="Verdana"/>
              </a:rPr>
              <a:t>;</a:t>
            </a:r>
            <a:endParaRPr sz="3000" b="1" dirty="0">
              <a:latin typeface="Cambria" panose="02040503050406030204" pitchFamily="18" charset="0"/>
              <a:cs typeface="Verdana"/>
            </a:endParaRPr>
          </a:p>
          <a:p>
            <a:pPr marL="661035" marR="215265">
              <a:lnSpc>
                <a:spcPct val="140900"/>
              </a:lnSpc>
            </a:pPr>
            <a:r>
              <a:rPr sz="3000" b="1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мероприятия</a:t>
            </a:r>
            <a:r>
              <a:rPr sz="3000" b="1" spc="7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разноплановой</a:t>
            </a:r>
            <a:r>
              <a:rPr sz="3000" b="1" spc="7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-1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направленности </a:t>
            </a:r>
            <a:r>
              <a:rPr sz="3000" b="1" spc="5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во</a:t>
            </a:r>
            <a:r>
              <a:rPr sz="3000" b="1" spc="-4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4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внеучебном</a:t>
            </a:r>
            <a:r>
              <a:rPr sz="3000" b="1" spc="-4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воспитательном</a:t>
            </a:r>
            <a:r>
              <a:rPr sz="3000" b="1" spc="-4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-1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процессе</a:t>
            </a:r>
            <a:r>
              <a:rPr sz="3000" b="1" spc="-10" dirty="0">
                <a:solidFill>
                  <a:srgbClr val="0F4662"/>
                </a:solidFill>
                <a:latin typeface="Cambria" panose="02040503050406030204" pitchFamily="18" charset="0"/>
                <a:cs typeface="Verdana"/>
              </a:rPr>
              <a:t>; </a:t>
            </a:r>
            <a:r>
              <a:rPr sz="3000" b="1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мероприятия</a:t>
            </a:r>
            <a:r>
              <a:rPr sz="3000" b="1" spc="-3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шестого </a:t>
            </a:r>
            <a:r>
              <a:rPr sz="3000" b="1" dirty="0" err="1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школьного</a:t>
            </a:r>
            <a:r>
              <a:rPr sz="3000" b="1" spc="-25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00" b="1" spc="-20" dirty="0" err="1" smtClean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дня</a:t>
            </a:r>
            <a:r>
              <a:rPr lang="ru-RU" sz="3000" b="1" spc="-20" dirty="0">
                <a:solidFill>
                  <a:srgbClr val="0F4662"/>
                </a:solidFill>
                <a:latin typeface="Cambria" panose="02040503050406030204" pitchFamily="18" charset="0"/>
                <a:cs typeface="Lucida Sans Unicode"/>
              </a:rPr>
              <a:t>.</a:t>
            </a:r>
            <a:endParaRPr sz="3000" b="1" dirty="0">
              <a:latin typeface="Cambria" panose="02040503050406030204" pitchFamily="18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859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8146" y="2816240"/>
            <a:ext cx="9619853" cy="5686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588" y="3247605"/>
            <a:ext cx="8790940" cy="4203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6000" b="1" spc="-785" dirty="0">
                <a:solidFill>
                  <a:srgbClr val="0E4561"/>
                </a:solidFill>
                <a:latin typeface="Cambria"/>
                <a:cs typeface="Cambria"/>
              </a:rPr>
              <a:t>Организация</a:t>
            </a:r>
            <a:r>
              <a:rPr sz="6000" b="1" spc="12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915" dirty="0">
                <a:solidFill>
                  <a:srgbClr val="0E4561"/>
                </a:solidFill>
                <a:latin typeface="Cambria"/>
                <a:cs typeface="Cambria"/>
              </a:rPr>
              <a:t>временной </a:t>
            </a:r>
            <a:r>
              <a:rPr sz="6000" b="1" spc="-835" dirty="0">
                <a:solidFill>
                  <a:srgbClr val="0E4561"/>
                </a:solidFill>
                <a:latin typeface="Cambria"/>
                <a:cs typeface="Cambria"/>
              </a:rPr>
              <a:t>трудовой</a:t>
            </a:r>
            <a:r>
              <a:rPr sz="6000" b="1" spc="12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915" dirty="0">
                <a:solidFill>
                  <a:srgbClr val="0E4561"/>
                </a:solidFill>
                <a:latin typeface="Cambria"/>
                <a:cs typeface="Cambria"/>
              </a:rPr>
              <a:t>занятости</a:t>
            </a:r>
            <a:r>
              <a:rPr sz="6000" b="1" spc="12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940" dirty="0" err="1">
                <a:solidFill>
                  <a:srgbClr val="0E4561"/>
                </a:solidFill>
                <a:latin typeface="Cambria"/>
                <a:cs typeface="Cambria"/>
              </a:rPr>
              <a:t>детей</a:t>
            </a:r>
            <a:r>
              <a:rPr sz="6000" b="1" spc="-94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lang="ru-RU" sz="6000" b="1" spc="-940" dirty="0">
                <a:solidFill>
                  <a:srgbClr val="0E4561"/>
                </a:solidFill>
                <a:latin typeface="Cambria"/>
                <a:cs typeface="Cambria"/>
              </a:rPr>
              <a:t>  </a:t>
            </a:r>
            <a:r>
              <a:rPr sz="6000" b="1" spc="-715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6000" b="1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1145" dirty="0">
                <a:solidFill>
                  <a:srgbClr val="0E4561"/>
                </a:solidFill>
                <a:latin typeface="Cambria"/>
                <a:cs typeface="Cambria"/>
              </a:rPr>
              <a:t>молодежи</a:t>
            </a:r>
            <a:r>
              <a:rPr sz="6000" b="1" spc="10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780" dirty="0">
                <a:solidFill>
                  <a:srgbClr val="0E4561"/>
                </a:solidFill>
                <a:latin typeface="Cambria"/>
                <a:cs typeface="Cambria"/>
              </a:rPr>
              <a:t>в</a:t>
            </a:r>
            <a:r>
              <a:rPr sz="6000" b="1" spc="10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819" dirty="0">
                <a:solidFill>
                  <a:srgbClr val="0E4561"/>
                </a:solidFill>
                <a:latin typeface="Cambria"/>
                <a:cs typeface="Cambria"/>
              </a:rPr>
              <a:t>свободное</a:t>
            </a:r>
            <a:r>
              <a:rPr sz="6000" b="1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1045" dirty="0">
                <a:solidFill>
                  <a:srgbClr val="0E4561"/>
                </a:solidFill>
                <a:latin typeface="Cambria"/>
                <a:cs typeface="Cambria"/>
              </a:rPr>
              <a:t>от </a:t>
            </a:r>
            <a:r>
              <a:rPr sz="6000" b="1" spc="-840" dirty="0">
                <a:solidFill>
                  <a:srgbClr val="0E4561"/>
                </a:solidFill>
                <a:latin typeface="Cambria"/>
                <a:cs typeface="Cambria"/>
              </a:rPr>
              <a:t>учебы</a:t>
            </a:r>
            <a:r>
              <a:rPr sz="6000" b="1" spc="10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6000" b="1" spc="-1050" dirty="0">
                <a:solidFill>
                  <a:srgbClr val="0E4561"/>
                </a:solidFill>
                <a:latin typeface="Cambria"/>
                <a:cs typeface="Cambria"/>
              </a:rPr>
              <a:t>время</a:t>
            </a:r>
            <a:endParaRPr sz="6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09600" y="9367443"/>
            <a:ext cx="135636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ea typeface="+mn-ea"/>
                <a:cs typeface="Cambria"/>
              </a:rPr>
              <a:t>Сектор</a:t>
            </a:r>
            <a:r>
              <a:rPr lang="ru-RU" spc="90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координации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обеспечения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9" dirty="0">
                <a:latin typeface="Calibri"/>
                <a:ea typeface="+mn-ea"/>
                <a:cs typeface="Cambria"/>
              </a:rPr>
              <a:t>профилактики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преступлений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15" dirty="0"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0" dirty="0">
                <a:latin typeface="Calibri"/>
                <a:ea typeface="+mn-ea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pc="-130" dirty="0">
                <a:latin typeface="Calibri"/>
                <a:ea typeface="+mn-ea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638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799" y="1695761"/>
            <a:ext cx="7334249" cy="6896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24" y="4319349"/>
            <a:ext cx="8758676" cy="219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5"/>
              </a:spcBef>
            </a:pPr>
            <a:r>
              <a:rPr sz="6400" spc="-800" dirty="0">
                <a:latin typeface="Cambria"/>
                <a:cs typeface="Cambria"/>
              </a:rPr>
              <a:t>Занятия</a:t>
            </a:r>
            <a:r>
              <a:rPr sz="6400" spc="105" dirty="0">
                <a:latin typeface="Cambria"/>
                <a:cs typeface="Cambria"/>
              </a:rPr>
              <a:t> </a:t>
            </a:r>
            <a:r>
              <a:rPr sz="6400" spc="-795" dirty="0">
                <a:latin typeface="Cambria"/>
                <a:cs typeface="Cambria"/>
              </a:rPr>
              <a:t>по</a:t>
            </a:r>
            <a:r>
              <a:rPr sz="6400" spc="105" dirty="0">
                <a:latin typeface="Cambria"/>
                <a:cs typeface="Cambria"/>
              </a:rPr>
              <a:t> </a:t>
            </a:r>
            <a:r>
              <a:rPr sz="6400" spc="-720" dirty="0">
                <a:latin typeface="Cambria"/>
                <a:cs typeface="Cambria"/>
              </a:rPr>
              <a:t>принципу </a:t>
            </a:r>
            <a:r>
              <a:rPr sz="6400" spc="-750" dirty="0">
                <a:latin typeface="Cambria"/>
                <a:cs typeface="Cambria"/>
              </a:rPr>
              <a:t>“Равный</a:t>
            </a:r>
            <a:r>
              <a:rPr sz="6400" spc="100" dirty="0">
                <a:latin typeface="Cambria"/>
                <a:cs typeface="Cambria"/>
              </a:rPr>
              <a:t> </a:t>
            </a:r>
            <a:r>
              <a:rPr sz="6400" spc="-825" dirty="0">
                <a:latin typeface="Cambria"/>
                <a:cs typeface="Cambria"/>
              </a:rPr>
              <a:t>обучает</a:t>
            </a:r>
            <a:r>
              <a:rPr sz="6400" spc="100" dirty="0">
                <a:latin typeface="Cambria"/>
                <a:cs typeface="Cambria"/>
              </a:rPr>
              <a:t> </a:t>
            </a:r>
            <a:r>
              <a:rPr sz="6400" spc="-830" dirty="0">
                <a:latin typeface="Cambria"/>
                <a:cs typeface="Cambria"/>
              </a:rPr>
              <a:t>равного”</a:t>
            </a:r>
            <a:endParaRPr sz="6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09600" y="9367443"/>
            <a:ext cx="137160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ea typeface="+mn-ea"/>
                <a:cs typeface="Cambria"/>
              </a:rPr>
              <a:t>Сектор</a:t>
            </a:r>
            <a:r>
              <a:rPr lang="ru-RU" spc="90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координации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обеспечения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9" dirty="0">
                <a:latin typeface="Calibri"/>
                <a:ea typeface="+mn-ea"/>
                <a:cs typeface="Cambria"/>
              </a:rPr>
              <a:t>профилактики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преступлений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15" dirty="0"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0" dirty="0">
                <a:latin typeface="Calibri"/>
                <a:ea typeface="+mn-ea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pc="-130" dirty="0">
                <a:latin typeface="Calibri"/>
                <a:ea typeface="+mn-ea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878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3145157"/>
            <a:ext cx="15504854" cy="45913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23800"/>
              </a:lnSpc>
              <a:spcBef>
                <a:spcPts val="90"/>
              </a:spcBef>
            </a:pPr>
            <a:r>
              <a:rPr lang="ru-RU" sz="4800" spc="-535" dirty="0"/>
              <a:t>«</a:t>
            </a:r>
            <a:r>
              <a:rPr lang="ru-RU" sz="4800" spc="-535" dirty="0" smtClean="0"/>
              <a:t>Родительский  университет»;</a:t>
            </a:r>
            <a:r>
              <a:rPr lang="ru-RU" sz="4800" spc="-535" dirty="0"/>
              <a:t/>
            </a:r>
            <a:br>
              <a:rPr lang="ru-RU" sz="4800" spc="-535" dirty="0"/>
            </a:br>
            <a:r>
              <a:rPr lang="ru-RU" sz="4800" spc="-535" dirty="0"/>
              <a:t>р</a:t>
            </a:r>
            <a:r>
              <a:rPr sz="4800" spc="-535" dirty="0" err="1"/>
              <a:t>одительские</a:t>
            </a:r>
            <a:r>
              <a:rPr sz="4800" spc="65" dirty="0"/>
              <a:t> </a:t>
            </a:r>
            <a:r>
              <a:rPr sz="4800" spc="-480" dirty="0"/>
              <a:t>собрания</a:t>
            </a:r>
            <a:r>
              <a:rPr sz="4800" spc="75" dirty="0"/>
              <a:t> </a:t>
            </a:r>
            <a:r>
              <a:rPr sz="4800" dirty="0"/>
              <a:t>с</a:t>
            </a:r>
            <a:r>
              <a:rPr sz="4800" spc="-80" dirty="0"/>
              <a:t> </a:t>
            </a:r>
            <a:r>
              <a:rPr sz="4800" spc="-570" dirty="0"/>
              <a:t>приглашением</a:t>
            </a:r>
            <a:r>
              <a:rPr sz="4800" spc="80" dirty="0"/>
              <a:t> </a:t>
            </a:r>
            <a:r>
              <a:rPr sz="4800" spc="-550" dirty="0"/>
              <a:t>представителей </a:t>
            </a:r>
            <a:r>
              <a:rPr sz="4800" spc="-484" dirty="0"/>
              <a:t>системы</a:t>
            </a:r>
            <a:r>
              <a:rPr sz="4800" spc="90" dirty="0"/>
              <a:t> </a:t>
            </a:r>
            <a:r>
              <a:rPr sz="4800" spc="-470" dirty="0"/>
              <a:t>образования,</a:t>
            </a:r>
            <a:r>
              <a:rPr sz="4800" spc="95" dirty="0"/>
              <a:t> </a:t>
            </a:r>
            <a:r>
              <a:rPr sz="4800" spc="-480" dirty="0"/>
              <a:t>органов</a:t>
            </a:r>
            <a:r>
              <a:rPr sz="4800" spc="100" dirty="0"/>
              <a:t> </a:t>
            </a:r>
            <a:r>
              <a:rPr sz="4800" spc="-500" dirty="0"/>
              <a:t>внутренних</a:t>
            </a:r>
            <a:r>
              <a:rPr sz="4800" spc="95" dirty="0"/>
              <a:t> </a:t>
            </a:r>
            <a:r>
              <a:rPr sz="4800" spc="-540" dirty="0"/>
              <a:t>дел,</a:t>
            </a:r>
            <a:r>
              <a:rPr sz="4800" spc="100" dirty="0"/>
              <a:t> </a:t>
            </a:r>
            <a:r>
              <a:rPr sz="4800" spc="-595" dirty="0" err="1"/>
              <a:t>родителей</a:t>
            </a:r>
            <a:r>
              <a:rPr sz="4800" spc="-595" dirty="0"/>
              <a:t> </a:t>
            </a:r>
            <a:r>
              <a:rPr lang="ru-RU" sz="4800" spc="-595" dirty="0"/>
              <a:t> </a:t>
            </a:r>
            <a:r>
              <a:rPr sz="4800" spc="-495" dirty="0" err="1"/>
              <a:t>лиц</a:t>
            </a:r>
            <a:r>
              <a:rPr sz="4800" spc="-495" dirty="0"/>
              <a:t>,</a:t>
            </a:r>
            <a:r>
              <a:rPr sz="4800" spc="95" dirty="0"/>
              <a:t> </a:t>
            </a:r>
            <a:r>
              <a:rPr sz="4800" spc="-470" dirty="0"/>
              <a:t>осужденных</a:t>
            </a:r>
            <a:r>
              <a:rPr sz="4800" spc="90" dirty="0"/>
              <a:t> </a:t>
            </a:r>
            <a:r>
              <a:rPr sz="4800" spc="-515" dirty="0"/>
              <a:t>за</a:t>
            </a:r>
            <a:r>
              <a:rPr sz="4800" spc="95" dirty="0"/>
              <a:t> </a:t>
            </a:r>
            <a:r>
              <a:rPr sz="4800" spc="-509" dirty="0"/>
              <a:t>незаконный</a:t>
            </a:r>
            <a:r>
              <a:rPr sz="4800" spc="90" dirty="0"/>
              <a:t> </a:t>
            </a:r>
            <a:r>
              <a:rPr sz="4800" spc="-440" dirty="0" err="1"/>
              <a:t>оборот</a:t>
            </a:r>
            <a:r>
              <a:rPr sz="4800" spc="95" dirty="0"/>
              <a:t> </a:t>
            </a:r>
            <a:r>
              <a:rPr sz="4800" spc="-520" dirty="0" err="1"/>
              <a:t>наркотиков</a:t>
            </a:r>
            <a:r>
              <a:rPr lang="ru-RU" sz="4800" spc="-520" dirty="0"/>
              <a:t>  и проходящих реабилитацию в местах лишения свободы</a:t>
            </a:r>
            <a:endParaRPr sz="4800" dirty="0"/>
          </a:p>
        </p:txBody>
      </p:sp>
      <p:sp>
        <p:nvSpPr>
          <p:cNvPr id="6" name="object 6"/>
          <p:cNvSpPr/>
          <p:nvPr/>
        </p:nvSpPr>
        <p:spPr>
          <a:xfrm>
            <a:off x="5838217" y="810221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8583213"/>
            <a:ext cx="229776" cy="2297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8653" y="8585387"/>
            <a:ext cx="229780" cy="2297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9461" y="8585387"/>
            <a:ext cx="229780" cy="2297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8585390"/>
            <a:ext cx="229780" cy="2297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0754" y="8585387"/>
            <a:ext cx="229780" cy="2297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22" y="417796"/>
            <a:ext cx="1943099" cy="19240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0091" y="417796"/>
            <a:ext cx="1952624" cy="20002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32805" y="9131465"/>
            <a:ext cx="16503015" cy="430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485"/>
              </a:lnSpc>
              <a:defRPr/>
            </a:pPr>
            <a:r>
              <a:rPr lang="ru-RU" sz="2400" spc="-11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Сектор</a:t>
            </a:r>
            <a:r>
              <a:rPr lang="ru-RU" sz="2400" spc="9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координации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обеспечения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9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профилактики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преступлений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1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среди</a:t>
            </a:r>
            <a:r>
              <a:rPr lang="ru-RU" sz="2400" dirty="0">
                <a:latin typeface="Calibri"/>
                <a:ea typeface="+mn-ea"/>
                <a:cs typeface="Cambria"/>
              </a:rPr>
              <a:t> </a:t>
            </a:r>
            <a:r>
              <a:rPr lang="ru-RU" sz="2400" spc="-13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обучающихся</a:t>
            </a:r>
            <a:endParaRPr lang="ru-RU" sz="2400" dirty="0">
              <a:latin typeface="Calibri"/>
              <a:ea typeface="+mn-ea"/>
              <a:cs typeface="Cambri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34A4DC8-C410-4220-AAE9-456E558E1ED5}"/>
              </a:ext>
            </a:extLst>
          </p:cNvPr>
          <p:cNvSpPr txBox="1"/>
          <p:nvPr/>
        </p:nvSpPr>
        <p:spPr>
          <a:xfrm>
            <a:off x="5105400" y="2019300"/>
            <a:ext cx="10668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spc="-535" dirty="0">
                <a:solidFill>
                  <a:srgbClr val="002060"/>
                </a:solidFill>
                <a:latin typeface="Cambria"/>
                <a:ea typeface="+mj-ea"/>
              </a:rPr>
              <a:t>Работа,  направленная на семью:</a:t>
            </a:r>
            <a:endParaRPr lang="ru-RU" sz="5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65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mart-studio.info/wp-content/uploads/2023/07/programma-vospitaniya-i-soczializaczii-student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30950"/>
            <a:ext cx="5940425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2857500"/>
            <a:ext cx="15694660" cy="2746906"/>
          </a:xfrm>
        </p:spPr>
        <p:txBody>
          <a:bodyPr/>
          <a:lstStyle/>
          <a:p>
            <a:r>
              <a:rPr lang="ru-RU" dirty="0" smtClean="0"/>
              <a:t>Программа непрерывного воспитания детей и учащейся молодежи на 2021-2025годы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8529" y="3105800"/>
            <a:ext cx="15843250" cy="474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just">
              <a:lnSpc>
                <a:spcPct val="142200"/>
              </a:lnSpc>
              <a:spcBef>
                <a:spcPts val="95"/>
              </a:spcBef>
            </a:pPr>
            <a:r>
              <a:rPr sz="4350" spc="-305" dirty="0" err="1"/>
              <a:t>Основным</a:t>
            </a:r>
            <a:r>
              <a:rPr sz="4350" spc="80" dirty="0"/>
              <a:t> </a:t>
            </a:r>
            <a:r>
              <a:rPr sz="4350" spc="-430" dirty="0"/>
              <a:t>подходом</a:t>
            </a:r>
            <a:r>
              <a:rPr sz="4350" spc="75" dirty="0"/>
              <a:t> </a:t>
            </a:r>
            <a:r>
              <a:rPr sz="4350" spc="-440" dirty="0"/>
              <a:t>в</a:t>
            </a:r>
            <a:r>
              <a:rPr sz="4350" spc="80" dirty="0"/>
              <a:t> </a:t>
            </a:r>
            <a:r>
              <a:rPr sz="4350" spc="-450" dirty="0"/>
              <a:t>данном</a:t>
            </a:r>
            <a:r>
              <a:rPr sz="4350" spc="80" dirty="0"/>
              <a:t> </a:t>
            </a:r>
            <a:r>
              <a:rPr sz="4350" spc="-459" dirty="0"/>
              <a:t>направлении</a:t>
            </a:r>
            <a:r>
              <a:rPr sz="4350" spc="75" dirty="0"/>
              <a:t> </a:t>
            </a:r>
            <a:r>
              <a:rPr sz="4350" spc="-515" dirty="0"/>
              <a:t>является</a:t>
            </a:r>
            <a:r>
              <a:rPr sz="4350" spc="80" dirty="0"/>
              <a:t> </a:t>
            </a:r>
            <a:r>
              <a:rPr sz="4350" spc="-420" dirty="0"/>
              <a:t>необходимость </a:t>
            </a:r>
            <a:r>
              <a:rPr sz="4350" spc="-430" dirty="0"/>
              <a:t>комплексного</a:t>
            </a:r>
            <a:r>
              <a:rPr sz="4350" spc="95" dirty="0"/>
              <a:t> </a:t>
            </a:r>
            <a:r>
              <a:rPr sz="4350" spc="-465" dirty="0"/>
              <a:t>взаимодействия</a:t>
            </a:r>
            <a:r>
              <a:rPr sz="4350" spc="95" dirty="0"/>
              <a:t> </a:t>
            </a:r>
            <a:r>
              <a:rPr sz="4350" spc="-310" dirty="0"/>
              <a:t>всех,</a:t>
            </a:r>
            <a:r>
              <a:rPr sz="4350" spc="95" dirty="0"/>
              <a:t> </a:t>
            </a:r>
            <a:r>
              <a:rPr sz="4350" spc="-430" dirty="0"/>
              <a:t>кто</a:t>
            </a:r>
            <a:r>
              <a:rPr sz="4350" spc="95" dirty="0"/>
              <a:t> </a:t>
            </a:r>
            <a:r>
              <a:rPr sz="4350" spc="-385" dirty="0"/>
              <a:t>непосредственно</a:t>
            </a:r>
            <a:r>
              <a:rPr sz="4350" spc="95" dirty="0"/>
              <a:t> </a:t>
            </a:r>
            <a:r>
              <a:rPr sz="4350" spc="-475" dirty="0"/>
              <a:t>отвечает</a:t>
            </a:r>
            <a:r>
              <a:rPr sz="4350" spc="95" dirty="0"/>
              <a:t> </a:t>
            </a:r>
            <a:r>
              <a:rPr sz="4350" spc="-459" dirty="0"/>
              <a:t>за </a:t>
            </a:r>
            <a:r>
              <a:rPr sz="4350" spc="-405" dirty="0"/>
              <a:t>воспитание</a:t>
            </a:r>
            <a:r>
              <a:rPr sz="4350" spc="65" dirty="0"/>
              <a:t> </a:t>
            </a:r>
            <a:r>
              <a:rPr sz="4350" spc="-495" dirty="0"/>
              <a:t>и</a:t>
            </a:r>
            <a:r>
              <a:rPr sz="4350" spc="75" dirty="0"/>
              <a:t> </a:t>
            </a:r>
            <a:r>
              <a:rPr sz="4350" spc="-400" dirty="0"/>
              <a:t>нравственное</a:t>
            </a:r>
            <a:r>
              <a:rPr sz="4350" spc="75" dirty="0"/>
              <a:t> </a:t>
            </a:r>
            <a:r>
              <a:rPr sz="4350" spc="-455" dirty="0"/>
              <a:t>развитие</a:t>
            </a:r>
            <a:r>
              <a:rPr sz="4350" spc="75" dirty="0"/>
              <a:t> </a:t>
            </a:r>
            <a:r>
              <a:rPr sz="4350" spc="-420" dirty="0" err="1"/>
              <a:t>несовершеннолетних</a:t>
            </a:r>
            <a:r>
              <a:rPr sz="4350" spc="-420" dirty="0"/>
              <a:t>:</a:t>
            </a:r>
            <a:r>
              <a:rPr lang="ru-RU" sz="4350" spc="75" dirty="0"/>
              <a:t> </a:t>
            </a:r>
            <a:r>
              <a:rPr sz="4350" spc="-509" dirty="0" err="1"/>
              <a:t>родители</a:t>
            </a:r>
            <a:r>
              <a:rPr lang="ru-RU" sz="4350" spc="-509" dirty="0"/>
              <a:t>  </a:t>
            </a:r>
            <a:r>
              <a:rPr sz="4350" spc="-430" dirty="0"/>
              <a:t>(законные</a:t>
            </a:r>
            <a:r>
              <a:rPr sz="4350" spc="75" dirty="0"/>
              <a:t> </a:t>
            </a:r>
            <a:r>
              <a:rPr sz="4350" spc="-430" dirty="0"/>
              <a:t>представители),</a:t>
            </a:r>
            <a:r>
              <a:rPr sz="4350" spc="85" dirty="0"/>
              <a:t> </a:t>
            </a:r>
            <a:r>
              <a:rPr sz="4350" spc="-400" dirty="0"/>
              <a:t>педагоги,</a:t>
            </a:r>
            <a:r>
              <a:rPr sz="4350" spc="80" dirty="0"/>
              <a:t> </a:t>
            </a:r>
            <a:r>
              <a:rPr sz="4350" spc="-409" dirty="0"/>
              <a:t>воспитатели,</a:t>
            </a:r>
            <a:r>
              <a:rPr sz="4350" spc="85" dirty="0"/>
              <a:t> </a:t>
            </a:r>
            <a:r>
              <a:rPr sz="4350" spc="-470" dirty="0"/>
              <a:t>медицинские </a:t>
            </a:r>
            <a:r>
              <a:rPr sz="4350" spc="-395" dirty="0"/>
              <a:t>работники,</a:t>
            </a:r>
            <a:r>
              <a:rPr sz="4350" spc="85" dirty="0"/>
              <a:t> </a:t>
            </a:r>
            <a:r>
              <a:rPr sz="4350" spc="-425" dirty="0"/>
              <a:t>сотрудники</a:t>
            </a:r>
            <a:r>
              <a:rPr sz="4350" spc="95" dirty="0"/>
              <a:t> </a:t>
            </a:r>
            <a:r>
              <a:rPr sz="4350" spc="-405" dirty="0"/>
              <a:t>органов</a:t>
            </a:r>
            <a:r>
              <a:rPr sz="4350" spc="100" dirty="0"/>
              <a:t> </a:t>
            </a:r>
            <a:r>
              <a:rPr sz="4350" spc="-420" dirty="0"/>
              <a:t>внутренних</a:t>
            </a:r>
            <a:r>
              <a:rPr sz="4350" spc="95" dirty="0"/>
              <a:t> </a:t>
            </a:r>
            <a:r>
              <a:rPr sz="4350" spc="-495" dirty="0"/>
              <a:t>дел.</a:t>
            </a:r>
            <a:endParaRPr sz="4350" dirty="0"/>
          </a:p>
        </p:txBody>
      </p:sp>
      <p:sp>
        <p:nvSpPr>
          <p:cNvPr id="4" name="object 4"/>
          <p:cNvSpPr/>
          <p:nvPr/>
        </p:nvSpPr>
        <p:spPr>
          <a:xfrm>
            <a:off x="5838217" y="272651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8217" y="810221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2104101"/>
            <a:ext cx="229776" cy="2297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8653" y="2106276"/>
            <a:ext cx="229780" cy="2297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9461" y="2106276"/>
            <a:ext cx="229780" cy="2297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2106279"/>
            <a:ext cx="229780" cy="229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0754" y="2106276"/>
            <a:ext cx="229780" cy="2297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8583213"/>
            <a:ext cx="229776" cy="2297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8653" y="8585387"/>
            <a:ext cx="229780" cy="2297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9461" y="8585387"/>
            <a:ext cx="229780" cy="2297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8585390"/>
            <a:ext cx="229780" cy="2297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0754" y="8585387"/>
            <a:ext cx="229780" cy="2297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419100"/>
            <a:ext cx="2001478" cy="1981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38400" y="419100"/>
            <a:ext cx="1921933" cy="197908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32805" y="9234693"/>
            <a:ext cx="16503015" cy="406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85"/>
              </a:lnSpc>
            </a:pPr>
            <a:r>
              <a:rPr sz="2400" spc="-110" dirty="0">
                <a:solidFill>
                  <a:srgbClr val="0E4561"/>
                </a:solidFill>
                <a:latin typeface="Cambria"/>
                <a:cs typeface="Cambria"/>
              </a:rPr>
              <a:t>Сектор</a:t>
            </a:r>
            <a:r>
              <a:rPr sz="2400" spc="9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Cambria"/>
                <a:cs typeface="Cambria"/>
              </a:rPr>
              <a:t>координации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Cambria"/>
                <a:cs typeface="Cambria"/>
              </a:rPr>
              <a:t>методического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Cambria"/>
                <a:cs typeface="Cambria"/>
              </a:rPr>
              <a:t>обеспечения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9" dirty="0">
                <a:solidFill>
                  <a:srgbClr val="0E4561"/>
                </a:solidFill>
                <a:latin typeface="Cambria"/>
                <a:cs typeface="Cambria"/>
              </a:rPr>
              <a:t>профилактики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Cambria"/>
                <a:cs typeface="Cambria"/>
              </a:rPr>
              <a:t>преступлений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15" dirty="0" err="1">
                <a:solidFill>
                  <a:srgbClr val="0E4561"/>
                </a:solidFill>
                <a:latin typeface="Cambria"/>
                <a:cs typeface="Cambria"/>
              </a:rPr>
              <a:t>правонарушений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0" dirty="0" err="1">
                <a:solidFill>
                  <a:srgbClr val="0E4561"/>
                </a:solidFill>
                <a:latin typeface="Cambria"/>
                <a:cs typeface="Cambria"/>
              </a:rPr>
              <a:t>среди</a:t>
            </a:r>
            <a:r>
              <a:rPr lang="ru-RU" sz="2400" dirty="0">
                <a:latin typeface="Cambria"/>
                <a:cs typeface="Cambria"/>
              </a:rPr>
              <a:t> </a:t>
            </a:r>
            <a:r>
              <a:rPr sz="2400" spc="-130" dirty="0" err="1">
                <a:solidFill>
                  <a:srgbClr val="0E4561"/>
                </a:solidFill>
                <a:latin typeface="Cambria"/>
                <a:cs typeface="Cambria"/>
              </a:rPr>
              <a:t>обучающихся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057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13953067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6906" y="1606552"/>
            <a:ext cx="6648449" cy="62769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690" y="2759454"/>
            <a:ext cx="9667910" cy="426398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algn="ctr">
              <a:lnSpc>
                <a:spcPts val="6530"/>
              </a:lnSpc>
              <a:spcBef>
                <a:spcPts val="750"/>
              </a:spcBef>
            </a:pPr>
            <a:r>
              <a:rPr sz="5900" b="1" spc="-555" dirty="0">
                <a:solidFill>
                  <a:srgbClr val="0E4561"/>
                </a:solidFill>
                <a:latin typeface="Cambria"/>
                <a:cs typeface="Cambria"/>
              </a:rPr>
              <a:t>Работа</a:t>
            </a:r>
            <a:r>
              <a:rPr sz="5900" b="1" spc="11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595" dirty="0">
                <a:solidFill>
                  <a:srgbClr val="0E4561"/>
                </a:solidFill>
                <a:latin typeface="Cambria"/>
                <a:cs typeface="Cambria"/>
              </a:rPr>
              <a:t>классных </a:t>
            </a:r>
            <a:r>
              <a:rPr sz="5900" b="1" spc="-665" dirty="0">
                <a:solidFill>
                  <a:srgbClr val="0E4561"/>
                </a:solidFill>
                <a:latin typeface="Cambria"/>
                <a:cs typeface="Cambria"/>
              </a:rPr>
              <a:t>руководителей</a:t>
            </a:r>
            <a:r>
              <a:rPr sz="5900" b="1" spc="8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760" dirty="0">
                <a:solidFill>
                  <a:srgbClr val="0E4561"/>
                </a:solidFill>
                <a:latin typeface="Cambria"/>
                <a:cs typeface="Cambria"/>
              </a:rPr>
              <a:t>и </a:t>
            </a:r>
            <a:r>
              <a:rPr lang="ru-RU" sz="5900" b="1" spc="-76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550" dirty="0" err="1">
                <a:solidFill>
                  <a:srgbClr val="0E4561"/>
                </a:solidFill>
                <a:latin typeface="Cambria"/>
                <a:cs typeface="Cambria"/>
              </a:rPr>
              <a:t>специалистов</a:t>
            </a:r>
            <a:r>
              <a:rPr sz="5900" b="1" spc="-550" dirty="0">
                <a:solidFill>
                  <a:srgbClr val="0E4561"/>
                </a:solidFill>
                <a:latin typeface="Cambria"/>
                <a:cs typeface="Cambria"/>
              </a:rPr>
              <a:t>, </a:t>
            </a:r>
            <a:r>
              <a:rPr sz="5900" b="1" spc="-630" dirty="0">
                <a:solidFill>
                  <a:srgbClr val="0E4561"/>
                </a:solidFill>
                <a:latin typeface="Cambria"/>
                <a:cs typeface="Cambria"/>
              </a:rPr>
              <a:t>оказывающих</a:t>
            </a:r>
            <a:r>
              <a:rPr sz="5900" b="1" spc="10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550" dirty="0">
                <a:solidFill>
                  <a:srgbClr val="0E4561"/>
                </a:solidFill>
                <a:latin typeface="Cambria"/>
                <a:cs typeface="Cambria"/>
              </a:rPr>
              <a:t>социально- </a:t>
            </a:r>
            <a:r>
              <a:rPr sz="5900" b="1" spc="-615" dirty="0">
                <a:solidFill>
                  <a:srgbClr val="0E4561"/>
                </a:solidFill>
                <a:latin typeface="Cambria"/>
                <a:cs typeface="Cambria"/>
              </a:rPr>
              <a:t>педагогическую</a:t>
            </a:r>
            <a:r>
              <a:rPr sz="5900" b="1" spc="15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610" dirty="0">
                <a:solidFill>
                  <a:srgbClr val="0E4561"/>
                </a:solidFill>
                <a:latin typeface="Cambria"/>
                <a:cs typeface="Cambria"/>
              </a:rPr>
              <a:t>поддержку </a:t>
            </a:r>
            <a:r>
              <a:rPr sz="5900" b="1" spc="-710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5900" b="1" spc="9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585" dirty="0" err="1">
                <a:solidFill>
                  <a:srgbClr val="0E4561"/>
                </a:solidFill>
                <a:latin typeface="Cambria"/>
                <a:cs typeface="Cambria"/>
              </a:rPr>
              <a:t>психологическую</a:t>
            </a:r>
            <a:r>
              <a:rPr sz="5900" b="1" spc="9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5900" b="1" spc="-615" dirty="0" err="1">
                <a:solidFill>
                  <a:srgbClr val="0E4561"/>
                </a:solidFill>
                <a:latin typeface="Cambria"/>
                <a:cs typeface="Cambria"/>
              </a:rPr>
              <a:t>помощь</a:t>
            </a:r>
            <a:r>
              <a:rPr lang="ru-RU" sz="5900" b="1" spc="-615" dirty="0">
                <a:solidFill>
                  <a:srgbClr val="0E4561"/>
                </a:solidFill>
                <a:latin typeface="Cambria"/>
                <a:cs typeface="Cambria"/>
              </a:rPr>
              <a:t>:</a:t>
            </a:r>
            <a:endParaRPr sz="59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57200" y="9367443"/>
            <a:ext cx="137160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ea typeface="+mn-ea"/>
                <a:cs typeface="Cambria"/>
              </a:rPr>
              <a:t>Сектор</a:t>
            </a:r>
            <a:r>
              <a:rPr lang="ru-RU" spc="90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координации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обеспечения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9" dirty="0">
                <a:latin typeface="Calibri"/>
                <a:ea typeface="+mn-ea"/>
                <a:cs typeface="Cambria"/>
              </a:rPr>
              <a:t>профилактики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преступлений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15" dirty="0"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0" dirty="0">
                <a:latin typeface="Calibri"/>
                <a:ea typeface="+mn-ea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pc="-130" dirty="0">
                <a:latin typeface="Calibri"/>
                <a:ea typeface="+mn-ea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273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6104" y="2966393"/>
            <a:ext cx="8541895" cy="5743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73" y="3211220"/>
            <a:ext cx="132828" cy="1328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73" y="4515350"/>
            <a:ext cx="132828" cy="1328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73" y="6471546"/>
            <a:ext cx="132828" cy="1328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4598" y="2816941"/>
            <a:ext cx="8221802" cy="526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615">
              <a:lnSpc>
                <a:spcPct val="140300"/>
              </a:lnSpc>
              <a:spcBef>
                <a:spcPts val="100"/>
              </a:spcBef>
            </a:pP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посещения</a:t>
            </a:r>
            <a:r>
              <a:rPr sz="3050" b="1" spc="-1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классными</a:t>
            </a:r>
            <a:r>
              <a:rPr sz="3050" b="1" spc="-10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руководителями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семей</a:t>
            </a:r>
            <a:r>
              <a:rPr sz="3050" b="1" spc="-16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учащихся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;</a:t>
            </a:r>
            <a:endParaRPr sz="3050" b="1" dirty="0">
              <a:latin typeface="Cambria" panose="02040503050406030204" pitchFamily="18" charset="0"/>
              <a:cs typeface="Verdana"/>
            </a:endParaRPr>
          </a:p>
          <a:p>
            <a:pPr marL="12700" marR="5080">
              <a:lnSpc>
                <a:spcPct val="140300"/>
              </a:lnSpc>
            </a:pPr>
            <a:r>
              <a:rPr sz="3050" b="1" spc="-2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комплекс</a:t>
            </a:r>
            <a:r>
              <a:rPr sz="3050" b="1" spc="-15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5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диагностических</a:t>
            </a:r>
            <a:r>
              <a:rPr sz="3050" b="1" spc="-15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мероприятий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по</a:t>
            </a:r>
            <a:r>
              <a:rPr sz="3050" b="1" spc="-5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изучению</a:t>
            </a:r>
            <a:r>
              <a:rPr sz="3050" b="1" spc="-5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личностных</a:t>
            </a:r>
            <a:r>
              <a:rPr sz="3050" b="1" spc="-5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особенностей учащихся</a:t>
            </a:r>
            <a:r>
              <a:rPr sz="3050" b="1" spc="-10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;</a:t>
            </a:r>
            <a:endParaRPr sz="3050" b="1" dirty="0">
              <a:latin typeface="Cambria" panose="02040503050406030204" pitchFamily="18" charset="0"/>
              <a:cs typeface="Verdana"/>
            </a:endParaRPr>
          </a:p>
          <a:p>
            <a:pPr marL="12700" marR="211454">
              <a:lnSpc>
                <a:spcPct val="140300"/>
              </a:lnSpc>
            </a:pPr>
            <a:r>
              <a:rPr sz="3050" b="1" spc="-10" dirty="0" err="1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конкурсы</a:t>
            </a:r>
            <a:r>
              <a:rPr sz="3050" b="1" spc="-16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7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проектов</a:t>
            </a:r>
            <a:r>
              <a:rPr sz="3050" b="1" spc="-7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,</a:t>
            </a:r>
            <a:r>
              <a:rPr sz="3050" b="1" spc="-24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3050" b="1" spc="-16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эссе</a:t>
            </a:r>
            <a:r>
              <a:rPr sz="3050" b="1" spc="-16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,</a:t>
            </a:r>
            <a:r>
              <a:rPr sz="3050" b="1" spc="-24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3050" b="1" spc="-4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видеороликов</a:t>
            </a:r>
            <a:r>
              <a:rPr sz="3050" b="1" spc="-4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, </a:t>
            </a:r>
            <a:r>
              <a:rPr sz="3050" b="1" spc="-8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постер</a:t>
            </a:r>
            <a:r>
              <a:rPr sz="3050" b="1" spc="-80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-</a:t>
            </a:r>
            <a:r>
              <a:rPr sz="3050" b="1" spc="-45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мотиваторов</a:t>
            </a:r>
            <a:r>
              <a:rPr sz="3050" b="1" spc="-4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,</a:t>
            </a:r>
            <a:r>
              <a:rPr sz="3050" b="1" spc="-225" dirty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флэшмобов</a:t>
            </a:r>
            <a:r>
              <a:rPr sz="3050" b="1" spc="-1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и</a:t>
            </a:r>
            <a:r>
              <a:rPr sz="3050" b="1" spc="-110" dirty="0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 </a:t>
            </a:r>
            <a:r>
              <a:rPr sz="3050" b="1" spc="-330" dirty="0" err="1">
                <a:solidFill>
                  <a:srgbClr val="0E4561"/>
                </a:solidFill>
                <a:latin typeface="Cambria" panose="02040503050406030204" pitchFamily="18" charset="0"/>
                <a:cs typeface="Lucida Sans Unicode"/>
              </a:rPr>
              <a:t>др</a:t>
            </a:r>
            <a:r>
              <a:rPr sz="3050" b="1" spc="-330" dirty="0" smtClean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.</a:t>
            </a:r>
            <a:endParaRPr lang="ru-RU" sz="3050" b="1" spc="-330" dirty="0" smtClean="0">
              <a:solidFill>
                <a:srgbClr val="0E4561"/>
              </a:solidFill>
              <a:latin typeface="Cambria" panose="02040503050406030204" pitchFamily="18" charset="0"/>
              <a:cs typeface="Verdana"/>
            </a:endParaRPr>
          </a:p>
          <a:p>
            <a:pPr marL="12700" marR="211454">
              <a:lnSpc>
                <a:spcPct val="140300"/>
              </a:lnSpc>
            </a:pPr>
            <a:r>
              <a:rPr lang="ru-RU" sz="3050" b="1" spc="-330" dirty="0" smtClean="0">
                <a:solidFill>
                  <a:srgbClr val="0E4561"/>
                </a:solidFill>
                <a:latin typeface="Cambria" panose="02040503050406030204" pitchFamily="18" charset="0"/>
                <a:cs typeface="Verdana"/>
              </a:rPr>
              <a:t>Проект «Школа-территория здоровья»</a:t>
            </a:r>
            <a:endParaRPr sz="3050" b="1" dirty="0">
              <a:latin typeface="Cambria" panose="02040503050406030204" pitchFamily="18" charset="0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09600" y="9367443"/>
            <a:ext cx="135636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ea typeface="+mn-ea"/>
                <a:cs typeface="Cambria"/>
              </a:rPr>
              <a:t>Сектор</a:t>
            </a:r>
            <a:r>
              <a:rPr lang="ru-RU" spc="90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координации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35" dirty="0">
                <a:latin typeface="Calibri"/>
                <a:ea typeface="+mn-ea"/>
                <a:cs typeface="Cambria"/>
              </a:rPr>
              <a:t>обеспечения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9" dirty="0">
                <a:latin typeface="Calibri"/>
                <a:ea typeface="+mn-ea"/>
                <a:cs typeface="Cambria"/>
              </a:rPr>
              <a:t>профилактики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20" dirty="0">
                <a:latin typeface="Calibri"/>
                <a:ea typeface="+mn-ea"/>
                <a:cs typeface="Cambria"/>
              </a:rPr>
              <a:t>преступлений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50" dirty="0">
                <a:latin typeface="Calibri"/>
                <a:ea typeface="+mn-ea"/>
                <a:cs typeface="Cambria"/>
              </a:rPr>
              <a:t>и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15" dirty="0"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ea typeface="+mn-ea"/>
                <a:cs typeface="Cambria"/>
              </a:rPr>
              <a:t> </a:t>
            </a:r>
            <a:r>
              <a:rPr lang="ru-RU" spc="-20" dirty="0">
                <a:latin typeface="Calibri"/>
                <a:ea typeface="+mn-ea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pc="-130" dirty="0">
                <a:latin typeface="Calibri"/>
                <a:ea typeface="+mn-ea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ea typeface="+mn-ea"/>
              <a:cs typeface="Cambria"/>
            </a:endParaRPr>
          </a:p>
        </p:txBody>
      </p:sp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73" y="6438900"/>
            <a:ext cx="132828" cy="1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6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119" y="3151138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</a:t>
            </a:r>
            <a:r>
              <a:rPr lang="ru-RU" sz="6000" b="1" dirty="0" smtClean="0">
                <a:solidFill>
                  <a:srgbClr val="002060"/>
                </a:solidFill>
              </a:rPr>
              <a:t>учреждения образования сотрудничают с центрами, дружественными подросткам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305300"/>
            <a:ext cx="4429125" cy="48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0450"/>
            <a:ext cx="2114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C589C7-0E78-48CD-8866-AFA692D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2496800" cy="697706"/>
          </a:xfrm>
        </p:spPr>
        <p:txBody>
          <a:bodyPr/>
          <a:lstStyle/>
          <a:p>
            <a:pPr algn="ctr"/>
            <a:r>
              <a:rPr lang="ru-RU" sz="4000" dirty="0"/>
              <a:t>Новые формы диалога с учащимися – </a:t>
            </a:r>
            <a:br>
              <a:rPr lang="ru-RU" sz="4000" dirty="0"/>
            </a:br>
            <a:r>
              <a:rPr lang="ru-RU" sz="4000" dirty="0"/>
              <a:t>формы психологического тренинга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BD1942-3BA7-4EA1-9AE6-D85A91A9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530" y="4712796"/>
            <a:ext cx="9869870" cy="4088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ECF0F2-5189-4817-9432-80FDC9B7E219}"/>
              </a:ext>
            </a:extLst>
          </p:cNvPr>
          <p:cNvSpPr/>
          <p:nvPr/>
        </p:nvSpPr>
        <p:spPr>
          <a:xfrm>
            <a:off x="1275365" y="4747910"/>
            <a:ext cx="9982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Моделирование ситуаций</a:t>
            </a:r>
          </a:p>
        </p:txBody>
      </p:sp>
      <p:pic>
        <p:nvPicPr>
          <p:cNvPr id="1030" name="Picture 6" descr="Психологический тренинг для подростков 13-15 лет во Владивостоке">
            <a:extLst>
              <a:ext uri="{FF2B5EF4-FFF2-40B4-BE49-F238E27FC236}">
                <a16:creationId xmlns="" xmlns:a16="http://schemas.microsoft.com/office/drawing/2014/main" id="{BC7E86BA-31FC-44A3-AA00-E6DF4C54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28575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9533A23-7251-4BED-9E21-65B7C1DACC9A}"/>
              </a:ext>
            </a:extLst>
          </p:cNvPr>
          <p:cNvSpPr/>
          <p:nvPr/>
        </p:nvSpPr>
        <p:spPr>
          <a:xfrm>
            <a:off x="1295400" y="5905500"/>
            <a:ext cx="9906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Ролевые игры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B93B3EE-30D3-474D-8385-2C6B78BE333D}"/>
              </a:ext>
            </a:extLst>
          </p:cNvPr>
          <p:cNvSpPr/>
          <p:nvPr/>
        </p:nvSpPr>
        <p:spPr>
          <a:xfrm>
            <a:off x="1371600" y="7048500"/>
            <a:ext cx="982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+mj-lt"/>
              </a:rPr>
              <a:t>Дискуссии</a:t>
            </a:r>
            <a:endParaRPr lang="ru-RU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8251C1-12FC-4307-9CE3-F4685594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46865"/>
            <a:ext cx="1381473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5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2705100"/>
            <a:ext cx="15694660" cy="915635"/>
          </a:xfrm>
        </p:spPr>
        <p:txBody>
          <a:bodyPr/>
          <a:lstStyle/>
          <a:p>
            <a:r>
              <a:rPr lang="ru-RU" dirty="0" smtClean="0"/>
              <a:t>Акция «</a:t>
            </a:r>
            <a:r>
              <a:rPr lang="ru-RU" dirty="0" err="1" smtClean="0"/>
              <a:t>Инфобус</a:t>
            </a:r>
            <a:r>
              <a:rPr lang="ru-RU" dirty="0" smtClean="0"/>
              <a:t>-Жизнь без наркотиков»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81500"/>
            <a:ext cx="5951220" cy="5425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991100"/>
            <a:ext cx="7983838" cy="44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6056" rIns="0" bIns="0" rtlCol="0">
            <a:spAutoFit/>
          </a:bodyPr>
          <a:lstStyle/>
          <a:p>
            <a:pPr marL="4135120">
              <a:lnSpc>
                <a:spcPct val="100000"/>
              </a:lnSpc>
              <a:spcBef>
                <a:spcPts val="90"/>
              </a:spcBef>
            </a:pPr>
            <a:r>
              <a:rPr spc="-370" dirty="0"/>
              <a:t>Спасибо</a:t>
            </a:r>
            <a:r>
              <a:rPr spc="85" dirty="0"/>
              <a:t> </a:t>
            </a:r>
            <a:r>
              <a:rPr spc="-610" dirty="0"/>
              <a:t>за</a:t>
            </a:r>
            <a:r>
              <a:rPr spc="80" dirty="0"/>
              <a:t> </a:t>
            </a:r>
            <a:r>
              <a:rPr spc="-650" dirty="0"/>
              <a:t>внимание!</a:t>
            </a:r>
          </a:p>
        </p:txBody>
      </p:sp>
      <p:sp>
        <p:nvSpPr>
          <p:cNvPr id="4" name="object 4"/>
          <p:cNvSpPr/>
          <p:nvPr/>
        </p:nvSpPr>
        <p:spPr>
          <a:xfrm>
            <a:off x="5838217" y="272651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8217" y="810221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2104101"/>
            <a:ext cx="229776" cy="2297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8653" y="2106276"/>
            <a:ext cx="229780" cy="2297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9461" y="2106276"/>
            <a:ext cx="229780" cy="2297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2106279"/>
            <a:ext cx="229780" cy="229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0754" y="2106276"/>
            <a:ext cx="229780" cy="2297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8583213"/>
            <a:ext cx="229776" cy="2297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8653" y="8585387"/>
            <a:ext cx="229780" cy="2297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9461" y="8585387"/>
            <a:ext cx="229780" cy="2297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8585390"/>
            <a:ext cx="229780" cy="2297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0754" y="8585387"/>
            <a:ext cx="229780" cy="2297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22" y="417796"/>
            <a:ext cx="1943099" cy="19240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00091" y="417796"/>
            <a:ext cx="1952624" cy="20002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32805" y="9131465"/>
            <a:ext cx="16503015" cy="430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1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Сектор</a:t>
            </a:r>
            <a:r>
              <a:rPr lang="ru-RU" sz="2400" spc="9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координации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методического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обеспечения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9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профилактики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преступлений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1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правонарушений</a:t>
            </a:r>
            <a:r>
              <a:rPr lang="ru-RU" sz="2400" spc="95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 </a:t>
            </a:r>
            <a:r>
              <a:rPr lang="ru-RU" sz="2400" spc="-2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среди</a:t>
            </a:r>
            <a:r>
              <a:rPr lang="ru-RU" sz="2400" dirty="0">
                <a:latin typeface="Calibri"/>
                <a:ea typeface="+mn-ea"/>
                <a:cs typeface="Cambria"/>
              </a:rPr>
              <a:t> </a:t>
            </a:r>
            <a:r>
              <a:rPr lang="ru-RU" sz="2400" spc="-130" dirty="0">
                <a:solidFill>
                  <a:srgbClr val="0E4561"/>
                </a:solidFill>
                <a:latin typeface="Calibri"/>
                <a:ea typeface="+mn-ea"/>
                <a:cs typeface="Cambria"/>
              </a:rPr>
              <a:t>обучающихся</a:t>
            </a:r>
            <a:endParaRPr lang="ru-RU" sz="2400" dirty="0">
              <a:latin typeface="Calibri"/>
              <a:ea typeface="+mn-ea"/>
              <a:cs typeface="Cambri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149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8461" y="3116982"/>
            <a:ext cx="16002000" cy="63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lvl="1" indent="-228600" algn="just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kern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Концепция развития системы образования Республики Беларусь и Стратегия развития государственной молодежной политики до 2030 года</a:t>
            </a:r>
          </a:p>
          <a:p>
            <a:pPr marL="228600" lvl="1" indent="-228600" algn="just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kern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КОМПЛЕКСНЫЙ ПЛАН мероприятий по профилактике наркомании и противодействию незаконному обороту наркотиков, социальной реабилитации наркозависимых лиц на 2025 – 2026 годы, </a:t>
            </a:r>
            <a:r>
              <a:rPr lang="ru-RU" sz="3200" b="1" kern="12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утвержденный </a:t>
            </a:r>
            <a:r>
              <a:rPr lang="ru-RU" sz="3200" b="1" kern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заместителем Премьер-министра Республики Беларусь </a:t>
            </a:r>
            <a:r>
              <a:rPr lang="ru-RU" sz="3200" b="1" kern="12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И.В.Петришенко</a:t>
            </a:r>
            <a:r>
              <a:rPr lang="ru-RU" sz="3200" b="1" kern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№33/202-55</a:t>
            </a:r>
          </a:p>
          <a:p>
            <a:pPr marL="228600" lvl="1" indent="-228600" algn="just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3200" b="1" kern="12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  <a:p>
            <a:pPr marL="228600" indent="-228600" algn="just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b="1" kern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КОМПЛЕКС МЕР по поддержанию дисциплины и правопорядка в учреждениях образования, профилактике противоправного поведения несовершеннолетних на 2024-2026 гг.</a:t>
            </a:r>
          </a:p>
          <a:p>
            <a:pPr marL="228600" indent="-228600" algn="just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ru-RU" sz="2900" b="1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  <a:spcBef>
                <a:spcPts val="1000"/>
              </a:spcBef>
              <a:defRPr/>
            </a:pPr>
            <a:endParaRPr lang="ru-RU" sz="2900" kern="1200" dirty="0">
              <a:solidFill>
                <a:srgbClr val="4472C4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8217" y="272651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8217" y="810221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2104101"/>
            <a:ext cx="229776" cy="2297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8653" y="2106276"/>
            <a:ext cx="229780" cy="2297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9461" y="2106276"/>
            <a:ext cx="229780" cy="2297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2106279"/>
            <a:ext cx="229780" cy="229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0754" y="2106276"/>
            <a:ext cx="229780" cy="2297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162" y="8583213"/>
            <a:ext cx="229776" cy="2297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8653" y="8585387"/>
            <a:ext cx="229780" cy="2297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9461" y="8585387"/>
            <a:ext cx="229780" cy="2297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131" y="8585390"/>
            <a:ext cx="229780" cy="2297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0754" y="8585387"/>
            <a:ext cx="229780" cy="2297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600" y="419100"/>
            <a:ext cx="1943099" cy="19240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0" y="495299"/>
            <a:ext cx="1905000" cy="18288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12801" y="9234693"/>
            <a:ext cx="16523020" cy="406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85"/>
              </a:lnSpc>
            </a:pPr>
            <a:r>
              <a:rPr sz="2400" spc="-110" dirty="0">
                <a:solidFill>
                  <a:srgbClr val="0E4561"/>
                </a:solidFill>
                <a:latin typeface="Cambria"/>
                <a:cs typeface="Cambria"/>
              </a:rPr>
              <a:t>Сектор</a:t>
            </a:r>
            <a:r>
              <a:rPr sz="2400" spc="90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Cambria"/>
                <a:cs typeface="Cambria"/>
              </a:rPr>
              <a:t>координации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Cambria"/>
                <a:cs typeface="Cambria"/>
              </a:rPr>
              <a:t>методического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35" dirty="0">
                <a:solidFill>
                  <a:srgbClr val="0E4561"/>
                </a:solidFill>
                <a:latin typeface="Cambria"/>
                <a:cs typeface="Cambria"/>
              </a:rPr>
              <a:t>обеспечения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9" dirty="0">
                <a:solidFill>
                  <a:srgbClr val="0E4561"/>
                </a:solidFill>
                <a:latin typeface="Cambria"/>
                <a:cs typeface="Cambria"/>
              </a:rPr>
              <a:t>профилактики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20" dirty="0">
                <a:solidFill>
                  <a:srgbClr val="0E4561"/>
                </a:solidFill>
                <a:latin typeface="Cambria"/>
                <a:cs typeface="Cambria"/>
              </a:rPr>
              <a:t>преступлений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50" dirty="0">
                <a:solidFill>
                  <a:srgbClr val="0E4561"/>
                </a:solidFill>
                <a:latin typeface="Cambria"/>
                <a:cs typeface="Cambria"/>
              </a:rPr>
              <a:t>и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15" dirty="0" err="1">
                <a:solidFill>
                  <a:srgbClr val="0E4561"/>
                </a:solidFill>
                <a:latin typeface="Cambria"/>
                <a:cs typeface="Cambria"/>
              </a:rPr>
              <a:t>правонарушений</a:t>
            </a:r>
            <a:r>
              <a:rPr sz="2400" spc="95" dirty="0">
                <a:solidFill>
                  <a:srgbClr val="0E4561"/>
                </a:solidFill>
                <a:latin typeface="Cambria"/>
                <a:cs typeface="Cambria"/>
              </a:rPr>
              <a:t> </a:t>
            </a:r>
            <a:r>
              <a:rPr sz="2400" spc="-20" dirty="0" err="1">
                <a:solidFill>
                  <a:srgbClr val="0E4561"/>
                </a:solidFill>
                <a:latin typeface="Cambria"/>
                <a:cs typeface="Cambria"/>
              </a:rPr>
              <a:t>среди</a:t>
            </a:r>
            <a:r>
              <a:rPr lang="ru-RU" sz="2400" dirty="0">
                <a:latin typeface="Cambria"/>
                <a:cs typeface="Cambria"/>
              </a:rPr>
              <a:t> </a:t>
            </a:r>
            <a:r>
              <a:rPr sz="2400" spc="-130" dirty="0" err="1">
                <a:solidFill>
                  <a:srgbClr val="0E4561"/>
                </a:solidFill>
                <a:latin typeface="Cambria"/>
                <a:cs typeface="Cambria"/>
              </a:rPr>
              <a:t>обучающихся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86225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813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26EB9A-0BD4-4739-AF1E-239B428D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486900"/>
            <a:ext cx="13814733" cy="64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765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5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93952" y="15849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12" y="10272300"/>
                </a:moveTo>
                <a:lnTo>
                  <a:pt x="0" y="10272300"/>
                </a:lnTo>
                <a:lnTo>
                  <a:pt x="0" y="0"/>
                </a:lnTo>
                <a:lnTo>
                  <a:pt x="4194112" y="0"/>
                </a:lnTo>
                <a:lnTo>
                  <a:pt x="4194112" y="10272300"/>
                </a:lnTo>
                <a:close/>
              </a:path>
            </a:pathLst>
          </a:custGeom>
          <a:solidFill>
            <a:srgbClr val="789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59" y="8985022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4">
                <a:moveTo>
                  <a:pt x="130234" y="260469"/>
                </a:moveTo>
                <a:lnTo>
                  <a:pt x="86527" y="253102"/>
                </a:lnTo>
                <a:lnTo>
                  <a:pt x="47838" y="231439"/>
                </a:lnTo>
                <a:lnTo>
                  <a:pt x="18736" y="198006"/>
                </a:lnTo>
                <a:lnTo>
                  <a:pt x="2561" y="156741"/>
                </a:lnTo>
                <a:lnTo>
                  <a:pt x="0" y="131437"/>
                </a:lnTo>
                <a:lnTo>
                  <a:pt x="87" y="125025"/>
                </a:lnTo>
                <a:lnTo>
                  <a:pt x="7219" y="87411"/>
                </a:lnTo>
                <a:lnTo>
                  <a:pt x="25030" y="53513"/>
                </a:lnTo>
                <a:lnTo>
                  <a:pt x="51866" y="26207"/>
                </a:lnTo>
                <a:lnTo>
                  <a:pt x="85535" y="7923"/>
                </a:lnTo>
                <a:lnTo>
                  <a:pt x="123031" y="196"/>
                </a:lnTo>
                <a:lnTo>
                  <a:pt x="129450" y="0"/>
                </a:lnTo>
                <a:lnTo>
                  <a:pt x="135840" y="124"/>
                </a:lnTo>
                <a:lnTo>
                  <a:pt x="173409" y="7388"/>
                </a:lnTo>
                <a:lnTo>
                  <a:pt x="207291" y="25248"/>
                </a:lnTo>
                <a:lnTo>
                  <a:pt x="234501" y="52179"/>
                </a:lnTo>
                <a:lnTo>
                  <a:pt x="252694" y="85909"/>
                </a:lnTo>
                <a:lnTo>
                  <a:pt x="260281" y="123405"/>
                </a:lnTo>
                <a:lnTo>
                  <a:pt x="260469" y="129816"/>
                </a:lnTo>
                <a:lnTo>
                  <a:pt x="260320" y="136228"/>
                </a:lnTo>
                <a:lnTo>
                  <a:pt x="252975" y="173797"/>
                </a:lnTo>
                <a:lnTo>
                  <a:pt x="234981" y="207619"/>
                </a:lnTo>
                <a:lnTo>
                  <a:pt x="207932" y="234741"/>
                </a:lnTo>
                <a:lnTo>
                  <a:pt x="174194" y="252805"/>
                </a:lnTo>
                <a:lnTo>
                  <a:pt x="136646" y="260311"/>
                </a:lnTo>
                <a:lnTo>
                  <a:pt x="130234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00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0960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9962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850" y="9619"/>
                </a:lnTo>
                <a:lnTo>
                  <a:pt x="217447" y="33155"/>
                </a:lnTo>
                <a:lnTo>
                  <a:pt x="243007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8913" y="898748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4">
                <a:moveTo>
                  <a:pt x="131071" y="260469"/>
                </a:moveTo>
                <a:lnTo>
                  <a:pt x="93173" y="255084"/>
                </a:lnTo>
                <a:lnTo>
                  <a:pt x="58451" y="238876"/>
                </a:lnTo>
                <a:lnTo>
                  <a:pt x="29977" y="213330"/>
                </a:lnTo>
                <a:lnTo>
                  <a:pt x="10142" y="180582"/>
                </a:lnTo>
                <a:lnTo>
                  <a:pt x="679" y="143442"/>
                </a:lnTo>
                <a:lnTo>
                  <a:pt x="0" y="130652"/>
                </a:lnTo>
                <a:lnTo>
                  <a:pt x="148" y="124241"/>
                </a:lnTo>
                <a:lnTo>
                  <a:pt x="7493" y="86671"/>
                </a:lnTo>
                <a:lnTo>
                  <a:pt x="25488" y="52849"/>
                </a:lnTo>
                <a:lnTo>
                  <a:pt x="52514" y="25749"/>
                </a:lnTo>
                <a:lnTo>
                  <a:pt x="86275" y="7641"/>
                </a:lnTo>
                <a:lnTo>
                  <a:pt x="123822" y="156"/>
                </a:lnTo>
                <a:lnTo>
                  <a:pt x="130234" y="0"/>
                </a:lnTo>
                <a:lnTo>
                  <a:pt x="136607" y="117"/>
                </a:lnTo>
                <a:lnTo>
                  <a:pt x="179902" y="9619"/>
                </a:lnTo>
                <a:lnTo>
                  <a:pt x="217447" y="33155"/>
                </a:lnTo>
                <a:lnTo>
                  <a:pt x="243059" y="64202"/>
                </a:lnTo>
                <a:lnTo>
                  <a:pt x="257907" y="103727"/>
                </a:lnTo>
                <a:lnTo>
                  <a:pt x="260469" y="128979"/>
                </a:lnTo>
                <a:lnTo>
                  <a:pt x="260382" y="135391"/>
                </a:lnTo>
                <a:lnTo>
                  <a:pt x="253273" y="173005"/>
                </a:lnTo>
                <a:lnTo>
                  <a:pt x="235490" y="206903"/>
                </a:lnTo>
                <a:lnTo>
                  <a:pt x="208640" y="234231"/>
                </a:lnTo>
                <a:lnTo>
                  <a:pt x="174979" y="252531"/>
                </a:lnTo>
                <a:lnTo>
                  <a:pt x="137483" y="260273"/>
                </a:lnTo>
                <a:lnTo>
                  <a:pt x="131071" y="260469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386" y="417791"/>
            <a:ext cx="1943100" cy="19240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038" y="417791"/>
            <a:ext cx="1952625" cy="20002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9640" y="2345143"/>
            <a:ext cx="7810500" cy="60007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2000" y="2476500"/>
            <a:ext cx="8839200" cy="6101799"/>
          </a:xfrm>
          <a:prstGeom prst="rect">
            <a:avLst/>
          </a:prstGeom>
        </p:spPr>
        <p:txBody>
          <a:bodyPr vert="horz" wrap="square" lIns="0" tIns="461645" rIns="0" bIns="0" rtlCol="0">
            <a:spAutoFit/>
          </a:bodyPr>
          <a:lstStyle/>
          <a:p>
            <a:pPr marL="12700" algn="ctr">
              <a:spcBef>
                <a:spcPts val="3635"/>
              </a:spcBef>
            </a:pPr>
            <a:r>
              <a:rPr sz="6000" b="1" spc="-775" dirty="0">
                <a:solidFill>
                  <a:srgbClr val="0F4662"/>
                </a:solidFill>
                <a:latin typeface="Cambria" panose="02040503050406030204" pitchFamily="18" charset="0"/>
                <a:cs typeface="Cambria"/>
              </a:rPr>
              <a:t>Целевое</a:t>
            </a:r>
            <a:r>
              <a:rPr sz="6000" b="1" spc="110" dirty="0">
                <a:solidFill>
                  <a:srgbClr val="0F4662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6000" b="1" spc="-780" dirty="0">
                <a:solidFill>
                  <a:srgbClr val="0F4662"/>
                </a:solidFill>
                <a:latin typeface="Cambria" panose="02040503050406030204" pitchFamily="18" charset="0"/>
                <a:cs typeface="Cambria"/>
              </a:rPr>
              <a:t>обучение</a:t>
            </a:r>
            <a:endParaRPr sz="6000" dirty="0">
              <a:latin typeface="Cambria" panose="02040503050406030204" pitchFamily="18" charset="0"/>
              <a:cs typeface="Cambria"/>
            </a:endParaRPr>
          </a:p>
          <a:p>
            <a:pPr marL="12700" marR="5080" algn="ctr">
              <a:lnSpc>
                <a:spcPct val="140900"/>
              </a:lnSpc>
              <a:spcBef>
                <a:spcPts val="195"/>
              </a:spcBef>
            </a:pPr>
            <a:r>
              <a:rPr lang="ru-RU" sz="3600" b="1" spc="-6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Р</a:t>
            </a:r>
            <a:r>
              <a:rPr sz="3600" b="1" spc="-65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уководителей</a:t>
            </a:r>
            <a:r>
              <a:rPr lang="ru-RU" sz="3600" b="1" spc="-6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учреждений</a:t>
            </a:r>
            <a:r>
              <a:rPr sz="3600" b="1" spc="-6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3600" b="1" spc="-16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3600" b="1" spc="-114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педагогов</a:t>
            </a:r>
            <a:r>
              <a:rPr sz="3600" b="1" spc="-114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3600" b="1" spc="-16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36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специалистов</a:t>
            </a:r>
            <a:r>
              <a:rPr sz="36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, </a:t>
            </a:r>
            <a:r>
              <a:rPr sz="3600" b="1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оказывающих</a:t>
            </a:r>
            <a:r>
              <a:rPr sz="3600" b="1" spc="18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2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социально</a:t>
            </a:r>
            <a:r>
              <a:rPr sz="3600" b="1" spc="-2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3600" b="1" spc="-2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педагогическую </a:t>
            </a:r>
            <a:r>
              <a:rPr sz="3600" b="1" spc="-7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поддержку</a:t>
            </a:r>
            <a:r>
              <a:rPr sz="3600" b="1" spc="-13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55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</a:t>
            </a:r>
            <a:r>
              <a:rPr sz="3600" b="1" spc="-13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3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психологическую</a:t>
            </a:r>
            <a:r>
              <a:rPr sz="3600" b="1" spc="-13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помощь</a:t>
            </a:r>
            <a:r>
              <a:rPr sz="36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; </a:t>
            </a:r>
            <a:r>
              <a:rPr sz="3600" b="1" spc="-35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сотрудников</a:t>
            </a:r>
            <a:r>
              <a:rPr sz="3600" b="1" spc="-7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25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социально</a:t>
            </a:r>
            <a:r>
              <a:rPr sz="3600" b="1" spc="-25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3600" b="1" spc="-10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педагогических</a:t>
            </a:r>
            <a:r>
              <a:rPr sz="36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 err="1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центров</a:t>
            </a:r>
            <a:r>
              <a:rPr lang="ru-RU" sz="3200" b="1" spc="-10" dirty="0">
                <a:solidFill>
                  <a:srgbClr val="0F4662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.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33400" y="9331960"/>
            <a:ext cx="137160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cs typeface="Cambria"/>
              </a:rPr>
              <a:t>Сектор</a:t>
            </a:r>
            <a:r>
              <a:rPr lang="ru-RU" spc="90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координации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методического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обеспечения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9" dirty="0">
                <a:latin typeface="Calibri"/>
                <a:cs typeface="Cambria"/>
              </a:rPr>
              <a:t>профилактики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преступлений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15" dirty="0">
                <a:latin typeface="Calibri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0" dirty="0">
                <a:latin typeface="Calibri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cs typeface="Cambria"/>
              </a:rPr>
              <a:t> </a:t>
            </a:r>
            <a:r>
              <a:rPr lang="ru-RU" spc="-130" dirty="0">
                <a:latin typeface="Calibri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2071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D30D0A-9FAE-47C7-828C-BFA1E64B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95301"/>
            <a:ext cx="9372600" cy="110799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Методические материалы на </a:t>
            </a:r>
            <a:r>
              <a:rPr lang="ru-RU" sz="3600">
                <a:solidFill>
                  <a:srgbClr val="002060"/>
                </a:solidFill>
              </a:rPr>
              <a:t>национальном </a:t>
            </a:r>
            <a:r>
              <a:rPr lang="ru-RU" sz="3600" smtClean="0">
                <a:solidFill>
                  <a:srgbClr val="002060"/>
                </a:solidFill>
              </a:rPr>
              <a:t>образовательном портале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FAECFD-DCE9-4346-A741-9E93709EDCBB}"/>
              </a:ext>
            </a:extLst>
          </p:cNvPr>
          <p:cNvSpPr/>
          <p:nvPr/>
        </p:nvSpPr>
        <p:spPr>
          <a:xfrm>
            <a:off x="457200" y="2628900"/>
            <a:ext cx="1348740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081BD0-5965-446E-80D2-98A538CE1163}"/>
              </a:ext>
            </a:extLst>
          </p:cNvPr>
          <p:cNvSpPr txBox="1"/>
          <p:nvPr/>
        </p:nvSpPr>
        <p:spPr>
          <a:xfrm>
            <a:off x="609600" y="2171701"/>
            <a:ext cx="134112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Методические материалы для педагогических работников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Матрицы единого информационного мероприятия по профилактике незаконного оборота наркотиков, психоактивных веществ, прекурсоров и их аналогов с учащимися учреждений общего среднего образования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Матрица единого информационного часа по профилактике преступлений и правонарушений в подростковой среде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Методические рекомендации по проведению единого классного часа по теме профилактики вовлечения подростков в распространение наркотических средств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Примерные матрицы воспитательных мероприятий по профилактике незаконного оборота наркотиков, психоактивных веществ, прекурсоров и их аналогов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Сценарий проведения профилактического мероприятия по недопущению вовлечения подростков в незаконный оборот наркотиков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Информационно-методические материалы для проведения занятия по профилактике незаконного оборота наркотических средств, психотропных веществ, их прекурсоров и аналогов (с учащимися, с которыми проводится индивидуальная профилактическая работа)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Cambria" panose="02040503050406030204" pitchFamily="18" charset="0"/>
              </a:rPr>
              <a:t>Информационный материал к проведению родительского собрания по теме профилактики вовлечения подростков в распространение наркотических средств</a:t>
            </a:r>
          </a:p>
          <a:p>
            <a:pPr algn="just"/>
            <a:endParaRPr lang="ru-RU" sz="800" b="1" dirty="0">
              <a:latin typeface="Cambria" panose="02040503050406030204" pitchFamily="18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Информационные материалы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2200" u="sng" dirty="0">
                <a:solidFill>
                  <a:prstClr val="black"/>
                </a:solidFill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Инфографика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Листовки.  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Презентации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</a:rPr>
              <a:t>.  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Памятки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Фильмы</a:t>
            </a:r>
            <a:endParaRPr lang="ru-RU" sz="2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252525"/>
              </a:solidFill>
              <a:latin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82CDE3-583C-4D44-A814-A70EFF1AD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9258300"/>
            <a:ext cx="1381473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D4085FC1-2A6C-440E-A6CA-D3DB3E7AE200}"/>
              </a:ext>
            </a:extLst>
          </p:cNvPr>
          <p:cNvGraphicFramePr/>
          <p:nvPr>
            <p:extLst/>
          </p:nvPr>
        </p:nvGraphicFramePr>
        <p:xfrm>
          <a:off x="609600" y="2628900"/>
          <a:ext cx="13335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17210B3-109E-4D25-973C-B06BA580989B}"/>
              </a:ext>
            </a:extLst>
          </p:cNvPr>
          <p:cNvSpPr/>
          <p:nvPr/>
        </p:nvSpPr>
        <p:spPr>
          <a:xfrm>
            <a:off x="4572000" y="800100"/>
            <a:ext cx="929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ru-RU" sz="4000" b="1" kern="1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Маршрут поиска методических материалов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7FAD76-5DC3-4273-8E6B-D568975623DE}"/>
              </a:ext>
            </a:extLst>
          </p:cNvPr>
          <p:cNvSpPr/>
          <p:nvPr/>
        </p:nvSpPr>
        <p:spPr>
          <a:xfrm>
            <a:off x="152400" y="9791700"/>
            <a:ext cx="13868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485"/>
              </a:lnSpc>
              <a:defRPr/>
            </a:pPr>
            <a:r>
              <a:rPr lang="ru-RU" sz="2400" spc="-110" dirty="0">
                <a:solidFill>
                  <a:srgbClr val="0E4561"/>
                </a:solidFill>
                <a:cs typeface="Cambria"/>
              </a:rPr>
              <a:t>Сектор</a:t>
            </a:r>
            <a:r>
              <a:rPr lang="ru-RU" sz="2400" spc="90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cs typeface="Cambria"/>
              </a:rPr>
              <a:t>координации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cs typeface="Cambria"/>
              </a:rPr>
              <a:t>методического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35" dirty="0">
                <a:solidFill>
                  <a:srgbClr val="0E4561"/>
                </a:solidFill>
                <a:cs typeface="Cambria"/>
              </a:rPr>
              <a:t>обеспечения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29" dirty="0">
                <a:solidFill>
                  <a:srgbClr val="0E4561"/>
                </a:solidFill>
                <a:cs typeface="Cambria"/>
              </a:rPr>
              <a:t>профилактики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20" dirty="0">
                <a:solidFill>
                  <a:srgbClr val="0E4561"/>
                </a:solidFill>
                <a:cs typeface="Cambria"/>
              </a:rPr>
              <a:t>преступлений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50" dirty="0">
                <a:solidFill>
                  <a:srgbClr val="0E4561"/>
                </a:solidFill>
                <a:cs typeface="Cambria"/>
              </a:rPr>
              <a:t>и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15" dirty="0">
                <a:solidFill>
                  <a:srgbClr val="0E4561"/>
                </a:solidFill>
                <a:cs typeface="Cambria"/>
              </a:rPr>
              <a:t>правонарушений</a:t>
            </a:r>
            <a:r>
              <a:rPr lang="ru-RU" sz="2400" spc="95" dirty="0">
                <a:solidFill>
                  <a:srgbClr val="0E4561"/>
                </a:solidFill>
                <a:cs typeface="Cambria"/>
              </a:rPr>
              <a:t> </a:t>
            </a:r>
            <a:r>
              <a:rPr lang="ru-RU" sz="2400" spc="-20" dirty="0">
                <a:solidFill>
                  <a:srgbClr val="0E4561"/>
                </a:solidFill>
                <a:cs typeface="Cambria"/>
              </a:rPr>
              <a:t>среди </a:t>
            </a:r>
            <a:r>
              <a:rPr lang="ru-RU" sz="2400" spc="-130" dirty="0">
                <a:solidFill>
                  <a:srgbClr val="0E4561"/>
                </a:solidFill>
                <a:cs typeface="Cambria"/>
              </a:rPr>
              <a:t>обучающихся</a:t>
            </a:r>
            <a:endParaRPr lang="ru-RU" sz="2400" dirty="0">
              <a:solidFill>
                <a:sysClr val="windowText" lastClr="000000"/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0236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3432896"/>
            <a:ext cx="8743949" cy="5829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200" y="2476500"/>
            <a:ext cx="8534400" cy="5293116"/>
          </a:xfrm>
          <a:prstGeom prst="rect">
            <a:avLst/>
          </a:prstGeom>
        </p:spPr>
        <p:txBody>
          <a:bodyPr vert="horz" wrap="square" lIns="0" tIns="461645" rIns="0" bIns="0" rtlCol="0">
            <a:spAutoFit/>
          </a:bodyPr>
          <a:lstStyle/>
          <a:p>
            <a:pPr marL="12700" algn="l">
              <a:spcBef>
                <a:spcPts val="3635"/>
              </a:spcBef>
              <a:defRPr/>
            </a:pPr>
            <a:r>
              <a:rPr lang="ru-RU" sz="6000" b="1" spc="-775" dirty="0">
                <a:solidFill>
                  <a:srgbClr val="0F4662"/>
                </a:solidFill>
                <a:latin typeface="Cambria"/>
                <a:cs typeface="Cambria"/>
              </a:rPr>
              <a:t>Алгоритм  взаимодействия</a:t>
            </a:r>
            <a:endParaRPr lang="ru-RU" sz="6000" dirty="0">
              <a:latin typeface="Cambria"/>
              <a:cs typeface="Cambria"/>
            </a:endParaRPr>
          </a:p>
          <a:p>
            <a:pPr marL="12700" marR="628650" algn="just">
              <a:spcBef>
                <a:spcPts val="195"/>
              </a:spcBef>
            </a:pPr>
            <a:r>
              <a:rPr sz="3600" b="1" dirty="0" err="1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учреждений</a:t>
            </a:r>
            <a:r>
              <a:rPr sz="3600" b="1" spc="1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образования</a:t>
            </a:r>
            <a:r>
              <a:rPr sz="3600" b="1" spc="1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</a:t>
            </a:r>
            <a:r>
              <a:rPr sz="3600" b="1" spc="1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органами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внутренних</a:t>
            </a:r>
            <a:r>
              <a:rPr sz="3600" b="1" spc="-2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дел</a:t>
            </a:r>
            <a:r>
              <a:rPr sz="3600" b="1" spc="-14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по</a:t>
            </a:r>
            <a:r>
              <a:rPr sz="3600" b="1" spc="-17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оперативному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информированию</a:t>
            </a:r>
            <a:r>
              <a:rPr sz="3600" b="1" spc="-13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</a:t>
            </a:r>
            <a:r>
              <a:rPr sz="3600" b="1" spc="-13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ставших</a:t>
            </a:r>
            <a:r>
              <a:rPr sz="3600" b="1" spc="-1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известными </a:t>
            </a:r>
            <a:r>
              <a:rPr sz="3600" b="1" spc="-10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фактах</a:t>
            </a:r>
            <a:r>
              <a:rPr sz="3600" b="1" spc="-9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потребления</a:t>
            </a:r>
            <a:r>
              <a:rPr sz="3600" b="1" spc="-9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6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</a:t>
            </a:r>
            <a:r>
              <a:rPr sz="3600" b="1" spc="6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/</a:t>
            </a:r>
            <a:r>
              <a:rPr sz="3600" b="1" spc="6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или</a:t>
            </a:r>
            <a:r>
              <a:rPr sz="3600" b="1" spc="-9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сбыта </a:t>
            </a:r>
            <a:r>
              <a:rPr sz="3600" b="1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обучающимися</a:t>
            </a:r>
            <a:r>
              <a:rPr sz="3600" b="1" spc="125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 err="1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наркотических</a:t>
            </a:r>
            <a:r>
              <a:rPr sz="3600" b="1" spc="13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r>
              <a:rPr sz="3600" b="1" spc="-10" dirty="0" err="1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средств</a:t>
            </a:r>
            <a:r>
              <a:rPr lang="ru-RU" sz="3600" b="1" spc="-10" dirty="0">
                <a:solidFill>
                  <a:srgbClr val="0E4561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.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57200" y="9334500"/>
            <a:ext cx="13563600" cy="451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l">
              <a:lnSpc>
                <a:spcPts val="3485"/>
              </a:lnSpc>
              <a:defRPr/>
            </a:pPr>
            <a:r>
              <a:rPr lang="ru-RU" spc="-110" dirty="0">
                <a:latin typeface="Calibri"/>
                <a:cs typeface="Cambria"/>
              </a:rPr>
              <a:t>Сектор</a:t>
            </a:r>
            <a:r>
              <a:rPr lang="ru-RU" spc="90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координации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методического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35" dirty="0">
                <a:latin typeface="Calibri"/>
                <a:cs typeface="Cambria"/>
              </a:rPr>
              <a:t>обеспечения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9" dirty="0">
                <a:latin typeface="Calibri"/>
                <a:cs typeface="Cambria"/>
              </a:rPr>
              <a:t>профилактики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20" dirty="0">
                <a:latin typeface="Calibri"/>
                <a:cs typeface="Cambria"/>
              </a:rPr>
              <a:t>преступлений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50" dirty="0">
                <a:latin typeface="Calibri"/>
                <a:cs typeface="Cambria"/>
              </a:rPr>
              <a:t>и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15" dirty="0">
                <a:latin typeface="Calibri"/>
                <a:cs typeface="Cambria"/>
              </a:rPr>
              <a:t>правонарушений</a:t>
            </a:r>
            <a:r>
              <a:rPr lang="ru-RU" spc="95" dirty="0">
                <a:latin typeface="Calibri"/>
                <a:cs typeface="Cambria"/>
              </a:rPr>
              <a:t> </a:t>
            </a:r>
            <a:r>
              <a:rPr lang="ru-RU" spc="-20" dirty="0">
                <a:latin typeface="Calibri"/>
                <a:cs typeface="Cambria"/>
              </a:rPr>
              <a:t>среди</a:t>
            </a:r>
            <a:r>
              <a:rPr lang="ru-RU" dirty="0">
                <a:solidFill>
                  <a:sysClr val="windowText" lastClr="000000"/>
                </a:solidFill>
                <a:latin typeface="Calibri"/>
                <a:cs typeface="Cambria"/>
              </a:rPr>
              <a:t> </a:t>
            </a:r>
            <a:r>
              <a:rPr lang="ru-RU" spc="-130" dirty="0">
                <a:latin typeface="Calibri"/>
                <a:cs typeface="Cambria"/>
              </a:rPr>
              <a:t>обучающихся</a:t>
            </a:r>
            <a:endParaRPr lang="ru-RU" dirty="0">
              <a:solidFill>
                <a:sysClr val="windowText" lastClr="000000"/>
              </a:solidFill>
              <a:latin typeface="Calibri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23195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723</Words>
  <Application>Microsoft Office PowerPoint</Application>
  <PresentationFormat>Произвольный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MT</vt:lpstr>
      <vt:lpstr>Calibri</vt:lpstr>
      <vt:lpstr>Cambria</vt:lpstr>
      <vt:lpstr>Lucida Sans Unicode</vt:lpstr>
      <vt:lpstr>Roboto</vt:lpstr>
      <vt:lpstr>Times New Roman</vt:lpstr>
      <vt:lpstr>Verdana</vt:lpstr>
      <vt:lpstr>Office Theme</vt:lpstr>
      <vt:lpstr>Презентация PowerPoint</vt:lpstr>
      <vt:lpstr>Основным подходом в данном направлении является необходимость комплексного взаимодействия всех, кто непосредственно отвечает за воспитание и нравственное развитие несовершеннолетних: родители  (законные представители), педагоги, воспитатели, медицинские работники, сотрудники органов внутренних дел.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материалы на национальном образовательном портале</vt:lpstr>
      <vt:lpstr>Презентация PowerPoint</vt:lpstr>
      <vt:lpstr>Презентация PowerPoint</vt:lpstr>
      <vt:lpstr>Информирование</vt:lpstr>
      <vt:lpstr>Комплексная реабилитация несовершеннолетних</vt:lpstr>
      <vt:lpstr>Мероприятия  с  использованием стриминговых сервисов</vt:lpstr>
      <vt:lpstr>Презентация PowerPoint</vt:lpstr>
      <vt:lpstr> Разработаны  Единые требования к содержанию, размещению и обновлению в учреждениях образования профилактической информации на информационных стендах</vt:lpstr>
      <vt:lpstr>Организация досуга учащихся</vt:lpstr>
      <vt:lpstr>Презентация PowerPoint</vt:lpstr>
      <vt:lpstr>Занятия по принципу “Равный обучает равного”</vt:lpstr>
      <vt:lpstr>«Родительский  университет»; родительские собрания с приглашением представителей системы образования, органов внутренних дел, родителей  лиц, осужденных за незаконный оборот наркотиков  и проходящих реабилитацию в местах лишения свободы</vt:lpstr>
      <vt:lpstr>Программа непрерывного воспитания детей и учащейся молодежи на 2021-2025годы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формы диалога с учащимися –  формы психологического тренинга</vt:lpstr>
      <vt:lpstr>Акция «Инфобус-Жизнь без наркотиков»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ОБРАЗОВАНИЯ, Г.МИНСК, РЕСПУБЛИКА БЕЛАРУСЬ</dc:title>
  <dc:creator>Pilipenko MN</dc:creator>
  <cp:keywords>DAGR7kRBYu0,BAGR7eznEpI</cp:keywords>
  <cp:lastModifiedBy>Маргарита Товкес</cp:lastModifiedBy>
  <cp:revision>92</cp:revision>
  <dcterms:created xsi:type="dcterms:W3CDTF">2025-08-04T09:03:32Z</dcterms:created>
  <dcterms:modified xsi:type="dcterms:W3CDTF">2025-08-18T07:27:50Z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Canva</vt:lpwstr>
  </property>
  <property fmtid="{D5CDD505-2E9C-101B-9397-08002B2CF9AE}" pid="4" name="LastSaved">
    <vt:filetime>2025-08-04T00:00:00Z</vt:filetime>
  </property>
  <property fmtid="{D5CDD505-2E9C-101B-9397-08002B2CF9AE}" pid="5" name="Producer">
    <vt:lpwstr>Canva</vt:lpwstr>
  </property>
</Properties>
</file>