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60" r:id="rId6"/>
    <p:sldId id="263" r:id="rId7"/>
    <p:sldId id="261" r:id="rId8"/>
    <p:sldId id="268" r:id="rId9"/>
    <p:sldId id="273" r:id="rId10"/>
    <p:sldId id="271" r:id="rId11"/>
    <p:sldId id="262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B359-DCA9-4DE8-9500-80CCD0D8A5E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CF0C-7EF5-4089-A7D5-C092454DE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9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7;g806ada915c_0_1303:notes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C0AAAAAWAIAADgEAADYJwAAUBk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ZV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WAIAADgEAADYJwAAUBkAABAAAAAmAAAACAAAAAEPAAAAAAAA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738;g806ada915c_0_1303:notes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eGg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L0/AAAAAAAA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25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mQIAAKYHAABMJwAASxwAABAAAAAmAAAACAAAAAEAAAAAAAAA"/>
              </a:ext>
            </a:extLst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QQAAG8dAAC1JQAAhDUAABAAAAAmAAAACAAAAAEAAAAAAAAA"/>
              </a:ext>
            </a:extLst>
          </p:cNvSpPr>
          <p:nvPr>
            <p:ph type="body" idx="1"/>
          </p:nvPr>
        </p:nvSpPr>
        <p:spPr>
          <a:xfrm>
            <a:off x="681355" y="4784725"/>
            <a:ext cx="5448300" cy="391477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AAAAADjKQAAEgMAABAAAAAmAAAACAAAAAEAAAAAAAAA"/>
              </a:ext>
            </a:extLst>
          </p:cNvSpPr>
          <p:nvPr>
            <p:ph type="dt" idx="10"/>
          </p:nvPr>
        </p:nvSpPr>
        <p:spPr>
          <a:xfrm>
            <a:off x="3858260" y="0"/>
            <a:ext cx="2950845" cy="499110"/>
          </a:xfrm>
        </p:spPr>
        <p:txBody>
          <a:bodyPr/>
          <a:lstStyle/>
          <a:p>
            <a:pPr>
              <a:defRPr lang="ru-RU"/>
            </a:pPr>
            <a:fld id="{3FC96C55-1BD2-9C9A-9C71-EDCF223F6AB8}" type="datetime1">
              <a:t>24.08.2025</a:t>
            </a:fld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Bg6AADjKQAAKj0AABAAAAAmAAAACAAAAAEAAAAAAAAA"/>
              </a:ext>
            </a:extLst>
          </p:cNvSpPr>
          <p:nvPr>
            <p:ph type="sldNum" sz="quarter" idx="12"/>
          </p:nvPr>
        </p:nvSpPr>
        <p:spPr>
          <a:xfrm>
            <a:off x="3858260" y="9443720"/>
            <a:ext cx="2950845" cy="499110"/>
          </a:xfrm>
        </p:spPr>
        <p:txBody>
          <a:bodyPr/>
          <a:lstStyle/>
          <a:p>
            <a:pPr>
              <a:defRPr lang="ru-RU"/>
            </a:pPr>
            <a:fld id="{3FC9236E-20D2-9CD5-9C71-D6806D3F6A83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7;g6c6532119b_0_45:notes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CwAAAC0AAAAAWAIAADgEAADYJwAAUBk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wR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WAIAADgEAADYJwAAUBkAABAAAAAmAAAACAAAAAEPAAAAAAAA"/>
              </a:ext>
            </a:extLst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628;g6c6532119b_0_45:notes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JAAAACQAAAAk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Kyt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L0/AAAAAAAA"/>
              </a:ext>
            </a:extLst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15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mQIAAKYHAABMJwAASxwAABAAAAAmAAAACAAAAAEAAAAAAAAA"/>
              </a:ext>
            </a:extLst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QQAAG8dAAC1JQAAhDUAABAAAAAmAAAACAAAAAEAAAAAAAAA"/>
              </a:ext>
            </a:extLst>
          </p:cNvSpPr>
          <p:nvPr>
            <p:ph type="body" idx="1"/>
          </p:nvPr>
        </p:nvSpPr>
        <p:spPr>
          <a:xfrm>
            <a:off x="681355" y="4784725"/>
            <a:ext cx="5448300" cy="3914775"/>
          </a:xfrm>
        </p:spPr>
        <p:txBody>
          <a:bodyPr/>
          <a:lstStyle/>
          <a:p>
            <a:pPr>
              <a:defRPr lang="ru-RU"/>
            </a:pPr>
            <a:endParaRPr cap="none" noProof="1"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AAAAADjKQAAEgMAABAAAAAmAAAACAAAAAEAAAAAAAAA"/>
              </a:ext>
            </a:extLst>
          </p:cNvSpPr>
          <p:nvPr>
            <p:ph type="dt" idx="10"/>
          </p:nvPr>
        </p:nvSpPr>
        <p:spPr>
          <a:xfrm>
            <a:off x="3858260" y="0"/>
            <a:ext cx="2950845" cy="499110"/>
          </a:xfrm>
        </p:spPr>
        <p:txBody>
          <a:bodyPr/>
          <a:lstStyle/>
          <a:p>
            <a:pPr>
              <a:defRPr lang="ru-RU"/>
            </a:pPr>
            <a:fld id="{3FC92FEF-A1D2-9CD9-9C71-578C613F6A02}" type="datetime1">
              <a:t>24.08.2025</a:t>
            </a:fld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Bg6AADjKQAAKj0AABAAAAAmAAAACAAAAAEAAAAAAAAA"/>
              </a:ext>
            </a:extLst>
          </p:cNvSpPr>
          <p:nvPr>
            <p:ph type="sldNum" sz="quarter" idx="12"/>
          </p:nvPr>
        </p:nvSpPr>
        <p:spPr>
          <a:xfrm>
            <a:off x="3858260" y="9443720"/>
            <a:ext cx="2950845" cy="499110"/>
          </a:xfrm>
        </p:spPr>
        <p:txBody>
          <a:bodyPr/>
          <a:lstStyle/>
          <a:p>
            <a:pPr>
              <a:defRPr lang="ru-RU"/>
            </a:pPr>
            <a:fld id="{3FC958F0-BED2-9CAE-9C71-48FB163F6A1D}" type="slidenum">
              <a:rPr cap="none" noProof="1"/>
              <a:t>6</a:t>
            </a:fld>
            <a:endParaRPr cap="none" noProof="1"/>
          </a:p>
        </p:txBody>
      </p:sp>
    </p:spTree>
    <p:extLst>
      <p:ext uri="{BB962C8B-B14F-4D97-AF65-F5344CB8AC3E}">
        <p14:creationId xmlns:p14="http://schemas.microsoft.com/office/powerpoint/2010/main" val="221714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RVQ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mQIAAKYHAABMJwAASxwAABAAAAAmAAAACAAAAAEAAAAAAAAA"/>
              </a:ext>
            </a:extLst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tZU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QQAAG8dAAC1JQAAhDUAABAAAAAmAAAACAAAAAEAAAAAAAAA"/>
              </a:ext>
            </a:extLst>
          </p:cNvSpPr>
          <p:nvPr>
            <p:ph type="body" idx="1"/>
          </p:nvPr>
        </p:nvSpPr>
        <p:spPr>
          <a:xfrm>
            <a:off x="681355" y="4784725"/>
            <a:ext cx="5448300" cy="3914775"/>
          </a:xfrm>
        </p:spPr>
        <p:txBody>
          <a:bodyPr/>
          <a:lstStyle/>
          <a:p>
            <a:pPr>
              <a:defRPr lang="ru-RU"/>
            </a:pPr>
            <a:endParaRPr cap="none" noProof="1"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WdS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AAAAADjKQAAEgMAABAAAAAmAAAACAAAAAEAAAAAAAAA"/>
              </a:ext>
            </a:extLst>
          </p:cNvSpPr>
          <p:nvPr>
            <p:ph type="dt" idx="10"/>
          </p:nvPr>
        </p:nvSpPr>
        <p:spPr>
          <a:xfrm>
            <a:off x="3858260" y="0"/>
            <a:ext cx="2950845" cy="499110"/>
          </a:xfrm>
        </p:spPr>
        <p:txBody>
          <a:bodyPr/>
          <a:lstStyle/>
          <a:p>
            <a:pPr>
              <a:defRPr lang="ru-RU"/>
            </a:pPr>
            <a:fld id="{3FC9290A-44D2-9CDF-9C71-B28A673F6AE7}" type="datetime1">
              <a:t>24.08.2025</a:t>
            </a:fld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HMxJ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BcAABg6AADjKQAAKj0AABAAAAAmAAAACAAAAAEAAAAAAAAA"/>
              </a:ext>
            </a:extLst>
          </p:cNvSpPr>
          <p:nvPr>
            <p:ph type="sldNum" sz="quarter" idx="12"/>
          </p:nvPr>
        </p:nvSpPr>
        <p:spPr>
          <a:xfrm>
            <a:off x="3858260" y="9443720"/>
            <a:ext cx="2950845" cy="499110"/>
          </a:xfrm>
        </p:spPr>
        <p:txBody>
          <a:bodyPr/>
          <a:lstStyle/>
          <a:p>
            <a:pPr>
              <a:defRPr lang="ru-RU"/>
            </a:pPr>
            <a:fld id="{3FC9175C-12D2-9CE1-9C71-E4B4593F6AB1}" type="slidenum">
              <a:rPr cap="none" noProof="1"/>
              <a:t>7</a:t>
            </a:fld>
            <a:endParaRPr cap="none" noProof="1"/>
          </a:p>
        </p:txBody>
      </p:sp>
    </p:spTree>
    <p:extLst>
      <p:ext uri="{BB962C8B-B14F-4D97-AF65-F5344CB8AC3E}">
        <p14:creationId xmlns:p14="http://schemas.microsoft.com/office/powerpoint/2010/main" val="97912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F970-EA9F-A46F-9225-EEF11B9F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0498CBF-5A02-699B-2248-2339EB3E4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B110BE-337A-F2A0-954C-BF0B8C4A4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08DE66-896B-EF63-7BEB-B830F7FB4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5F7C7-063F-4F45-961E-531C8201E28A}" type="slidenum">
              <a:rPr lang="aa-ET" smtClean="0"/>
              <a:pPr/>
              <a:t>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5544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50FFB-4841-27AA-1EF2-CCEEC638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005480-6D44-816D-60B3-DD773A963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4C5CEB-D910-F5BB-51B8-437BAE1A5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32A42-22FD-A793-69EA-CF9B420EC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5F7C7-063F-4F45-961E-531C8201E28A}" type="slidenum">
              <a:rPr lang="aa-ET" smtClean="0"/>
              <a:pPr/>
              <a:t>10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7556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4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9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8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0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JAAAACQAAAAk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6AUAAPchAAAYRQAA6iYAABAAAAAmAAAACAAAAL2wAAD/HwAA"/>
              </a:ext>
            </a:extLst>
          </p:cNvSpPr>
          <p:nvPr>
            <p:ph type="title"/>
          </p:nvPr>
        </p:nvSpPr>
        <p:spPr>
          <a:xfrm>
            <a:off x="960120" y="5521325"/>
            <a:ext cx="10271760" cy="804545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lang="ru-RU"/>
            </a:lvl1pPr>
            <a:lvl2pPr>
              <a:spcBef>
                <a:spcPts val="0"/>
              </a:spcBef>
              <a:spcAft>
                <a:spcPts val="0"/>
              </a:spcAft>
              <a:buNone/>
              <a:defRPr lang="ru-RU"/>
            </a:lvl2pPr>
            <a:lvl3pPr>
              <a:spcBef>
                <a:spcPts val="0"/>
              </a:spcBef>
              <a:spcAft>
                <a:spcPts val="0"/>
              </a:spcAft>
              <a:buNone/>
              <a:defRPr lang="ru-RU"/>
            </a:lvl3pPr>
            <a:lvl4pPr>
              <a:spcBef>
                <a:spcPts val="0"/>
              </a:spcBef>
              <a:spcAft>
                <a:spcPts val="0"/>
              </a:spcAft>
              <a:buNone/>
              <a:defRPr lang="ru-RU"/>
            </a:lvl4pPr>
            <a:lvl5pPr>
              <a:spcBef>
                <a:spcPts val="0"/>
              </a:spcBef>
              <a:spcAft>
                <a:spcPts val="0"/>
              </a:spcAft>
              <a:buNone/>
              <a:defRPr lang="ru-RU"/>
            </a:lvl5pPr>
            <a:lvl6pPr>
              <a:spcBef>
                <a:spcPts val="0"/>
              </a:spcBef>
              <a:spcAft>
                <a:spcPts val="0"/>
              </a:spcAft>
              <a:buNone/>
              <a:defRPr lang="ru-RU"/>
            </a:lvl6pPr>
            <a:lvl7pPr>
              <a:spcBef>
                <a:spcPts val="0"/>
              </a:spcBef>
              <a:spcAft>
                <a:spcPts val="0"/>
              </a:spcAft>
              <a:buNone/>
              <a:defRPr lang="ru-RU"/>
            </a:lvl7pPr>
            <a:lvl8pPr>
              <a:spcBef>
                <a:spcPts val="0"/>
              </a:spcBef>
              <a:spcAft>
                <a:spcPts val="0"/>
              </a:spcAft>
              <a:buNone/>
              <a:defRPr lang="ru-RU"/>
            </a:lvl8pPr>
            <a:lvl9pPr>
              <a:spcBef>
                <a:spcPts val="0"/>
              </a:spcBef>
              <a:spcAft>
                <a:spcPts val="0"/>
              </a:spcAft>
              <a:buNone/>
              <a:defRPr lang="ru-RU"/>
            </a:lvl9pPr>
          </a:lstStyle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94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3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3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5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5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6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C28F-E74F-455C-96FA-4AE0EA5600F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7DFD-8D5B-45CE-A8A4-03DF166E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5459" y="-200"/>
            <a:ext cx="1210401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5A80F-21E1-4E9B-9FDE-CD8D19D7A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46" y="1953525"/>
            <a:ext cx="9730333" cy="2442125"/>
          </a:xfrm>
        </p:spPr>
        <p:txBody>
          <a:bodyPr>
            <a:noAutofit/>
          </a:bodyPr>
          <a:lstStyle/>
          <a:p>
            <a:r>
              <a:rPr lang="ru-RU" sz="3733" b="1" i="1" dirty="0">
                <a:solidFill>
                  <a:sysClr val="windowText" lastClr="000000"/>
                </a:solidFill>
              </a:rPr>
              <a:t>Здравоохранение как ключевой участник межведомственного взаимодействия в антинаркотической  политике Республики Казахстан</a:t>
            </a:r>
            <a:endParaRPr lang="ru-RU" sz="36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6">
            <a:extLst>
              <a:ext uri="{FF2B5EF4-FFF2-40B4-BE49-F238E27FC236}">
                <a16:creationId xmlns:a16="http://schemas.microsoft.com/office/drawing/2014/main" id="{B24EC3C4-A05C-4400-B896-3BEA0B9A1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221890"/>
            <a:ext cx="1393716" cy="9150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6EC4E3-40F0-41C8-BF9D-70233F1EE235}"/>
              </a:ext>
            </a:extLst>
          </p:cNvPr>
          <p:cNvSpPr/>
          <p:nvPr/>
        </p:nvSpPr>
        <p:spPr>
          <a:xfrm>
            <a:off x="1357461" y="429044"/>
            <a:ext cx="9359118" cy="70788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Республиканский научно-практический центр психического здоровья 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Министерства здравоохранения Республики Казахстан</a:t>
            </a:r>
            <a:endParaRPr lang="x-none" sz="2000" b="1" dirty="0">
              <a:solidFill>
                <a:sysClr val="windowText" lastClr="000000"/>
              </a:solidFill>
              <a:latin typeface="Fira Sans Extra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08CA95-70A1-4D8F-ADE3-625ADCE5A706}"/>
              </a:ext>
            </a:extLst>
          </p:cNvPr>
          <p:cNvSpPr/>
          <p:nvPr/>
        </p:nvSpPr>
        <p:spPr>
          <a:xfrm>
            <a:off x="4330337" y="5400654"/>
            <a:ext cx="7705493" cy="126188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Ескалиева</a:t>
            </a:r>
            <a:r>
              <a:rPr lang="ru-RU" sz="20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 А.Т.</a:t>
            </a:r>
          </a:p>
          <a:p>
            <a:pPr algn="r"/>
            <a:r>
              <a:rPr lang="ru-RU" sz="14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к.м.н. генеральный директор </a:t>
            </a:r>
          </a:p>
          <a:p>
            <a:pPr algn="r"/>
            <a:r>
              <a:rPr lang="ru-RU" sz="14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Республиканского научно-практического</a:t>
            </a:r>
          </a:p>
          <a:p>
            <a:pPr algn="r"/>
            <a:r>
              <a:rPr lang="ru-RU" sz="14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 центра психического здоровья </a:t>
            </a:r>
          </a:p>
          <a:p>
            <a:pPr algn="r"/>
            <a:endParaRPr lang="ru-RU" sz="1400" b="1" dirty="0">
              <a:solidFill>
                <a:sysClr val="windowText" lastClr="000000"/>
              </a:solidFill>
              <a:latin typeface="Fira Sans Extra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782B40-154D-476F-B855-EA07E5B100EB}"/>
              </a:ext>
            </a:extLst>
          </p:cNvPr>
          <p:cNvSpPr/>
          <p:nvPr/>
        </p:nvSpPr>
        <p:spPr>
          <a:xfrm>
            <a:off x="3239589" y="6257588"/>
            <a:ext cx="3174274" cy="33855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ysClr val="windowText" lastClr="000000"/>
                </a:solidFill>
                <a:latin typeface="Fira Sans Extra Condensed" panose="020B0604020202020204" charset="0"/>
                <a:cs typeface="Times New Roman" panose="02020603050405020304" pitchFamily="18" charset="0"/>
              </a:rPr>
              <a:t>. Бишкек  2025 г.</a:t>
            </a:r>
            <a:endParaRPr lang="x-none" sz="1600" b="1" dirty="0">
              <a:solidFill>
                <a:sysClr val="windowText" lastClr="000000"/>
              </a:solidFill>
              <a:latin typeface="Fira Sans Extra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67B1C-ECA7-93DA-78CA-2827C38A4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AC73161-78DE-DACB-F5DE-6EEDF4F37F5C}"/>
              </a:ext>
            </a:extLst>
          </p:cNvPr>
          <p:cNvSpPr txBox="1"/>
          <p:nvPr/>
        </p:nvSpPr>
        <p:spPr>
          <a:xfrm>
            <a:off x="397398" y="1166626"/>
            <a:ext cx="11466653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Программа по предотвращению распространения наркотиков в Центральной Азии, фаза 7 (</a:t>
            </a:r>
            <a:r>
              <a:rPr lang="ru-RU" sz="2400" dirty="0" err="1">
                <a:solidFill>
                  <a:srgbClr val="002060"/>
                </a:solidFill>
              </a:rPr>
              <a:t>CADAP</a:t>
            </a:r>
            <a:r>
              <a:rPr lang="ru-RU" sz="2400" dirty="0">
                <a:solidFill>
                  <a:srgbClr val="002060"/>
                </a:solidFill>
              </a:rPr>
              <a:t> 7)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УНП ООН и </a:t>
            </a:r>
            <a:r>
              <a:rPr lang="ru-RU" sz="2400" dirty="0" err="1">
                <a:solidFill>
                  <a:srgbClr val="002060"/>
                </a:solidFill>
              </a:rPr>
              <a:t>INL</a:t>
            </a:r>
            <a:r>
              <a:rPr lang="ru-RU" sz="2400" dirty="0">
                <a:solidFill>
                  <a:srgbClr val="002060"/>
                </a:solidFill>
              </a:rPr>
              <a:t>. Внедрение обучающей программы «Универсальная учебная программа по лечению расстройств, вызванных употреблением психоактивных веществ (</a:t>
            </a:r>
            <a:r>
              <a:rPr lang="ru-RU" sz="2400" dirty="0" err="1">
                <a:solidFill>
                  <a:srgbClr val="002060"/>
                </a:solidFill>
              </a:rPr>
              <a:t>UTC</a:t>
            </a:r>
            <a:r>
              <a:rPr lang="ru-RU" sz="2400" dirty="0">
                <a:solidFill>
                  <a:srgbClr val="002060"/>
                </a:solidFill>
              </a:rPr>
              <a:t>)»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УНП ООН. Глобальный проект </a:t>
            </a:r>
            <a:r>
              <a:rPr lang="ru-RU" sz="2400" dirty="0" err="1">
                <a:solidFill>
                  <a:srgbClr val="002060"/>
                </a:solidFill>
              </a:rPr>
              <a:t>GLOJ71</a:t>
            </a:r>
            <a:r>
              <a:rPr lang="ru-RU" sz="2400" dirty="0">
                <a:solidFill>
                  <a:srgbClr val="002060"/>
                </a:solidFill>
              </a:rPr>
              <a:t> «</a:t>
            </a:r>
            <a:r>
              <a:rPr lang="ru-RU" sz="2400" dirty="0" err="1">
                <a:solidFill>
                  <a:srgbClr val="002060"/>
                </a:solidFill>
              </a:rPr>
              <a:t>Treatnet</a:t>
            </a:r>
            <a:r>
              <a:rPr lang="ru-RU" sz="2400" dirty="0">
                <a:solidFill>
                  <a:srgbClr val="002060"/>
                </a:solidFill>
              </a:rPr>
              <a:t> II: Лечение наркозависимости и ее последствий для здоровья» - внедрение инструмента контроля качества Международных стандартах УНП ООН/ВОЗ по лечению расстройств, вызванных потреблением наркотиков.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Подпрограмма 3 (</a:t>
            </a:r>
            <a:r>
              <a:rPr lang="ru-RU" sz="2400" dirty="0" err="1">
                <a:solidFill>
                  <a:srgbClr val="002060"/>
                </a:solidFill>
              </a:rPr>
              <a:t>SP3</a:t>
            </a:r>
            <a:r>
              <a:rPr lang="ru-RU" sz="2400" dirty="0">
                <a:solidFill>
                  <a:srgbClr val="002060"/>
                </a:solidFill>
              </a:rPr>
              <a:t>): «Профилактика, лечение и реинтеграция наркомании и профилактика ВИЧ» (</a:t>
            </a:r>
            <a:r>
              <a:rPr lang="ru-RU" sz="2400" dirty="0" err="1">
                <a:solidFill>
                  <a:srgbClr val="002060"/>
                </a:solidFill>
              </a:rPr>
              <a:t>XAC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ru-RU" sz="2400" dirty="0" err="1">
                <a:solidFill>
                  <a:srgbClr val="002060"/>
                </a:solidFill>
              </a:rPr>
              <a:t>Z62</a:t>
            </a:r>
            <a:r>
              <a:rPr lang="ru-RU" sz="2400" dirty="0">
                <a:solidFill>
                  <a:srgbClr val="002060"/>
                </a:solidFill>
              </a:rPr>
              <a:t>) Программы УНП ООН ЦА на 2021–2025 гг. в РК  – Национальное исследование среди проблемных потребителей ПАВ</a:t>
            </a:r>
          </a:p>
        </p:txBody>
      </p:sp>
      <p:sp>
        <p:nvSpPr>
          <p:cNvPr id="4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37714" y="139065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400" b="1" dirty="0">
                <a:solidFill>
                  <a:schemeClr val="bg1"/>
                </a:solidFill>
              </a:rPr>
              <a:t>Укрепление международного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27180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C911B1-FFD2-9CE7-9C71-09B25F3F6A5C}" type="slidenum">
              <a:t>11</a:t>
            </a:fld>
            <a:endParaRPr/>
          </a:p>
        </p:txBody>
      </p:sp>
      <p:sp>
        <p:nvSpPr>
          <p:cNvPr id="3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0" y="139065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000" b="1" cap="none" dirty="0">
                <a:solidFill>
                  <a:schemeClr val="bg1"/>
                </a:solidFill>
              </a:rPr>
              <a:t>Мероприятия по формированию в обществе культуры нулевой терпимости</a:t>
            </a:r>
          </a:p>
        </p:txBody>
      </p:sp>
      <p:pic>
        <p:nvPicPr>
          <p:cNvPr id="4" name="Рисунок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X31A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GL+//8QDAAAWCoAAKY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262890" y="1960880"/>
            <a:ext cx="7146290" cy="4484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9gYAAIsFAADUJAAAOwgAABAAAAAmAAAACAAAAP//////////"/>
              </a:ext>
            </a:extLst>
          </p:cNvSpPr>
          <p:nvPr/>
        </p:nvSpPr>
        <p:spPr>
          <a:xfrm>
            <a:off x="1131570" y="901065"/>
            <a:ext cx="4855210" cy="436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2800" b="1" cap="none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Целевые сообщества</a:t>
            </a:r>
          </a:p>
        </p:txBody>
      </p:sp>
      <p:sp>
        <p:nvSpPr>
          <p:cNvPr id="6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vCkAAIsFAADjSQAAOwgAABAAAAAmAAAACAAAAP//////////"/>
              </a:ext>
            </a:extLst>
          </p:cNvSpPr>
          <p:nvPr/>
        </p:nvSpPr>
        <p:spPr>
          <a:xfrm>
            <a:off x="6784340" y="901065"/>
            <a:ext cx="5226685" cy="436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2800" b="1" cap="none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Ключевые инициативы</a:t>
            </a:r>
          </a:p>
        </p:txBody>
      </p:sp>
      <p:sp>
        <p:nvSpPr>
          <p:cNvPr id="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eBUAAE8KAADSGwAAswwAABAAAAAmAAAACAAAAP//////////"/>
              </a:ext>
            </a:extLst>
          </p:cNvSpPr>
          <p:nvPr/>
        </p:nvSpPr>
        <p:spPr>
          <a:xfrm>
            <a:off x="3489960" y="1675765"/>
            <a:ext cx="103251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Родители</a:t>
            </a:r>
          </a:p>
        </p:txBody>
      </p:sp>
      <p:sp>
        <p:nvSpPr>
          <p:cNvPr id="8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nyAAAHQRAAD5JgAA2BMAABAAAAAmAAAACAAAAP//////////"/>
              </a:ext>
            </a:extLst>
          </p:cNvSpPr>
          <p:nvPr/>
        </p:nvSpPr>
        <p:spPr>
          <a:xfrm>
            <a:off x="5302885" y="2837180"/>
            <a:ext cx="103251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СМИ</a:t>
            </a:r>
          </a:p>
        </p:txBody>
      </p:sp>
      <p:sp>
        <p:nvSpPr>
          <p:cNvPr id="9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NxsAACgLAADMIwAAjQ0AABAAAAAmAAAACAAAAP//////////"/>
              </a:ext>
            </a:extLst>
          </p:cNvSpPr>
          <p:nvPr/>
        </p:nvSpPr>
        <p:spPr>
          <a:xfrm>
            <a:off x="4424045" y="1813560"/>
            <a:ext cx="1395095" cy="389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Рабочие коллективы</a:t>
            </a:r>
          </a:p>
        </p:txBody>
      </p:sp>
      <p:sp>
        <p:nvSpPr>
          <p:cNvPr id="10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nyAAADEYAAD5JgAAlRoAABAAAAAmAAAACAAAAP//////////"/>
              </a:ext>
            </a:extLst>
          </p:cNvSpPr>
          <p:nvPr/>
        </p:nvSpPr>
        <p:spPr>
          <a:xfrm>
            <a:off x="5302885" y="3932555"/>
            <a:ext cx="103251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Школы</a:t>
            </a:r>
          </a:p>
        </p:txBody>
      </p:sp>
      <p:sp>
        <p:nvSpPr>
          <p:cNvPr id="11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VBwAAHsjAAD5JgAA3yUAABAAAAAmAAAACAAAAP//////////"/>
              </a:ext>
            </a:extLst>
          </p:cNvSpPr>
          <p:nvPr/>
        </p:nvSpPr>
        <p:spPr>
          <a:xfrm>
            <a:off x="4605020" y="5767705"/>
            <a:ext cx="173037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Молодежные организации (МЦЗ)</a:t>
            </a:r>
          </a:p>
        </p:txBody>
      </p:sp>
      <p:sp>
        <p:nvSpPr>
          <p:cNvPr id="12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oxMAAPMkAABHHgAAVycAABAAAAAmAAAACAAAAP//////////"/>
              </a:ext>
            </a:extLst>
          </p:cNvSpPr>
          <p:nvPr/>
        </p:nvSpPr>
        <p:spPr>
          <a:xfrm>
            <a:off x="3192145" y="6006465"/>
            <a:ext cx="172974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Правоохранительные органы</a:t>
            </a:r>
          </a:p>
        </p:txBody>
      </p:sp>
      <p:sp>
        <p:nvSpPr>
          <p:cNvPr id="13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QQsAAO8kAADlFQAAUycAABAAAAAmAAAACAAAAP//////////"/>
              </a:ext>
            </a:extLst>
          </p:cNvSpPr>
          <p:nvPr/>
        </p:nvSpPr>
        <p:spPr>
          <a:xfrm>
            <a:off x="1829435" y="6003925"/>
            <a:ext cx="172974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Волонтерские организации</a:t>
            </a:r>
          </a:p>
        </p:txBody>
      </p:sp>
      <p:sp>
        <p:nvSpPr>
          <p:cNvPr id="14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gIAAPQiAABbDQAAWCUAABAAAAAmAAAACAAAAP//////////"/>
              </a:ext>
            </a:extLst>
          </p:cNvSpPr>
          <p:nvPr/>
        </p:nvSpPr>
        <p:spPr>
          <a:xfrm>
            <a:off x="440690" y="5681980"/>
            <a:ext cx="173037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Религиозные организации</a:t>
            </a:r>
          </a:p>
        </p:txBody>
      </p:sp>
      <p:sp>
        <p:nvSpPr>
          <p:cNvPr id="15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1P///8MdAAB4CgAAJyAAABAAAAAmAAAACAAAAP//////////"/>
              </a:ext>
            </a:extLst>
          </p:cNvSpPr>
          <p:nvPr/>
        </p:nvSpPr>
        <p:spPr>
          <a:xfrm>
            <a:off x="-27940" y="4838065"/>
            <a:ext cx="172974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Специалисты здравоохранения</a:t>
            </a:r>
          </a:p>
        </p:txBody>
      </p:sp>
      <p:sp>
        <p:nvSpPr>
          <p:cNvPr id="16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if///yMXAAAuCgAAiBkAABAAAAAmAAAACAAAAP//////////"/>
              </a:ext>
            </a:extLst>
          </p:cNvSpPr>
          <p:nvPr/>
        </p:nvSpPr>
        <p:spPr>
          <a:xfrm>
            <a:off x="-75565" y="3761105"/>
            <a:ext cx="1730375" cy="389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Межведомственное сотрудничество</a:t>
            </a:r>
          </a:p>
        </p:txBody>
      </p:sp>
      <p:sp>
        <p:nvSpPr>
          <p:cNvPr id="1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Ug0AAE8KAADnFQAAswwAABAAAAAmAAAACAAAAP//////////"/>
              </a:ext>
            </a:extLst>
          </p:cNvSpPr>
          <p:nvPr/>
        </p:nvSpPr>
        <p:spPr>
          <a:xfrm>
            <a:off x="2165350" y="1675765"/>
            <a:ext cx="139509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Молодежь</a:t>
            </a:r>
          </a:p>
        </p:txBody>
      </p:sp>
      <p:sp>
        <p:nvSpPr>
          <p:cNvPr id="18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ygEAABQMAABfCgAAeA4AABAAAAAmAAAACAAAAP//////////"/>
              </a:ext>
            </a:extLst>
          </p:cNvSpPr>
          <p:nvPr/>
        </p:nvSpPr>
        <p:spPr>
          <a:xfrm>
            <a:off x="290830" y="1963420"/>
            <a:ext cx="139509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Организации по помощи лицам употребляющим ПАВ</a:t>
            </a:r>
          </a:p>
        </p:txBody>
      </p:sp>
      <p:sp>
        <p:nvSpPr>
          <p:cNvPr id="19" name="Скругленный прямоугольник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LCkAAKsKAADeOAAA1xIAABAAAAAmAAAACAAAAP//////////"/>
              </a:ext>
            </a:extLst>
          </p:cNvSpPr>
          <p:nvPr/>
        </p:nvSpPr>
        <p:spPr>
          <a:xfrm>
            <a:off x="6692900" y="1734185"/>
            <a:ext cx="2551430" cy="132842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0" name="Скругленный прямоугольник 2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tDkAAKsKAABmSQAA1xIAABAAAAAmAAAACAAAAP//////////"/>
              </a:ext>
            </a:extLst>
          </p:cNvSpPr>
          <p:nvPr/>
        </p:nvSpPr>
        <p:spPr>
          <a:xfrm>
            <a:off x="9380220" y="1734185"/>
            <a:ext cx="2551430" cy="132842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1" name="Скругленный прямоугольник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LCkAAMITAACWMwAAZRsAABAAAAAmAAAACAAAAP//////////"/>
              </a:ext>
            </a:extLst>
          </p:cNvSpPr>
          <p:nvPr/>
        </p:nvSpPr>
        <p:spPr>
          <a:xfrm>
            <a:off x="6692900" y="3211830"/>
            <a:ext cx="1692910" cy="12414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2" name="Скругленный прямоугольник 2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FDQAAL0TAAB+PgAAYRsAABAAAAAmAAAACAAAAP//////////"/>
              </a:ext>
            </a:extLst>
          </p:cNvSpPr>
          <p:nvPr/>
        </p:nvSpPr>
        <p:spPr>
          <a:xfrm>
            <a:off x="8465820" y="3208655"/>
            <a:ext cx="1692910" cy="124206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3" name="Скругленный прямоугольник 2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/D4AAL0TAABmSQAAYRsAABAAAAAmAAAACAAAAP//////////"/>
              </a:ext>
            </a:extLst>
          </p:cNvSpPr>
          <p:nvPr/>
        </p:nvSpPr>
        <p:spPr>
          <a:xfrm>
            <a:off x="10238740" y="3208655"/>
            <a:ext cx="1692910" cy="124206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4" name="Скругленный прямоугольник 2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LCkAADkcAACWMwAAtyYAABAAAAAmAAAACAAAAP//////////"/>
              </a:ext>
            </a:extLst>
          </p:cNvSpPr>
          <p:nvPr/>
        </p:nvSpPr>
        <p:spPr>
          <a:xfrm>
            <a:off x="6692900" y="4587875"/>
            <a:ext cx="1692910" cy="170561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5" name="Скругленный прямоугольник 2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FDQAADUcAAB+PgAAsiYAABAAAAAmAAAACAAAAP//////////"/>
              </a:ext>
            </a:extLst>
          </p:cNvSpPr>
          <p:nvPr/>
        </p:nvSpPr>
        <p:spPr>
          <a:xfrm>
            <a:off x="8465820" y="4585335"/>
            <a:ext cx="1692910" cy="170497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6" name="Скругленный прямоугольник 2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B/f38A5+bmA8zMzADAwP8Af39/AAAAAAAAAAAAAAAAAAAAAAAAAAAAIQAAABgAAAAUAAAA/D4AADUcAABmSQAAsiYAABAAAAAmAAAACAAAAP//////////"/>
              </a:ext>
            </a:extLst>
          </p:cNvSpPr>
          <p:nvPr/>
        </p:nvSpPr>
        <p:spPr>
          <a:xfrm>
            <a:off x="10238740" y="4585335"/>
            <a:ext cx="1692910" cy="170497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yoAAIQKAACgNwAA6AwAABAAAAAmAAAACAAAAP//////////"/>
              </a:ext>
            </a:extLst>
          </p:cNvSpPr>
          <p:nvPr/>
        </p:nvSpPr>
        <p:spPr>
          <a:xfrm>
            <a:off x="6903085" y="1709420"/>
            <a:ext cx="213931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 dirty="0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Межведомственное взаимодействие</a:t>
            </a:r>
          </a:p>
        </p:txBody>
      </p:sp>
      <p:sp>
        <p:nvSpPr>
          <p:cNvPr id="28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vCkAAMcNAAAAOQAALBAAABAAAAAmAAAACAAAAP//////////"/>
              </a:ext>
            </a:extLst>
          </p:cNvSpPr>
          <p:nvPr/>
        </p:nvSpPr>
        <p:spPr>
          <a:xfrm>
            <a:off x="6784340" y="2239645"/>
            <a:ext cx="2481580" cy="389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МВД, ГП, МП, МНВО, МТЗСН, МЮ, МИО, МЦРИАП, МКИ</a:t>
            </a:r>
          </a:p>
        </p:txBody>
      </p:sp>
      <p:sp>
        <p:nvSpPr>
          <p:cNvPr id="29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jsAAIUKAAAvSAAA6QwAABAAAAAmAAAACAAAAP//////////"/>
              </a:ext>
            </a:extLst>
          </p:cNvSpPr>
          <p:nvPr/>
        </p:nvSpPr>
        <p:spPr>
          <a:xfrm>
            <a:off x="9594850" y="1710055"/>
            <a:ext cx="213931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 dirty="0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Эпидемиологические исследования</a:t>
            </a:r>
          </a:p>
        </p:txBody>
      </p:sp>
      <p:sp>
        <p:nvSpPr>
          <p:cNvPr id="30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DkAADcNAACPSQAAmw8AABAAAAAmAAAACAAAAP//////////"/>
              </a:ext>
            </a:extLst>
          </p:cNvSpPr>
          <p:nvPr/>
        </p:nvSpPr>
        <p:spPr>
          <a:xfrm>
            <a:off x="9380220" y="2148205"/>
            <a:ext cx="257746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Исследование по методологии Европейского школьного обследования по алкоголю и наркотикам (</a:t>
            </a:r>
            <a:r>
              <a:rPr lang="en-GB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ESPAD)</a:t>
            </a:r>
          </a:p>
        </p:txBody>
      </p:sp>
      <p:sp>
        <p:nvSpPr>
          <p:cNvPr id="31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CcAAFATAAD1NAAAtBUAABAAAAAmAAAACAAAAP//////////"/>
              </a:ext>
            </a:extLst>
          </p:cNvSpPr>
          <p:nvPr/>
        </p:nvSpPr>
        <p:spPr>
          <a:xfrm>
            <a:off x="6469380" y="3139440"/>
            <a:ext cx="213931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Повышение осведомленности</a:t>
            </a:r>
          </a:p>
        </p:txBody>
      </p:sp>
      <p:sp>
        <p:nvSpPr>
          <p:cNvPr id="32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2ygAAH4WAAA+NAAA4xgAABAAAAAmAAAACAAAAP//////////"/>
              </a:ext>
            </a:extLst>
          </p:cNvSpPr>
          <p:nvPr/>
        </p:nvSpPr>
        <p:spPr>
          <a:xfrm>
            <a:off x="6641465" y="3656330"/>
            <a:ext cx="1851025" cy="389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Месячники, дни открытых дверей, ИРР с целевыми группами</a:t>
            </a:r>
          </a:p>
        </p:txBody>
      </p:sp>
      <p:sp>
        <p:nvSpPr>
          <p:cNvPr id="33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hDIAAK8TAACuPwAAFBYAABAAAAAmAAAACAAAAP//////////"/>
              </a:ext>
            </a:extLst>
          </p:cNvSpPr>
          <p:nvPr/>
        </p:nvSpPr>
        <p:spPr>
          <a:xfrm>
            <a:off x="8211820" y="3199765"/>
            <a:ext cx="2139950" cy="389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Образование</a:t>
            </a:r>
          </a:p>
        </p:txBody>
      </p:sp>
      <p:sp>
        <p:nvSpPr>
          <p:cNvPr id="34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zMAAIQVAAD2PgAA6BcAABAAAAAmAAAACAAAAP//////////"/>
              </a:ext>
            </a:extLst>
          </p:cNvSpPr>
          <p:nvPr/>
        </p:nvSpPr>
        <p:spPr>
          <a:xfrm>
            <a:off x="8383905" y="3497580"/>
            <a:ext cx="185102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15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Повышение уровня знаний лиц вовлеченных в вопросы борьбы с наркоманией</a:t>
            </a:r>
          </a:p>
        </p:txBody>
      </p:sp>
      <p:sp>
        <p:nvSpPr>
          <p:cNvPr id="35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D4AAIITAAAaSgAA5hUAABAAAAAmAAAACAAAAP//////////"/>
              </a:ext>
            </a:extLst>
          </p:cNvSpPr>
          <p:nvPr/>
        </p:nvSpPr>
        <p:spPr>
          <a:xfrm>
            <a:off x="10078720" y="3171190"/>
            <a:ext cx="196723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 dirty="0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Доступ к информации</a:t>
            </a:r>
          </a:p>
        </p:txBody>
      </p:sp>
      <p:sp>
        <p:nvSpPr>
          <p:cNvPr id="36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gD4AAJoWAADjSQAA/hgAABAAAAAmAAAACAAAAP//////////"/>
              </a:ext>
            </a:extLst>
          </p:cNvSpPr>
          <p:nvPr/>
        </p:nvSpPr>
        <p:spPr>
          <a:xfrm>
            <a:off x="10160000" y="3674110"/>
            <a:ext cx="185102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15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Онлайн консультаций, горячие линии, сайты, </a:t>
            </a:r>
            <a:r>
              <a:rPr lang="ru-RU" sz="1150" cap="none" dirty="0" err="1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соц.сети</a:t>
            </a:r>
            <a:endParaRPr lang="ru-RU" sz="1150" cap="none" dirty="0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sp>
        <p:nvSpPr>
          <p:cNvPr id="3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igAAAUcAABcNAAAaR4AABAAAAAmAAAACAAAAP//////////"/>
              </a:ext>
            </a:extLst>
          </p:cNvSpPr>
          <p:nvPr/>
        </p:nvSpPr>
        <p:spPr>
          <a:xfrm>
            <a:off x="6569710" y="4554855"/>
            <a:ext cx="194183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Скрининг, диагностика</a:t>
            </a:r>
          </a:p>
        </p:txBody>
      </p:sp>
      <p:sp>
        <p:nvSpPr>
          <p:cNvPr id="38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SgAALQeAAAUNAAAGCEAABAAAAAmAAAACAAAAP//////////"/>
              </a:ext>
            </a:extLst>
          </p:cNvSpPr>
          <p:nvPr/>
        </p:nvSpPr>
        <p:spPr>
          <a:xfrm>
            <a:off x="6614795" y="5068274"/>
            <a:ext cx="185102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Опросник </a:t>
            </a:r>
            <a:r>
              <a:rPr lang="en-GB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ASSIST, </a:t>
            </a:r>
            <a:r>
              <a:rPr lang="ru-RU" sz="1200" cap="none" dirty="0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экспресс-тестирование на определение ПАВ </a:t>
            </a:r>
          </a:p>
          <a:p>
            <a:pPr algn="ctr">
              <a:defRPr lang="ru-RU"/>
            </a:pPr>
            <a:endParaRPr lang="ru-RU" sz="1200" cap="none" dirty="0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sp>
        <p:nvSpPr>
          <p:cNvPr id="39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QzMAAAkcAAA0PwAAbR4AABAAAAAmAAAACAAAAP//////////"/>
              </a:ext>
            </a:extLst>
          </p:cNvSpPr>
          <p:nvPr/>
        </p:nvSpPr>
        <p:spPr>
          <a:xfrm>
            <a:off x="8333105" y="4557395"/>
            <a:ext cx="194119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 dirty="0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Поддержка и сопровождение семьи  </a:t>
            </a:r>
          </a:p>
        </p:txBody>
      </p:sp>
      <p:sp>
        <p:nvSpPr>
          <p:cNvPr id="40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DQAAC0gAABiPgAAkSIAABAAAAAmAAAACAAAAP//////////"/>
              </a:ext>
            </a:extLst>
          </p:cNvSpPr>
          <p:nvPr/>
        </p:nvSpPr>
        <p:spPr>
          <a:xfrm>
            <a:off x="8483600" y="5230495"/>
            <a:ext cx="165735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Создание пациентских школ в 20 ЦПЗ </a:t>
            </a:r>
          </a:p>
          <a:p>
            <a:pPr algn="ctr">
              <a:defRPr lang="ru-RU"/>
            </a:pPr>
            <a:endParaRPr lang="ru-RU" sz="1200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sp>
        <p:nvSpPr>
          <p:cNvPr id="41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OT4AAKkcAAAqSgAADR8AABAAAAAmAAAACAAAAP//////////"/>
              </a:ext>
            </a:extLst>
          </p:cNvSpPr>
          <p:nvPr/>
        </p:nvSpPr>
        <p:spPr>
          <a:xfrm>
            <a:off x="10114915" y="4658995"/>
            <a:ext cx="194119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3A3838"/>
                </a:solidFill>
                <a:latin typeface="Franklin Gothic Medium" pitchFamily="2" charset="-52"/>
                <a:ea typeface="Roboto" charset="0"/>
                <a:cs typeface="Roboto" charset="0"/>
              </a:rPr>
              <a:t>Реабилитация</a:t>
            </a:r>
          </a:p>
        </p:txBody>
      </p:sp>
      <p:sp>
        <p:nvSpPr>
          <p:cNvPr id="42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gD4AALQeAADjSQAAGCEAABAAAAAmAAAACAAAAP//////////"/>
              </a:ext>
            </a:extLst>
          </p:cNvSpPr>
          <p:nvPr/>
        </p:nvSpPr>
        <p:spPr>
          <a:xfrm>
            <a:off x="10160000" y="4991100"/>
            <a:ext cx="1851025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Открытие отделений МСР для наркозависимых лиц</a:t>
            </a:r>
          </a:p>
        </p:txBody>
      </p:sp>
    </p:spTree>
    <p:extLst>
      <p:ext uri="{BB962C8B-B14F-4D97-AF65-F5344CB8AC3E}">
        <p14:creationId xmlns:p14="http://schemas.microsoft.com/office/powerpoint/2010/main" val="199749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7705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210E-6643-6CD0-0C10-1270B2CA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034"/>
            <a:ext cx="10515600" cy="231212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r>
              <a:rPr lang="en-US" sz="40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http://mentalcenter.kz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B24EC3C4-A05C-4400-B896-3BEA0B9A1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8" y="263310"/>
            <a:ext cx="1393716" cy="9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1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5+bmC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AsQF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+bmA////wEAAAAAAAAAAAAAAAAAAAAAAAAAAAAAAAAAAAAAAAAAAAAAAAJ/f38A5+bmA8zMzADAwP8Af39/AAAAAAAAAAAAAAAAAAAAAAAAAAAAIQAAABgAAAAUAAAAAAAAAEMRAAAASwAAkhEAABAAAAAmAAAACAAAAP//////////"/>
              </a:ext>
            </a:extLst>
          </p:cNvSpPr>
          <p:nvPr/>
        </p:nvSpPr>
        <p:spPr>
          <a:xfrm>
            <a:off x="0" y="2806065"/>
            <a:ext cx="12192000" cy="50165"/>
          </a:xfrm>
          <a:custGeom>
            <a:avLst/>
            <a:gdLst/>
            <a:ahLst/>
            <a:cxnLst/>
            <a:rect l="0" t="0" r="12192000" b="50165"/>
            <a:pathLst>
              <a:path w="12192000" h="50165">
                <a:moveTo>
                  <a:pt x="0" y="0"/>
                </a:moveTo>
                <a:lnTo>
                  <a:pt x="0" y="50165"/>
                </a:lnTo>
                <a:lnTo>
                  <a:pt x="12192000" y="5016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121920" tIns="121920" rIns="121920" bIns="121920" numCol="1" spcCol="215900" anchor="ctr"/>
          <a:lstStyle/>
          <a:p>
            <a:pPr>
              <a:defRPr lang="ru-RU"/>
            </a:pPr>
            <a:endParaRPr lang="ru-RU" sz="2400" cap="none"/>
          </a:p>
        </p:txBody>
      </p:sp>
      <p:grpSp>
        <p:nvGrpSpPr>
          <p:cNvPr id="3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KwAAAAfAAAAVAAAAAAAAAAAAAAAAAAAAAAAAAAAAAAAAAAAAAAAAAAAAAAAAAAAAAAAAAAAAAAAAAAAAAAAAAAAAAAAAAAAAAAAAAAAAAAAAAAAAAAAAAAAAAAAAAAAACEAAAAYAAAAFAAAAEIFAAByCAAA1QUAAM8OAAAQAAAAJgAAAAgAAAD/////AAAAAA=="/>
              </a:ext>
            </a:extLst>
          </p:cNvGrpSpPr>
          <p:nvPr/>
        </p:nvGrpSpPr>
        <p:grpSpPr>
          <a:xfrm rot="10800000">
            <a:off x="854710" y="1372870"/>
            <a:ext cx="93345" cy="1034415"/>
            <a:chOff x="854710" y="1372870"/>
            <a:chExt cx="93345" cy="1034415"/>
          </a:xfrm>
        </p:grpSpPr>
        <p:sp>
          <p:nvSpPr>
            <p:cNvPr id="13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MxCz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BoJAACaBQAAbgkAAAAAAAAmAAAACAAAAP//////////"/>
                </a:ext>
              </a:extLst>
            </p:cNvSpPr>
            <p:nvPr/>
          </p:nvSpPr>
          <p:spPr>
            <a:xfrm>
              <a:off x="897255" y="147955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MIJAACaBQAAFgoAAAAAAAAmAAAACAAAAP//////////"/>
                </a:ext>
              </a:extLst>
            </p:cNvSpPr>
            <p:nvPr/>
          </p:nvSpPr>
          <p:spPr>
            <a:xfrm>
              <a:off x="897255" y="158623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GoKAACaBQAAxwoAAAAAAAAmAAAACAAAAP//////////"/>
                </a:ext>
              </a:extLst>
            </p:cNvSpPr>
            <p:nvPr/>
          </p:nvSpPr>
          <p:spPr>
            <a:xfrm>
              <a:off x="897255" y="1692910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0"/>
                  </a:moveTo>
                  <a:lnTo>
                    <a:pt x="0" y="59015"/>
                  </a:lnTo>
                  <a:lnTo>
                    <a:pt x="13335" y="5901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HIIAACaBQAAxggAAAAAAAAmAAAACAAAAP//////////"/>
                </a:ext>
              </a:extLst>
            </p:cNvSpPr>
            <p:nvPr/>
          </p:nvSpPr>
          <p:spPr>
            <a:xfrm>
              <a:off x="897255" y="137287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9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x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LsNAACaBQAADw4AAAAAAAAmAAAACAAAAP//////////"/>
                </a:ext>
              </a:extLst>
            </p:cNvSpPr>
            <p:nvPr/>
          </p:nvSpPr>
          <p:spPr>
            <a:xfrm>
              <a:off x="897255" y="2232025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8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jXx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BQNAACaBQAAZw0AAAAAAAAmAAAACAAAAP//////////"/>
                </a:ext>
              </a:extLst>
            </p:cNvSpPr>
            <p:nvPr/>
          </p:nvSpPr>
          <p:spPr>
            <a:xfrm>
              <a:off x="897255" y="2125980"/>
              <a:ext cx="13335" cy="52705"/>
            </a:xfrm>
            <a:custGeom>
              <a:avLst/>
              <a:gdLst/>
              <a:ahLst/>
              <a:cxnLst/>
              <a:rect l="0" t="0" r="13335" b="52705"/>
              <a:pathLst>
                <a:path w="13335" h="52705">
                  <a:moveTo>
                    <a:pt x="0" y="0"/>
                  </a:moveTo>
                  <a:lnTo>
                    <a:pt x="0" y="52705"/>
                  </a:lnTo>
                  <a:lnTo>
                    <a:pt x="13335" y="5270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Y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GIMAACaBQAAvwwAAAAAAAAmAAAACAAAAP//////////"/>
                </a:ext>
              </a:extLst>
            </p:cNvSpPr>
            <p:nvPr/>
          </p:nvSpPr>
          <p:spPr>
            <a:xfrm>
              <a:off x="897255" y="2012950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39"/>
                  </a:moveTo>
                  <a:lnTo>
                    <a:pt x="0" y="59055"/>
                  </a:lnTo>
                  <a:lnTo>
                    <a:pt x="13335" y="59055"/>
                  </a:lnTo>
                  <a:lnTo>
                    <a:pt x="13335" y="39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g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LoLAACaBQAAFwwAAAAAAAAmAAAACAAAAP//////////"/>
                </a:ext>
              </a:extLst>
            </p:cNvSpPr>
            <p:nvPr/>
          </p:nvSpPr>
          <p:spPr>
            <a:xfrm>
              <a:off x="897255" y="1906270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39"/>
                  </a:moveTo>
                  <a:lnTo>
                    <a:pt x="0" y="59015"/>
                  </a:lnTo>
                  <a:lnTo>
                    <a:pt x="13335" y="59015"/>
                  </a:lnTo>
                  <a:lnTo>
                    <a:pt x="13335" y="39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Z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QUAABILAACaBQAAbwsAAAAAAAAmAAAACAAAAP//////////"/>
                </a:ext>
              </a:extLst>
            </p:cNvSpPr>
            <p:nvPr/>
          </p:nvSpPr>
          <p:spPr>
            <a:xfrm>
              <a:off x="897255" y="1799590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39"/>
                  </a:moveTo>
                  <a:lnTo>
                    <a:pt x="0" y="59015"/>
                  </a:lnTo>
                  <a:lnTo>
                    <a:pt x="13335" y="59015"/>
                  </a:lnTo>
                  <a:lnTo>
                    <a:pt x="13335" y="39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o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gUAAEwOAADVBQAAzw4AAAAAAAAmAAAACAAAAP//////////"/>
                </a:ext>
              </a:extLst>
            </p:cNvSpPr>
            <p:nvPr/>
          </p:nvSpPr>
          <p:spPr>
            <a:xfrm>
              <a:off x="854710" y="2324100"/>
              <a:ext cx="93345" cy="83185"/>
            </a:xfrm>
            <a:custGeom>
              <a:avLst/>
              <a:gdLst/>
              <a:ahLst/>
              <a:cxnLst/>
              <a:rect l="0" t="0" r="93345" b="83185"/>
              <a:pathLst>
                <a:path w="93345" h="83185">
                  <a:moveTo>
                    <a:pt x="46426" y="0"/>
                  </a:moveTo>
                  <a:cubicBezTo>
                    <a:pt x="20817" y="0"/>
                    <a:pt x="44" y="18521"/>
                    <a:pt x="44" y="41831"/>
                  </a:cubicBezTo>
                  <a:cubicBezTo>
                    <a:pt x="44" y="64624"/>
                    <a:pt x="20817" y="83185"/>
                    <a:pt x="46426" y="83185"/>
                  </a:cubicBezTo>
                  <a:cubicBezTo>
                    <a:pt x="72527" y="83185"/>
                    <a:pt x="93300" y="64624"/>
                    <a:pt x="93300" y="41831"/>
                  </a:cubicBezTo>
                  <a:cubicBezTo>
                    <a:pt x="93300" y="18521"/>
                    <a:pt x="72527" y="0"/>
                    <a:pt x="46426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4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V////+IEAACiCwAARQkAABAAAAAmAAAACAAAAP//////////"/>
              </a:ext>
            </a:extLst>
          </p:cNvSpPr>
          <p:nvPr/>
        </p:nvSpPr>
        <p:spPr>
          <a:xfrm>
            <a:off x="-107315" y="793750"/>
            <a:ext cx="1998345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Героин</a:t>
            </a:r>
          </a:p>
        </p:txBody>
      </p:sp>
      <p:sp>
        <p:nvSpPr>
          <p:cNvPr id="15" name="Скругленный 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DwEAAPwOAACCEQAAkxEAABAAAAAmAAAACAAAAP//////////"/>
              </a:ext>
            </a:extLst>
          </p:cNvSpPr>
          <p:nvPr/>
        </p:nvSpPr>
        <p:spPr>
          <a:xfrm>
            <a:off x="172085" y="2435860"/>
            <a:ext cx="2673985" cy="4210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en-GB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1990-е</a:t>
            </a: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гг.</a:t>
            </a:r>
          </a:p>
        </p:txBody>
      </p:sp>
      <p:sp>
        <p:nvSpPr>
          <p:cNvPr id="16" name="Скругленный прямоугольник 13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RMAAPwOAADoIwAAkxEAABAAAAAmAAAACAAAAP//////////"/>
              </a:ext>
            </a:extLst>
          </p:cNvSpPr>
          <p:nvPr/>
        </p:nvSpPr>
        <p:spPr>
          <a:xfrm>
            <a:off x="3160395" y="2435860"/>
            <a:ext cx="2676525" cy="4210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200</a:t>
            </a:r>
            <a:r>
              <a:rPr lang="en-GB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0-е</a:t>
            </a: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гг.</a:t>
            </a:r>
          </a:p>
        </p:txBody>
      </p:sp>
      <p:sp>
        <p:nvSpPr>
          <p:cNvPr id="17" name="Скругленный прямоугольник 13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1yUAAPUOAABNNgAAixEAABAAAAAmAAAACAAAAP//////////"/>
              </a:ext>
            </a:extLst>
          </p:cNvSpPr>
          <p:nvPr/>
        </p:nvSpPr>
        <p:spPr>
          <a:xfrm>
            <a:off x="6151245" y="2431415"/>
            <a:ext cx="2675890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2010-2020 гг.</a:t>
            </a:r>
          </a:p>
        </p:txBody>
      </p:sp>
      <p:sp>
        <p:nvSpPr>
          <p:cNvPr id="18" name="Скругленный прямоугольник 13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PDgAAPUOAADARwAAixEAABAAAAAmAAAACAAAAP//////////"/>
              </a:ext>
            </a:extLst>
          </p:cNvSpPr>
          <p:nvPr/>
        </p:nvSpPr>
        <p:spPr>
          <a:xfrm>
            <a:off x="9141460" y="2431415"/>
            <a:ext cx="2522220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настоящее время</a:t>
            </a:r>
          </a:p>
        </p:txBody>
      </p:sp>
      <p:sp>
        <p:nvSpPr>
          <p:cNvPr id="19" name="Google Shape;556;p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IUAAAAASwAA5QIAABAAAAAmAAAACAAAAP//////////"/>
              </a:ext>
            </a:extLst>
          </p:cNvSpPr>
          <p:nvPr/>
        </p:nvSpPr>
        <p:spPr>
          <a:xfrm>
            <a:off x="0" y="84455"/>
            <a:ext cx="12192000" cy="38608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/>
            </a:pPr>
            <a:r>
              <a:rPr lang="ru-RU" sz="2400" b="1" cap="none">
                <a:solidFill>
                  <a:schemeClr val="bg1"/>
                </a:solidFill>
                <a:latin typeface="Manrope ExtraBold" charset="0"/>
                <a:ea typeface="Manrope ExtraBold" charset="0"/>
                <a:cs typeface="Manrope ExtraBold" charset="0"/>
              </a:rPr>
              <a:t>Эволюция наркосцены</a:t>
            </a:r>
          </a:p>
        </p:txBody>
      </p:sp>
      <p:sp>
        <p:nvSpPr>
          <p:cNvPr id="20" name="Прямоугольник 14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/xoAAC8DAACKMQAAEwUAABAgAAAmAAAACAAAAP//////////"/>
              </a:ext>
            </a:extLst>
          </p:cNvSpPr>
          <p:nvPr/>
        </p:nvSpPr>
        <p:spPr>
          <a:xfrm>
            <a:off x="4388485" y="517525"/>
            <a:ext cx="3664585" cy="307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2F75B5"/>
                </a:solidFill>
                <a:latin typeface="Manrope ExtraBold" charset="0"/>
                <a:ea typeface="Calibri" pitchFamily="2" charset="-52"/>
                <a:cs typeface="Calibri" pitchFamily="2" charset="-52"/>
              </a:rPr>
              <a:t>РЕСПУБЛИКА КАЗАХСТАН</a:t>
            </a:r>
          </a:p>
        </p:txBody>
      </p:sp>
      <p:sp>
        <p:nvSpPr>
          <p:cNvPr id="21" name="Google Shape;557;p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LUVAADxSgAAFRgAABAAAAAmAAAACAAAAP//////////"/>
              </a:ext>
            </a:extLst>
          </p:cNvSpPr>
          <p:nvPr/>
        </p:nvSpPr>
        <p:spPr>
          <a:xfrm>
            <a:off x="0" y="3528695"/>
            <a:ext cx="12182475" cy="38608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/>
            </a:pPr>
            <a:r>
              <a:rPr lang="ru-RU" sz="2400" b="1" cap="none">
                <a:solidFill>
                  <a:schemeClr val="bg1"/>
                </a:solidFill>
                <a:latin typeface="Manrope ExtraBold" charset="0"/>
                <a:ea typeface="Manrope ExtraBold" charset="0"/>
                <a:cs typeface="Manrope ExtraBold" charset="0"/>
              </a:rPr>
              <a:t>Глобальные тенденции</a:t>
            </a:r>
            <a:endParaRPr lang="ru-RU" sz="2000" cap="none">
              <a:solidFill>
                <a:schemeClr val="bg1"/>
              </a:solidFill>
            </a:endParaRPr>
          </a:p>
        </p:txBody>
      </p:sp>
      <p:grpSp>
        <p:nvGrpSpPr>
          <p:cNvPr id="22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KwAAAAfAAAAVAAAAAAAAAAAAAAAAAAAAAAAAAAAAAAAAAAAAAAAAAAAAAAAAAAAAAAAAAAAAAAAAAAAAAAAAAAAAAAAAAAAAAAAAAAAAAAAAAAAAAAAAAAAAAAAAAAAACEAAAAYAAAAFAAAAOcMAAB8CAAAeg0AANgOAAAQAAAAJgAAAAgAAAD/////AAAAAA=="/>
              </a:ext>
            </a:extLst>
          </p:cNvGrpSpPr>
          <p:nvPr/>
        </p:nvGrpSpPr>
        <p:grpSpPr>
          <a:xfrm rot="10800000">
            <a:off x="2097405" y="1379220"/>
            <a:ext cx="93345" cy="1033780"/>
            <a:chOff x="2097405" y="1379220"/>
            <a:chExt cx="93345" cy="1033780"/>
          </a:xfrm>
        </p:grpSpPr>
        <p:sp>
          <p:nvSpPr>
            <p:cNvPr id="32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j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CQJAAA/DQAAeAkAAAAAAAAmAAAACAAAAP//////////"/>
                </a:ext>
              </a:extLst>
            </p:cNvSpPr>
            <p:nvPr/>
          </p:nvSpPr>
          <p:spPr>
            <a:xfrm>
              <a:off x="2139950" y="148590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1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MwJAAA/DQAAIAoAAAAAAAAmAAAACAAAAP//////////"/>
                </a:ext>
              </a:extLst>
            </p:cNvSpPr>
            <p:nvPr/>
          </p:nvSpPr>
          <p:spPr>
            <a:xfrm>
              <a:off x="2139950" y="159258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0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HQKAAA/DQAA0QoAAAAAAAAmAAAACAAAAP//////////"/>
                </a:ext>
              </a:extLst>
            </p:cNvSpPr>
            <p:nvPr/>
          </p:nvSpPr>
          <p:spPr>
            <a:xfrm>
              <a:off x="2139950" y="1699260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0"/>
                  </a:moveTo>
                  <a:lnTo>
                    <a:pt x="0" y="59015"/>
                  </a:lnTo>
                  <a:lnTo>
                    <a:pt x="13335" y="5901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9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HwIAAA/DQAA0AgAAAAAAAAmAAAACAAAAP//////////"/>
                </a:ext>
              </a:extLst>
            </p:cNvSpPr>
            <p:nvPr/>
          </p:nvSpPr>
          <p:spPr>
            <a:xfrm>
              <a:off x="2139950" y="1379220"/>
              <a:ext cx="13335" cy="53340"/>
            </a:xfrm>
            <a:custGeom>
              <a:avLst/>
              <a:gdLst/>
              <a:ahLst/>
              <a:cxnLst/>
              <a:rect l="0" t="0" r="13335" b="53340"/>
              <a:pathLst>
                <a:path w="13335" h="53340">
                  <a:moveTo>
                    <a:pt x="0" y="0"/>
                  </a:moveTo>
                  <a:lnTo>
                    <a:pt x="0" y="53340"/>
                  </a:lnTo>
                  <a:lnTo>
                    <a:pt x="13335" y="5334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8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MUNAAA/DQAAGA4AAAAAAAAmAAAACAAAAP//////////"/>
                </a:ext>
              </a:extLst>
            </p:cNvSpPr>
            <p:nvPr/>
          </p:nvSpPr>
          <p:spPr>
            <a:xfrm>
              <a:off x="2139950" y="2238375"/>
              <a:ext cx="13335" cy="52705"/>
            </a:xfrm>
            <a:custGeom>
              <a:avLst/>
              <a:gdLst/>
              <a:ahLst/>
              <a:cxnLst/>
              <a:rect l="0" t="0" r="13335" b="52705"/>
              <a:pathLst>
                <a:path w="13335" h="52705">
                  <a:moveTo>
                    <a:pt x="0" y="0"/>
                  </a:moveTo>
                  <a:lnTo>
                    <a:pt x="0" y="52705"/>
                  </a:lnTo>
                  <a:lnTo>
                    <a:pt x="13335" y="5270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7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B0NAAA/DQAAcA0AAAAAAAAmAAAACAAAAP//////////"/>
                </a:ext>
              </a:extLst>
            </p:cNvSpPr>
            <p:nvPr/>
          </p:nvSpPr>
          <p:spPr>
            <a:xfrm>
              <a:off x="2139950" y="2131695"/>
              <a:ext cx="13335" cy="52705"/>
            </a:xfrm>
            <a:custGeom>
              <a:avLst/>
              <a:gdLst/>
              <a:ahLst/>
              <a:cxnLst/>
              <a:rect l="0" t="0" r="13335" b="52705"/>
              <a:pathLst>
                <a:path w="13335" h="52705">
                  <a:moveTo>
                    <a:pt x="0" y="0"/>
                  </a:moveTo>
                  <a:lnTo>
                    <a:pt x="0" y="52705"/>
                  </a:lnTo>
                  <a:lnTo>
                    <a:pt x="13335" y="5270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6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GsMAAA/DQAAyAwAAAAAAAAmAAAACAAAAP//////////"/>
                </a:ext>
              </a:extLst>
            </p:cNvSpPr>
            <p:nvPr/>
          </p:nvSpPr>
          <p:spPr>
            <a:xfrm>
              <a:off x="2139950" y="2018665"/>
              <a:ext cx="13335" cy="59055"/>
            </a:xfrm>
            <a:custGeom>
              <a:avLst/>
              <a:gdLst/>
              <a:ahLst/>
              <a:cxnLst/>
              <a:rect l="0" t="0" r="13335" b="59055"/>
              <a:pathLst>
                <a:path w="13335" h="59055">
                  <a:moveTo>
                    <a:pt x="0" y="39"/>
                  </a:moveTo>
                  <a:lnTo>
                    <a:pt x="0" y="59055"/>
                  </a:lnTo>
                  <a:lnTo>
                    <a:pt x="13335" y="59055"/>
                  </a:lnTo>
                  <a:lnTo>
                    <a:pt x="13335" y="39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5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MMLAAA/DQAAIQwAAAAAAAAmAAAACAAAAP//////////"/>
                </a:ext>
              </a:extLst>
            </p:cNvSpPr>
            <p:nvPr/>
          </p:nvSpPr>
          <p:spPr>
            <a:xfrm>
              <a:off x="2139950" y="1911985"/>
              <a:ext cx="13335" cy="59690"/>
            </a:xfrm>
            <a:custGeom>
              <a:avLst/>
              <a:gdLst/>
              <a:ahLst/>
              <a:cxnLst/>
              <a:rect l="0" t="0" r="13335" b="59690"/>
              <a:pathLst>
                <a:path w="13335" h="59690">
                  <a:moveTo>
                    <a:pt x="0" y="40"/>
                  </a:moveTo>
                  <a:lnTo>
                    <a:pt x="0" y="59650"/>
                  </a:lnTo>
                  <a:lnTo>
                    <a:pt x="13335" y="59650"/>
                  </a:lnTo>
                  <a:lnTo>
                    <a:pt x="13335" y="4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4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g0AABsLAAA/DQAAeQsAAAAAAAAmAAAACAAAAP//////////"/>
                </a:ext>
              </a:extLst>
            </p:cNvSpPr>
            <p:nvPr/>
          </p:nvSpPr>
          <p:spPr>
            <a:xfrm>
              <a:off x="2139950" y="1805305"/>
              <a:ext cx="13335" cy="59690"/>
            </a:xfrm>
            <a:custGeom>
              <a:avLst/>
              <a:gdLst/>
              <a:ahLst/>
              <a:cxnLst/>
              <a:rect l="0" t="0" r="13335" b="59690"/>
              <a:pathLst>
                <a:path w="13335" h="59690">
                  <a:moveTo>
                    <a:pt x="0" y="40"/>
                  </a:moveTo>
                  <a:lnTo>
                    <a:pt x="0" y="59650"/>
                  </a:lnTo>
                  <a:lnTo>
                    <a:pt x="13335" y="59650"/>
                  </a:lnTo>
                  <a:lnTo>
                    <a:pt x="13335" y="4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23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5wwAAFUOAAB6DQAA2A4AAAAAAAAmAAAACAAAAP//////////"/>
                </a:ext>
              </a:extLst>
            </p:cNvSpPr>
            <p:nvPr/>
          </p:nvSpPr>
          <p:spPr>
            <a:xfrm>
              <a:off x="2097405" y="2329815"/>
              <a:ext cx="93345" cy="83185"/>
            </a:xfrm>
            <a:custGeom>
              <a:avLst/>
              <a:gdLst/>
              <a:ahLst/>
              <a:cxnLst/>
              <a:rect l="0" t="0" r="93345" b="83185"/>
              <a:pathLst>
                <a:path w="93345" h="83185">
                  <a:moveTo>
                    <a:pt x="46426" y="0"/>
                  </a:moveTo>
                  <a:cubicBezTo>
                    <a:pt x="20817" y="0"/>
                    <a:pt x="44" y="18521"/>
                    <a:pt x="44" y="41831"/>
                  </a:cubicBezTo>
                  <a:cubicBezTo>
                    <a:pt x="44" y="64624"/>
                    <a:pt x="20817" y="83185"/>
                    <a:pt x="46426" y="83185"/>
                  </a:cubicBezTo>
                  <a:cubicBezTo>
                    <a:pt x="72527" y="83185"/>
                    <a:pt x="93300" y="64624"/>
                    <a:pt x="93300" y="41831"/>
                  </a:cubicBezTo>
                  <a:cubicBezTo>
                    <a:pt x="93300" y="18521"/>
                    <a:pt x="72527" y="0"/>
                    <a:pt x="46426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33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/AYAAOwEAABHEwAATwkAABAAAAAmAAAACAAAAP//////////"/>
              </a:ext>
            </a:extLst>
          </p:cNvSpPr>
          <p:nvPr/>
        </p:nvSpPr>
        <p:spPr>
          <a:xfrm>
            <a:off x="1135380" y="800100"/>
            <a:ext cx="1998345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Марихуана</a:t>
            </a:r>
          </a:p>
        </p:txBody>
      </p:sp>
      <p:grpSp>
        <p:nvGrpSpPr>
          <p:cNvPr id="34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KwAAAAfAAAAVAAAAAAAAAAAAAAAAAAAAAAAAAAAAAAAAAAAAAAAAAAAAAAAAAAAAAAAAAAAAAAAAAAAAAAAAAAAAAAAAAAAAAAAAAAAAAAAAAAAAAAAAAAAAAAAAAAAACEAAAAYAAAAFAAAAIoaAAB7CgAA8BoAAFQPAAAQAAAAJgAAAAgAAAD/////AAAAAA=="/>
              </a:ext>
            </a:extLst>
          </p:cNvGrpSpPr>
          <p:nvPr/>
        </p:nvGrpSpPr>
        <p:grpSpPr>
          <a:xfrm rot="10800000">
            <a:off x="4314190" y="1703705"/>
            <a:ext cx="64770" cy="788035"/>
            <a:chOff x="4314190" y="1703705"/>
            <a:chExt cx="64770" cy="788035"/>
          </a:xfrm>
        </p:grpSpPr>
        <p:sp>
          <p:nvSpPr>
            <p:cNvPr id="44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PsKAADHGgAAOwsAAAAAAAAmAAAACAAAAP//////////"/>
                </a:ext>
              </a:extLst>
            </p:cNvSpPr>
            <p:nvPr/>
          </p:nvSpPr>
          <p:spPr>
            <a:xfrm>
              <a:off x="4344035" y="1784985"/>
              <a:ext cx="8890" cy="40640"/>
            </a:xfrm>
            <a:custGeom>
              <a:avLst/>
              <a:gdLst/>
              <a:ahLst/>
              <a:cxnLst/>
              <a:rect l="0" t="0" r="8890" b="40640"/>
              <a:pathLst>
                <a:path w="8890" h="40640">
                  <a:moveTo>
                    <a:pt x="0" y="0"/>
                  </a:moveTo>
                  <a:lnTo>
                    <a:pt x="0" y="40640"/>
                  </a:lnTo>
                  <a:lnTo>
                    <a:pt x="8890" y="406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3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HsLAADHGgAAuwsAAAAAAAAmAAAACAAAAP//////////"/>
                </a:ext>
              </a:extLst>
            </p:cNvSpPr>
            <p:nvPr/>
          </p:nvSpPr>
          <p:spPr>
            <a:xfrm>
              <a:off x="4344035" y="1866265"/>
              <a:ext cx="8890" cy="40640"/>
            </a:xfrm>
            <a:custGeom>
              <a:avLst/>
              <a:gdLst/>
              <a:ahLst/>
              <a:cxnLst/>
              <a:rect l="0" t="0" r="8890" b="40640"/>
              <a:pathLst>
                <a:path w="8890" h="40640">
                  <a:moveTo>
                    <a:pt x="0" y="0"/>
                  </a:moveTo>
                  <a:lnTo>
                    <a:pt x="0" y="40640"/>
                  </a:lnTo>
                  <a:lnTo>
                    <a:pt x="8890" y="406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2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PsLAADHGgAAQgwAAAAAAAAmAAAACAAAAP//////////"/>
                </a:ext>
              </a:extLst>
            </p:cNvSpPr>
            <p:nvPr/>
          </p:nvSpPr>
          <p:spPr>
            <a:xfrm>
              <a:off x="4344035" y="1947545"/>
              <a:ext cx="8890" cy="45085"/>
            </a:xfrm>
            <a:custGeom>
              <a:avLst/>
              <a:gdLst/>
              <a:ahLst/>
              <a:cxnLst/>
              <a:rect l="0" t="0" r="8890" b="45085"/>
              <a:pathLst>
                <a:path w="8890" h="45085">
                  <a:moveTo>
                    <a:pt x="0" y="0"/>
                  </a:moveTo>
                  <a:lnTo>
                    <a:pt x="0" y="45054"/>
                  </a:lnTo>
                  <a:lnTo>
                    <a:pt x="8890" y="450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1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HsKAADHGgAAuwoAAAAAAAAmAAAACAAAAP//////////"/>
                </a:ext>
              </a:extLst>
            </p:cNvSpPr>
            <p:nvPr/>
          </p:nvSpPr>
          <p:spPr>
            <a:xfrm>
              <a:off x="4344035" y="1703705"/>
              <a:ext cx="8890" cy="40640"/>
            </a:xfrm>
            <a:custGeom>
              <a:avLst/>
              <a:gdLst/>
              <a:ahLst/>
              <a:cxnLst/>
              <a:rect l="0" t="0" r="8890" b="40640"/>
              <a:pathLst>
                <a:path w="8890" h="40640">
                  <a:moveTo>
                    <a:pt x="0" y="0"/>
                  </a:moveTo>
                  <a:lnTo>
                    <a:pt x="0" y="40640"/>
                  </a:lnTo>
                  <a:lnTo>
                    <a:pt x="8890" y="406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0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IIOAADHGgAAwg4AAAAAAAAmAAAACAAAAP//////////"/>
                </a:ext>
              </a:extLst>
            </p:cNvSpPr>
            <p:nvPr/>
          </p:nvSpPr>
          <p:spPr>
            <a:xfrm>
              <a:off x="4344035" y="2358390"/>
              <a:ext cx="8890" cy="40640"/>
            </a:xfrm>
            <a:custGeom>
              <a:avLst/>
              <a:gdLst/>
              <a:ahLst/>
              <a:cxnLst/>
              <a:rect l="0" t="0" r="8890" b="40640"/>
              <a:pathLst>
                <a:path w="8890" h="40640">
                  <a:moveTo>
                    <a:pt x="0" y="0"/>
                  </a:moveTo>
                  <a:lnTo>
                    <a:pt x="0" y="40640"/>
                  </a:lnTo>
                  <a:lnTo>
                    <a:pt x="8890" y="406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9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AIOAADHGgAAQg4AAAAAAAAmAAAACAAAAP//////////"/>
                </a:ext>
              </a:extLst>
            </p:cNvSpPr>
            <p:nvPr/>
          </p:nvSpPr>
          <p:spPr>
            <a:xfrm>
              <a:off x="4344035" y="2277110"/>
              <a:ext cx="8890" cy="40640"/>
            </a:xfrm>
            <a:custGeom>
              <a:avLst/>
              <a:gdLst/>
              <a:ahLst/>
              <a:cxnLst/>
              <a:rect l="0" t="0" r="8890" b="40640"/>
              <a:pathLst>
                <a:path w="8890" h="40640">
                  <a:moveTo>
                    <a:pt x="0" y="0"/>
                  </a:moveTo>
                  <a:lnTo>
                    <a:pt x="0" y="40640"/>
                  </a:lnTo>
                  <a:lnTo>
                    <a:pt x="8890" y="406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8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HsNAADHGgAAwg0AAAAAAAAmAAAACAAAAP//////////"/>
                </a:ext>
              </a:extLst>
            </p:cNvSpPr>
            <p:nvPr/>
          </p:nvSpPr>
          <p:spPr>
            <a:xfrm>
              <a:off x="4344035" y="2191385"/>
              <a:ext cx="8890" cy="45085"/>
            </a:xfrm>
            <a:custGeom>
              <a:avLst/>
              <a:gdLst/>
              <a:ahLst/>
              <a:cxnLst/>
              <a:rect l="0" t="0" r="8890" b="45085"/>
              <a:pathLst>
                <a:path w="8890" h="45085">
                  <a:moveTo>
                    <a:pt x="0" y="30"/>
                  </a:moveTo>
                  <a:lnTo>
                    <a:pt x="0" y="45085"/>
                  </a:lnTo>
                  <a:lnTo>
                    <a:pt x="8890" y="45085"/>
                  </a:lnTo>
                  <a:lnTo>
                    <a:pt x="8890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7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PsMAADHGgAAQg0AAAAAAAAmAAAACAAAAP//////////"/>
                </a:ext>
              </a:extLst>
            </p:cNvSpPr>
            <p:nvPr/>
          </p:nvSpPr>
          <p:spPr>
            <a:xfrm>
              <a:off x="4344035" y="2110105"/>
              <a:ext cx="8890" cy="45085"/>
            </a:xfrm>
            <a:custGeom>
              <a:avLst/>
              <a:gdLst/>
              <a:ahLst/>
              <a:cxnLst/>
              <a:rect l="0" t="0" r="8890" b="45085"/>
              <a:pathLst>
                <a:path w="8890" h="45085">
                  <a:moveTo>
                    <a:pt x="0" y="30"/>
                  </a:moveTo>
                  <a:lnTo>
                    <a:pt x="0" y="45054"/>
                  </a:lnTo>
                  <a:lnTo>
                    <a:pt x="8890" y="45054"/>
                  </a:lnTo>
                  <a:lnTo>
                    <a:pt x="8890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6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fj6u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uRoAAHsMAADHGgAAwgwAAAAAAAAmAAAACAAAAP//////////"/>
                </a:ext>
              </a:extLst>
            </p:cNvSpPr>
            <p:nvPr/>
          </p:nvSpPr>
          <p:spPr>
            <a:xfrm>
              <a:off x="4344035" y="2028825"/>
              <a:ext cx="8890" cy="45085"/>
            </a:xfrm>
            <a:custGeom>
              <a:avLst/>
              <a:gdLst/>
              <a:ahLst/>
              <a:cxnLst/>
              <a:rect l="0" t="0" r="8890" b="45085"/>
              <a:pathLst>
                <a:path w="8890" h="45085">
                  <a:moveTo>
                    <a:pt x="0" y="30"/>
                  </a:moveTo>
                  <a:lnTo>
                    <a:pt x="0" y="45054"/>
                  </a:lnTo>
                  <a:lnTo>
                    <a:pt x="8890" y="45054"/>
                  </a:lnTo>
                  <a:lnTo>
                    <a:pt x="8890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35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hoAAPAOAADwGgAAVA8AAAAAAAAmAAAACAAAAP//////////"/>
                </a:ext>
              </a:extLst>
            </p:cNvSpPr>
            <p:nvPr/>
          </p:nvSpPr>
          <p:spPr>
            <a:xfrm>
              <a:off x="4314190" y="2428240"/>
              <a:ext cx="64770" cy="63500"/>
            </a:xfrm>
            <a:custGeom>
              <a:avLst/>
              <a:gdLst/>
              <a:ahLst/>
              <a:cxnLst/>
              <a:rect l="0" t="0" r="64770" b="63500"/>
              <a:pathLst>
                <a:path w="64770" h="63500">
                  <a:moveTo>
                    <a:pt x="32214" y="0"/>
                  </a:moveTo>
                  <a:cubicBezTo>
                    <a:pt x="14445" y="0"/>
                    <a:pt x="31" y="14138"/>
                    <a:pt x="31" y="31933"/>
                  </a:cubicBezTo>
                  <a:cubicBezTo>
                    <a:pt x="31" y="49331"/>
                    <a:pt x="14445" y="63500"/>
                    <a:pt x="32214" y="63500"/>
                  </a:cubicBezTo>
                  <a:cubicBezTo>
                    <a:pt x="50325" y="63500"/>
                    <a:pt x="64739" y="49331"/>
                    <a:pt x="64739" y="31933"/>
                  </a:cubicBezTo>
                  <a:cubicBezTo>
                    <a:pt x="64739" y="14138"/>
                    <a:pt x="50325" y="0"/>
                    <a:pt x="32214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45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wAY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lxQAABUFAADjIAAAeAkAABAAAAAmAAAACAAAAP//////////"/>
              </a:ext>
            </a:extLst>
          </p:cNvSpPr>
          <p:nvPr/>
        </p:nvSpPr>
        <p:spPr>
          <a:xfrm>
            <a:off x="3347085" y="826135"/>
            <a:ext cx="1998980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Амфетамины </a:t>
            </a: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полусинтетические наркотики - молодежь</a:t>
            </a:r>
            <a:endParaRPr lang="ru-RU" sz="2000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sp>
        <p:nvSpPr>
          <p:cNvPr id="46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EDZ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eCIAAAwFAADELgAAbwkAABAAAAAmAAAACAAAAP//////////"/>
              </a:ext>
            </a:extLst>
          </p:cNvSpPr>
          <p:nvPr/>
        </p:nvSpPr>
        <p:spPr>
          <a:xfrm>
            <a:off x="5603240" y="820420"/>
            <a:ext cx="1998980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Спайсы</a:t>
            </a:r>
          </a:p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синтетические каннабиноиды</a:t>
            </a:r>
          </a:p>
          <a:p>
            <a:pPr algn="ctr">
              <a:defRPr lang="ru-RU"/>
            </a:pPr>
            <a:endParaRPr lang="ru-RU" sz="2000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sp>
        <p:nvSpPr>
          <p:cNvPr id="4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oEO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S0AABUFAABpNgAAeAkAABAAAAAmAAAACAAAAP//////////"/>
              </a:ext>
            </a:extLst>
          </p:cNvSpPr>
          <p:nvPr/>
        </p:nvSpPr>
        <p:spPr>
          <a:xfrm>
            <a:off x="7364095" y="826135"/>
            <a:ext cx="1480820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Соли</a:t>
            </a:r>
          </a:p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мефедрон, </a:t>
            </a:r>
            <a:r>
              <a:rPr lang="en-GB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a</a:t>
            </a: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льфа P</a:t>
            </a:r>
            <a:r>
              <a:rPr lang="en-GB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VP</a:t>
            </a:r>
            <a:endParaRPr lang="ru-RU" sz="1400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grpSp>
        <p:nvGrpSpPr>
          <p:cNvPr id="48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F8AAAAfAAAAVAAAAAAAAAAAAAAAAAAAAAAAAAAAAAAAAAAAAAAAAAAAAAAAAAAAAAAAAAAAAAAAAAAAAAAAAAAAAAAAAAAAAAAAAAAAAAAAAAAAAAAAAAAAAAAAAAAAACEAAAAYAAAAFAAAADkoAAB7CgAAoCgAAFQPAAAQAAAAJgAAAAgAAAD/////AAAAAA=="/>
              </a:ext>
            </a:extLst>
          </p:cNvGrpSpPr>
          <p:nvPr/>
        </p:nvGrpSpPr>
        <p:grpSpPr>
          <a:xfrm rot="10800000">
            <a:off x="6538595" y="1703705"/>
            <a:ext cx="65405" cy="788035"/>
            <a:chOff x="6538595" y="1703705"/>
            <a:chExt cx="65405" cy="788035"/>
          </a:xfrm>
        </p:grpSpPr>
        <p:sp>
          <p:nvSpPr>
            <p:cNvPr id="58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PsKAAB3KAAAOwsAAAAAAAAmAAAACAAAAP//////////"/>
                </a:ext>
              </a:extLst>
            </p:cNvSpPr>
            <p:nvPr/>
          </p:nvSpPr>
          <p:spPr>
            <a:xfrm>
              <a:off x="6568440" y="178498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7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vLtL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HsLAAB3KAAAuwsAAAAAAAAmAAAACAAAAP//////////"/>
                </a:ext>
              </a:extLst>
            </p:cNvSpPr>
            <p:nvPr/>
          </p:nvSpPr>
          <p:spPr>
            <a:xfrm>
              <a:off x="6568440" y="186626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6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PsLAAB3KAAAQgwAAAAAAAAmAAAACAAAAP//////////"/>
                </a:ext>
              </a:extLst>
            </p:cNvSpPr>
            <p:nvPr/>
          </p:nvSpPr>
          <p:spPr>
            <a:xfrm>
              <a:off x="6568440" y="194754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5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HsKAAB3KAAAuwoAAAAAAAAmAAAACAAAAP//////////"/>
                </a:ext>
              </a:extLst>
            </p:cNvSpPr>
            <p:nvPr/>
          </p:nvSpPr>
          <p:spPr>
            <a:xfrm>
              <a:off x="6568440" y="170370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4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jk6e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IIOAAB3KAAAwg4AAAAAAAAmAAAACAAAAP//////////"/>
                </a:ext>
              </a:extLst>
            </p:cNvSpPr>
            <p:nvPr/>
          </p:nvSpPr>
          <p:spPr>
            <a:xfrm>
              <a:off x="6568440" y="235839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3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Hm5e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AIOAAB3KAAAQg4AAAAAAAAmAAAACAAAAP//////////"/>
                </a:ext>
              </a:extLst>
            </p:cNvSpPr>
            <p:nvPr/>
          </p:nvSpPr>
          <p:spPr>
            <a:xfrm>
              <a:off x="6568440" y="227711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2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HsNAAB3KAAAwg0AAAAAAAAmAAAACAAAAP//////////"/>
                </a:ext>
              </a:extLst>
            </p:cNvSpPr>
            <p:nvPr/>
          </p:nvSpPr>
          <p:spPr>
            <a:xfrm>
              <a:off x="6568440" y="219138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85"/>
                  </a:lnTo>
                  <a:lnTo>
                    <a:pt x="9525" y="45085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1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OAO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PsMAAB3KAAAQg0AAAAAAAAmAAAACAAAAP//////////"/>
                </a:ext>
              </a:extLst>
            </p:cNvSpPr>
            <p:nvPr/>
          </p:nvSpPr>
          <p:spPr>
            <a:xfrm>
              <a:off x="6568440" y="211010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50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aCgAAHsMAAB3KAAAwgwAAAAAAAAmAAAACAAAAP//////////"/>
                </a:ext>
              </a:extLst>
            </p:cNvSpPr>
            <p:nvPr/>
          </p:nvSpPr>
          <p:spPr>
            <a:xfrm>
              <a:off x="6568440" y="202882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49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jn4+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OSgAAPAOAACgKAAAVA8AAAAAAAAmAAAACAAAAP//////////"/>
                </a:ext>
              </a:extLst>
            </p:cNvSpPr>
            <p:nvPr/>
          </p:nvSpPr>
          <p:spPr>
            <a:xfrm>
              <a:off x="6538595" y="242824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grpSp>
        <p:nvGrpSpPr>
          <p:cNvPr id="59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HIAAAAfAAAAVAAAAAAAAAAAAAAAAAAAAAAAAAAAAAAAAAAAAAAAAAAAAAAAAAAAAAAAAAAAAAAAAAAAAAAAAAAAAAAAAAAAAAAAAAAAAAAAAAAAAAAAAAAAAAAAAAAAACEAAAAYAAAAFAAAAGQxAACCCgAAyzEAAFwPAAAQAAAAJgAAAAgAAAD/////AAAAAA=="/>
              </a:ext>
            </a:extLst>
          </p:cNvGrpSpPr>
          <p:nvPr/>
        </p:nvGrpSpPr>
        <p:grpSpPr>
          <a:xfrm rot="10800000">
            <a:off x="8028940" y="1708150"/>
            <a:ext cx="65405" cy="788670"/>
            <a:chOff x="8028940" y="1708150"/>
            <a:chExt cx="65405" cy="788670"/>
          </a:xfrm>
        </p:grpSpPr>
        <p:sp>
          <p:nvSpPr>
            <p:cNvPr id="69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AILAACiMQAAQgsAAAAAAAAmAAAACAAAAP//////////"/>
                </a:ext>
              </a:extLst>
            </p:cNvSpPr>
            <p:nvPr/>
          </p:nvSpPr>
          <p:spPr>
            <a:xfrm>
              <a:off x="8058785" y="178943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8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h5ph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IILAACiMQAAwgsAAAAAAAAmAAAACAAAAP//////////"/>
                </a:ext>
              </a:extLst>
            </p:cNvSpPr>
            <p:nvPr/>
          </p:nvSpPr>
          <p:spPr>
            <a:xfrm>
              <a:off x="8058785" y="187071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7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fm4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AIMAACiMQAASQwAAAAAAAAmAAAACAAAAP//////////"/>
                </a:ext>
              </a:extLst>
            </p:cNvSpPr>
            <p:nvPr/>
          </p:nvSpPr>
          <p:spPr>
            <a:xfrm>
              <a:off x="8058785" y="195199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6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l0q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IIKAACiMQAAwgoAAAAAAAAmAAAACAAAAP//////////"/>
                </a:ext>
              </a:extLst>
            </p:cNvSpPr>
            <p:nvPr/>
          </p:nvSpPr>
          <p:spPr>
            <a:xfrm>
              <a:off x="8058785" y="170815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5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jk6e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IoOAACiMQAAyg4AAAAAAAAmAAAACAAAAP//////////"/>
                </a:ext>
              </a:extLst>
            </p:cNvSpPr>
            <p:nvPr/>
          </p:nvSpPr>
          <p:spPr>
            <a:xfrm>
              <a:off x="8058785" y="236347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4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AoOAACiMQAASg4AAAAAAAAmAAAACAAAAP//////////"/>
                </a:ext>
              </a:extLst>
            </p:cNvSpPr>
            <p:nvPr/>
          </p:nvSpPr>
          <p:spPr>
            <a:xfrm>
              <a:off x="8058785" y="228219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3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6x9+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IINAACiMQAAyg0AAAAAAAAmAAAACAAAAP//////////"/>
                </a:ext>
              </a:extLst>
            </p:cNvSpPr>
            <p:nvPr/>
          </p:nvSpPr>
          <p:spPr>
            <a:xfrm>
              <a:off x="8058785" y="219583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720"/>
                  </a:lnTo>
                  <a:lnTo>
                    <a:pt x="9525" y="45720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2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l0q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AINAACiMQAASg0AAAAAAAAmAAAACAAAAP//////////"/>
                </a:ext>
              </a:extLst>
            </p:cNvSpPr>
            <p:nvPr/>
          </p:nvSpPr>
          <p:spPr>
            <a:xfrm>
              <a:off x="8058785" y="211455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689"/>
                  </a:lnTo>
                  <a:lnTo>
                    <a:pt x="9525" y="45689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1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PY5+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kzEAAIIMAACiMQAAyQwAAAAAAAAmAAAACAAAAP//////////"/>
                </a:ext>
              </a:extLst>
            </p:cNvSpPr>
            <p:nvPr/>
          </p:nvSpPr>
          <p:spPr>
            <a:xfrm>
              <a:off x="8058785" y="203327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60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YXeK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ZDEAAPgOAADLMQAAXA8AAAAAAAAmAAAACAAAAP//////////"/>
                </a:ext>
              </a:extLst>
            </p:cNvSpPr>
            <p:nvPr/>
          </p:nvSpPr>
          <p:spPr>
            <a:xfrm>
              <a:off x="8028940" y="243332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70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TBvH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zkAAJEEAACzRQAA9QgAABAAAAAmAAAACAAAAP//////////"/>
              </a:ext>
            </a:extLst>
          </p:cNvSpPr>
          <p:nvPr/>
        </p:nvSpPr>
        <p:spPr>
          <a:xfrm>
            <a:off x="9331325" y="742315"/>
            <a:ext cx="1998980" cy="713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sz="20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Дизайнерские наркотики– </a:t>
            </a:r>
          </a:p>
          <a:p>
            <a:pPr algn="ctr">
              <a:defRPr lang="ru-RU"/>
            </a:pPr>
            <a:r>
              <a:rPr lang="ru-RU" sz="14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новые формулы</a:t>
            </a:r>
          </a:p>
        </p:txBody>
      </p:sp>
      <p:grpSp>
        <p:nvGrpSpPr>
          <p:cNvPr id="71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JkAAAAfAAAAVAAAAAAAAAAAAAAAAAAAAAAAAAAAAAAAAAAAAAAAAAAAAAAAAAAAAAAAAAAAAAAAAAAAAAAAAAAAAAAAAAAAAAAAAAAAAAAAAAAAAAAAAAAAAAAAAAAAACEAAAAYAAAAFAAAAO4+AACCCgAAVT8AAFwPAAAQAAAAJgAAAAgAAAD/////AAAAAA=="/>
              </a:ext>
            </a:extLst>
          </p:cNvGrpSpPr>
          <p:nvPr/>
        </p:nvGrpSpPr>
        <p:grpSpPr>
          <a:xfrm rot="10800000">
            <a:off x="10229850" y="1708150"/>
            <a:ext cx="65405" cy="788670"/>
            <a:chOff x="10229850" y="1708150"/>
            <a:chExt cx="65405" cy="788670"/>
          </a:xfrm>
        </p:grpSpPr>
        <p:sp>
          <p:nvSpPr>
            <p:cNvPr id="81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Pp6O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AILAAAsPwAAQgsAAAAAAAAmAAAACAAAAP//////////"/>
                </a:ext>
              </a:extLst>
            </p:cNvSpPr>
            <p:nvPr/>
          </p:nvSpPr>
          <p:spPr>
            <a:xfrm>
              <a:off x="10259695" y="178943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80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wMd6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IILAAAsPwAAwgsAAAAAAAAmAAAACAAAAP//////////"/>
                </a:ext>
              </a:extLst>
            </p:cNvSpPr>
            <p:nvPr/>
          </p:nvSpPr>
          <p:spPr>
            <a:xfrm>
              <a:off x="10259695" y="187071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9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c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AIMAAAsPwAASQwAAAAAAAAmAAAACAAAAP//////////"/>
                </a:ext>
              </a:extLst>
            </p:cNvSpPr>
            <p:nvPr/>
          </p:nvSpPr>
          <p:spPr>
            <a:xfrm>
              <a:off x="10259695" y="195199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8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IIKAAAsPwAAwgoAAAAAAAAmAAAACAAAAP//////////"/>
                </a:ext>
              </a:extLst>
            </p:cNvSpPr>
            <p:nvPr/>
          </p:nvSpPr>
          <p:spPr>
            <a:xfrm>
              <a:off x="10259695" y="170815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7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IoOAAAsPwAAyg4AAAAAAAAmAAAACAAAAP//////////"/>
                </a:ext>
              </a:extLst>
            </p:cNvSpPr>
            <p:nvPr/>
          </p:nvSpPr>
          <p:spPr>
            <a:xfrm>
              <a:off x="10259695" y="236347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6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MAY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AoOAAAsPwAASg4AAAAAAAAmAAAACAAAAP//////////"/>
                </a:ext>
              </a:extLst>
            </p:cNvSpPr>
            <p:nvPr/>
          </p:nvSpPr>
          <p:spPr>
            <a:xfrm>
              <a:off x="10259695" y="228219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5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IINAAAsPwAAyg0AAAAAAAAmAAAACAAAAP//////////"/>
                </a:ext>
              </a:extLst>
            </p:cNvSpPr>
            <p:nvPr/>
          </p:nvSpPr>
          <p:spPr>
            <a:xfrm>
              <a:off x="10259695" y="219583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720"/>
                  </a:lnTo>
                  <a:lnTo>
                    <a:pt x="9525" y="45720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4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asC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AINAAAsPwAASg0AAAAAAAAmAAAACAAAAP//////////"/>
                </a:ext>
              </a:extLst>
            </p:cNvSpPr>
            <p:nvPr/>
          </p:nvSpPr>
          <p:spPr>
            <a:xfrm>
              <a:off x="10259695" y="211455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689"/>
                  </a:lnTo>
                  <a:lnTo>
                    <a:pt x="9525" y="45689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3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PLd5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HT8AAIIMAAAsPwAAyQwAAAAAAAAmAAAACAAAAP//////////"/>
                </a:ext>
              </a:extLst>
            </p:cNvSpPr>
            <p:nvPr/>
          </p:nvSpPr>
          <p:spPr>
            <a:xfrm>
              <a:off x="10259695" y="203327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72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7j4AAPgOAABVPwAAXA8AAAAAAAAmAAAACAAAAP//////////"/>
                </a:ext>
              </a:extLst>
            </p:cNvSpPr>
            <p:nvPr/>
          </p:nvSpPr>
          <p:spPr>
            <a:xfrm>
              <a:off x="10229850" y="243332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82" name="Прямоугольник 23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GAMAANQRAACjEAAADBUAABAgAAAmAAAACAAAAP//////////"/>
              </a:ext>
            </a:extLst>
          </p:cNvSpPr>
          <p:nvPr/>
        </p:nvSpPr>
        <p:spPr>
          <a:xfrm>
            <a:off x="502920" y="2898140"/>
            <a:ext cx="220154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400" b="1" cap="none">
                <a:solidFill>
                  <a:srgbClr val="FF000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Рост ВИЧ с инъекционным </a:t>
            </a:r>
          </a:p>
          <a:p>
            <a:pPr>
              <a:defRPr lang="ru-RU"/>
            </a:pPr>
            <a:r>
              <a:rPr lang="ru-RU" sz="1400" b="1" cap="none">
                <a:solidFill>
                  <a:srgbClr val="FF000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путем передачи</a:t>
            </a:r>
          </a:p>
        </p:txBody>
      </p:sp>
      <p:sp>
        <p:nvSpPr>
          <p:cNvPr id="83" name="Прямоугольник 23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LzwAANMRAABSSAAAaxUAABAgAAAmAAAACAAAAP//////////"/>
              </a:ext>
            </a:extLst>
          </p:cNvSpPr>
          <p:nvPr/>
        </p:nvSpPr>
        <p:spPr>
          <a:xfrm>
            <a:off x="9783445" y="2897505"/>
            <a:ext cx="197294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600" b="1" cap="none">
                <a:solidFill>
                  <a:srgbClr val="FF000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«комфортное» </a:t>
            </a:r>
          </a:p>
          <a:p>
            <a:pPr algn="ctr">
              <a:defRPr lang="ru-RU"/>
            </a:pPr>
            <a:r>
              <a:rPr lang="ru-RU" sz="1600" b="1" cap="none">
                <a:solidFill>
                  <a:srgbClr val="FF000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потребление</a:t>
            </a:r>
          </a:p>
        </p:txBody>
      </p:sp>
      <p:pic>
        <p:nvPicPr>
          <p:cNvPr id="84" name="Picture 10" descr="Synthetic cannabinoids - Wikipedia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ooAAAZCgAApi8AAD0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630670" y="1641475"/>
            <a:ext cx="1115060" cy="8356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5" name="Picture 12" descr="What are Bath salts? - Caron Treatment Centers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ExAABpCAAAdTwAACcP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996555" y="1367155"/>
            <a:ext cx="1831340" cy="10960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6" name="Picture 14" descr="Amphetamines: Types, effects, addiction, and treatment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YAo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8aAACfCQAAyiQAAFQQAAAQAAAAJgAAAAgAAAD//////////w=="/>
              </a:ext>
            </a:extLst>
          </p:cNvPicPr>
          <p:nvPr/>
        </p:nvPicPr>
        <p:blipFill>
          <a:blip r:embed="rId5"/>
          <a:srcRect l="26560"/>
          <a:stretch>
            <a:fillRect/>
          </a:stretch>
        </p:blipFill>
        <p:spPr>
          <a:xfrm>
            <a:off x="4378325" y="1564005"/>
            <a:ext cx="1602105" cy="10902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7" name="Picture 16" descr="Cannabis Frequently Asked Questions | Cannabis and Public Health | CDC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AKAADiCAAA1RQAAHo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767840" y="1443990"/>
            <a:ext cx="1618615" cy="1071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8" name="Picture 18" descr="Heroin Effects - How Long Does Heroin Stay in Your System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QQ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MFAAAUCgAAiAsAAJIOAAAQAAAAJgAAAAgAAAD//////////w=="/>
              </a:ext>
            </a:extLst>
          </p:cNvPicPr>
          <p:nvPr/>
        </p:nvPicPr>
        <p:blipFill>
          <a:blip r:embed="rId7"/>
          <a:srcRect l="11290"/>
          <a:stretch>
            <a:fillRect/>
          </a:stretch>
        </p:blipFill>
        <p:spPr>
          <a:xfrm>
            <a:off x="906145" y="1638300"/>
            <a:ext cx="968375" cy="730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9" name="Picture 22" descr="What are Designer Drugs? - Project Know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O4+AACaCQAAXUkAAI8Q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0229850" y="1560830"/>
            <a:ext cx="1696085" cy="1130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0" name="Google Shape;1741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5+bmC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+bmA////wEAAAAAAAAAAAAAAAAAAAAAAAAAAAAAAAAAAAAAAAAAAAAAAAJ/f38A5+bmA8zMzADAwP8Af39/AAAAAAAAAAAAAAAAAAAAAAAAAAAAIQAAABgAAAAUAAAA8f///1YcAADxSgAApRwAABAAAAAmAAAACAAAAP//////////"/>
              </a:ext>
            </a:extLst>
          </p:cNvSpPr>
          <p:nvPr/>
        </p:nvSpPr>
        <p:spPr>
          <a:xfrm>
            <a:off x="-9525" y="4606290"/>
            <a:ext cx="12192000" cy="50165"/>
          </a:xfrm>
          <a:custGeom>
            <a:avLst/>
            <a:gdLst/>
            <a:ahLst/>
            <a:cxnLst/>
            <a:rect l="0" t="0" r="12192000" b="50165"/>
            <a:pathLst>
              <a:path w="12192000" h="50165">
                <a:moveTo>
                  <a:pt x="0" y="0"/>
                </a:moveTo>
                <a:lnTo>
                  <a:pt x="0" y="50165"/>
                </a:lnTo>
                <a:lnTo>
                  <a:pt x="12192000" y="5016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121920" tIns="121920" rIns="121920" bIns="121920" numCol="1" spcCol="215900" anchor="ctr"/>
          <a:lstStyle/>
          <a:p>
            <a:pPr>
              <a:defRPr lang="ru-RU"/>
            </a:pPr>
            <a:endParaRPr lang="ru-RU" sz="2400" cap="none"/>
          </a:p>
        </p:txBody>
      </p:sp>
      <p:sp>
        <p:nvSpPr>
          <p:cNvPr id="91" name="Скругленный прямоугольник 25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gAAAA8aAACaEAAApRwAABAAAAAmAAAACAAAAP//////////"/>
              </a:ext>
            </a:extLst>
          </p:cNvSpPr>
          <p:nvPr/>
        </p:nvSpPr>
        <p:spPr>
          <a:xfrm>
            <a:off x="24130" y="4236085"/>
            <a:ext cx="2674620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en-GB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1990-е</a:t>
            </a: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гг.</a:t>
            </a:r>
          </a:p>
        </p:txBody>
      </p:sp>
      <p:sp>
        <p:nvSpPr>
          <p:cNvPr id="92" name="Скругленный прямоугольник 25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RWWg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YgwAAA8aAADZHAAApRwAABAAAAAmAAAACAAAAP//////////"/>
              </a:ext>
            </a:extLst>
          </p:cNvSpPr>
          <p:nvPr/>
        </p:nvSpPr>
        <p:spPr>
          <a:xfrm>
            <a:off x="2012950" y="4236085"/>
            <a:ext cx="2676525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200</a:t>
            </a:r>
            <a:r>
              <a:rPr lang="en-GB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0-е</a:t>
            </a:r>
            <a:r>
              <a:rPr lang="ru-RU" sz="28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гг.</a:t>
            </a:r>
          </a:p>
        </p:txBody>
      </p:sp>
      <p:sp>
        <p:nvSpPr>
          <p:cNvPr id="93" name="Скругленный прямоугольник 25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o5O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aCsAAAgaAADfOwAAnhwAABAAAAAmAAAACAAAAP//////////"/>
              </a:ext>
            </a:extLst>
          </p:cNvSpPr>
          <p:nvPr/>
        </p:nvSpPr>
        <p:spPr>
          <a:xfrm>
            <a:off x="7056120" y="4231640"/>
            <a:ext cx="2676525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2020-2022 гг.</a:t>
            </a:r>
          </a:p>
        </p:txBody>
      </p:sp>
      <p:sp>
        <p:nvSpPr>
          <p:cNvPr id="94" name="Скругленный прямоугольник 25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13cm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qjoAAAgaAAAuSgAAnhwAABAAAAAmAAAACAAAAP//////////"/>
              </a:ext>
            </a:extLst>
          </p:cNvSpPr>
          <p:nvPr/>
        </p:nvSpPr>
        <p:spPr>
          <a:xfrm>
            <a:off x="9536430" y="4231640"/>
            <a:ext cx="2522220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0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настоящее время</a:t>
            </a:r>
          </a:p>
        </p:txBody>
      </p:sp>
      <p:sp>
        <p:nvSpPr>
          <p:cNvPr id="95" name="Скругленный прямоугольник 25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o5O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7xoAAAAaAABmKwAAlhwAABAAAAAmAAAACAAAAP//////////"/>
              </a:ext>
            </a:extLst>
          </p:cNvSpPr>
          <p:nvPr/>
        </p:nvSpPr>
        <p:spPr>
          <a:xfrm>
            <a:off x="4378325" y="4226560"/>
            <a:ext cx="2676525" cy="4203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400" b="1" cap="none">
                <a:solidFill>
                  <a:srgbClr val="305496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2015-2020 гг.</a:t>
            </a:r>
          </a:p>
        </p:txBody>
      </p:sp>
      <p:grpSp>
        <p:nvGrpSpPr>
          <p:cNvPr id="96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HoniJkfAAAAVAAAAAAAAAAAAAAAAAAAAAAAAAAAAAAAAAAAAAAAAAAAAAAAAAAAAAAAAAAAAAAAAAAAAAAAAAAAAAAAAAAAAAAAAAAAAAAAAAAAAAAAAAAAAAAAAAAAACEAAAAYAAAAFAAAAJUGAADIHAAA/AYAAKIhAAAQAAAAJgAAAAgAAAD/////AAAAAA=="/>
              </a:ext>
            </a:extLst>
          </p:cNvGrpSpPr>
          <p:nvPr/>
        </p:nvGrpSpPr>
        <p:grpSpPr>
          <a:xfrm>
            <a:off x="1069975" y="4678680"/>
            <a:ext cx="65405" cy="788670"/>
            <a:chOff x="1069975" y="4678680"/>
            <a:chExt cx="65405" cy="788670"/>
          </a:xfrm>
        </p:grpSpPr>
        <p:sp>
          <p:nvSpPr>
            <p:cNvPr id="106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sKda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EgdAADTBgAAiB0AAAAAAAAmAAAACAAAAP//////////"/>
                </a:ext>
              </a:extLst>
            </p:cNvSpPr>
            <p:nvPr/>
          </p:nvSpPr>
          <p:spPr>
            <a:xfrm>
              <a:off x="1099820" y="475996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5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asC3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MgdAADTBgAACB4AAAAAAAAmAAAACAAAAP//////////"/>
                </a:ext>
              </a:extLst>
            </p:cNvSpPr>
            <p:nvPr/>
          </p:nvSpPr>
          <p:spPr>
            <a:xfrm>
              <a:off x="1099820" y="484124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4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fj6O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EgeAADTBgAAjx4AAAAAAAAmAAAACAAAAP//////////"/>
                </a:ext>
              </a:extLst>
            </p:cNvSpPr>
            <p:nvPr/>
          </p:nvSpPr>
          <p:spPr>
            <a:xfrm>
              <a:off x="1099820" y="492252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3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fp6O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MgcAADTBgAACB0AAAAAAAAmAAAACAAAAP//////////"/>
                </a:ext>
              </a:extLst>
            </p:cNvSpPr>
            <p:nvPr/>
          </p:nvSpPr>
          <p:spPr>
            <a:xfrm>
              <a:off x="1099820" y="467868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2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v08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NAgAADTBgAAECEAAAAAAAAmAAAACAAAAP//////////"/>
                </a:ext>
              </a:extLst>
            </p:cNvSpPr>
            <p:nvPr/>
          </p:nvSpPr>
          <p:spPr>
            <a:xfrm>
              <a:off x="1099820" y="533400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1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FAgAADTBgAAkCAAAAAAAAAmAAAACAAAAP//////////"/>
                </a:ext>
              </a:extLst>
            </p:cNvSpPr>
            <p:nvPr/>
          </p:nvSpPr>
          <p:spPr>
            <a:xfrm>
              <a:off x="1099820" y="525272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0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MgfAADTBgAAECAAAAAAAAAmAAAACAAAAP//////////"/>
                </a:ext>
              </a:extLst>
            </p:cNvSpPr>
            <p:nvPr/>
          </p:nvSpPr>
          <p:spPr>
            <a:xfrm>
              <a:off x="1099820" y="516636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720"/>
                  </a:lnTo>
                  <a:lnTo>
                    <a:pt x="9525" y="45720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99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EgfAADTBgAAkB8AAAAAAAAmAAAACAAAAP//////////"/>
                </a:ext>
              </a:extLst>
            </p:cNvSpPr>
            <p:nvPr/>
          </p:nvSpPr>
          <p:spPr>
            <a:xfrm>
              <a:off x="1099820" y="5085080"/>
              <a:ext cx="9525" cy="45720"/>
            </a:xfrm>
            <a:custGeom>
              <a:avLst/>
              <a:gdLst/>
              <a:ahLst/>
              <a:cxnLst/>
              <a:rect l="0" t="0" r="9525" b="45720"/>
              <a:pathLst>
                <a:path w="9525" h="45720">
                  <a:moveTo>
                    <a:pt x="0" y="31"/>
                  </a:moveTo>
                  <a:lnTo>
                    <a:pt x="0" y="45689"/>
                  </a:lnTo>
                  <a:lnTo>
                    <a:pt x="9525" y="45689"/>
                  </a:lnTo>
                  <a:lnTo>
                    <a:pt x="9525" y="3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98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AYAAMgeAADTBgAADx8AAAAAAAAmAAAACAAAAP//////////"/>
                </a:ext>
              </a:extLst>
            </p:cNvSpPr>
            <p:nvPr/>
          </p:nvSpPr>
          <p:spPr>
            <a:xfrm>
              <a:off x="1099820" y="5003800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97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lQYAAD4hAAD8BgAAoiEAAAAAAAAmAAAACAAAAP//////////"/>
                </a:ext>
              </a:extLst>
            </p:cNvSpPr>
            <p:nvPr/>
          </p:nvSpPr>
          <p:spPr>
            <a:xfrm>
              <a:off x="1069975" y="540385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07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7OxO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uQAAABMhAAB6DQAAdiUAABAAAAAmAAAACAAAAP//////////"/>
              </a:ext>
            </a:extLst>
          </p:cNvSpPr>
          <p:nvPr/>
        </p:nvSpPr>
        <p:spPr>
          <a:xfrm>
            <a:off x="117475" y="5376545"/>
            <a:ext cx="2073275" cy="713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Распространение </a:t>
            </a: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ночные клубы, вечеринки</a:t>
            </a:r>
            <a:endParaRPr lang="ru-RU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grpSp>
        <p:nvGrpSpPr>
          <p:cNvPr id="108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DIwNCIfAAAAVAAAAAAAAAAAAAAAAAAAAAAAAAAAAAAAAAAAAAAAAAAAAAAAAAAAAAAAAAAAAAAAAAAAAAAAAAAAAAAAAAAAAAAAAAAAAAAAAAAAAAAAAAAAAAAAAAAAACEAAAAYAAAAFAAAAKUTAADFHAAADBQAAJ4hAAAQAAAAJgAAAAgAAAD/////AAAAAA=="/>
              </a:ext>
            </a:extLst>
          </p:cNvGrpSpPr>
          <p:nvPr/>
        </p:nvGrpSpPr>
        <p:grpSpPr>
          <a:xfrm>
            <a:off x="3193415" y="4676775"/>
            <a:ext cx="65405" cy="788035"/>
            <a:chOff x="3193415" y="4676775"/>
            <a:chExt cx="65405" cy="788035"/>
          </a:xfrm>
        </p:grpSpPr>
        <p:sp>
          <p:nvSpPr>
            <p:cNvPr id="118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Tp6O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EUdAADjEwAAhR0AAAAAAAAmAAAACAAAAP//////////"/>
                </a:ext>
              </a:extLst>
            </p:cNvSpPr>
            <p:nvPr/>
          </p:nvSpPr>
          <p:spPr>
            <a:xfrm>
              <a:off x="3223260" y="475805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7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MUdAADjEwAABR4AAAAAAAAmAAAACAAAAP//////////"/>
                </a:ext>
              </a:extLst>
            </p:cNvSpPr>
            <p:nvPr/>
          </p:nvSpPr>
          <p:spPr>
            <a:xfrm>
              <a:off x="3223260" y="483933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6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EUeAADjEwAAjB4AAAAAAAAmAAAACAAAAP//////////"/>
                </a:ext>
              </a:extLst>
            </p:cNvSpPr>
            <p:nvPr/>
          </p:nvSpPr>
          <p:spPr>
            <a:xfrm>
              <a:off x="3223260" y="492061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5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MUcAADjEwAABR0AAAAAAAAmAAAACAAAAP//////////"/>
                </a:ext>
              </a:extLst>
            </p:cNvSpPr>
            <p:nvPr/>
          </p:nvSpPr>
          <p:spPr>
            <a:xfrm>
              <a:off x="3223260" y="467677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4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Qi9a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MwgAADjEwAADCEAAAAAAAAmAAAACAAAAP//////////"/>
                </a:ext>
              </a:extLst>
            </p:cNvSpPr>
            <p:nvPr/>
          </p:nvSpPr>
          <p:spPr>
            <a:xfrm>
              <a:off x="3223260" y="533146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3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f978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EwgAADjEwAAjCAAAAAAAAAmAAAACAAAAP//////////"/>
                </a:ext>
              </a:extLst>
            </p:cNvSpPr>
            <p:nvPr/>
          </p:nvSpPr>
          <p:spPr>
            <a:xfrm>
              <a:off x="3223260" y="525018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2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t3/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MUfAADjEwAADCAAAAAAAAAmAAAACAAAAP//////////"/>
                </a:ext>
              </a:extLst>
            </p:cNvSpPr>
            <p:nvPr/>
          </p:nvSpPr>
          <p:spPr>
            <a:xfrm>
              <a:off x="3223260" y="516445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85"/>
                  </a:lnTo>
                  <a:lnTo>
                    <a:pt x="9525" y="45085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1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c2SD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EUfAADjEwAAjB8AAAAAAAAmAAAACAAAAP//////////"/>
                </a:ext>
              </a:extLst>
            </p:cNvSpPr>
            <p:nvPr/>
          </p:nvSpPr>
          <p:spPr>
            <a:xfrm>
              <a:off x="3223260" y="508317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10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YSl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1BMAAMUeAADjEwAADB8AAAAAAAAmAAAACAAAAP//////////"/>
                </a:ext>
              </a:extLst>
            </p:cNvSpPr>
            <p:nvPr/>
          </p:nvSpPr>
          <p:spPr>
            <a:xfrm>
              <a:off x="3223260" y="500189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09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MtHk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pRMAADohAAAMFAAAniEAAAAAAAAmAAAACAAAAP//////////"/>
                </a:ext>
              </a:extLst>
            </p:cNvSpPr>
            <p:nvPr/>
          </p:nvSpPr>
          <p:spPr>
            <a:xfrm>
              <a:off x="3193415" y="540131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19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eLTU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yQ0AABAhAACKGgAAaCgAABAAAAAmAAAACAAAAP//////////"/>
              </a:ext>
            </a:extLst>
          </p:cNvSpPr>
          <p:nvPr/>
        </p:nvSpPr>
        <p:spPr>
          <a:xfrm>
            <a:off x="2240915" y="5374640"/>
            <a:ext cx="2073275" cy="1193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Появление интернета </a:t>
            </a: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появление первых платформ для продажи наркотиков</a:t>
            </a:r>
            <a:endParaRPr lang="ru-RU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grpSp>
        <p:nvGrpSpPr>
          <p:cNvPr id="120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AAAAAAfAAAAVAAAAAAAAAAAAAAAAAAAAAAAAAAAAAAAAAAAAAAAAAAAAAAAAAAAAAAAAAAAAAAAAAAAAAAAAAAAAAAAAAAAAAAAAAAAAAAAAAAAAAAAAAAAAAAAAAAAACEAAAAYAAAAFAAAAPMhAADFHAAAWiIAAJ4hAAAQAAAAJgAAAAgAAAD/////AAAAAA=="/>
              </a:ext>
            </a:extLst>
          </p:cNvGrpSpPr>
          <p:nvPr/>
        </p:nvGrpSpPr>
        <p:grpSpPr>
          <a:xfrm>
            <a:off x="5518785" y="4676775"/>
            <a:ext cx="65405" cy="788035"/>
            <a:chOff x="5518785" y="4676775"/>
            <a:chExt cx="65405" cy="788035"/>
          </a:xfrm>
        </p:grpSpPr>
        <p:sp>
          <p:nvSpPr>
            <p:cNvPr id="130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SDKk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EUdAAAxIgAAhR0AAAAAAAAmAAAACAAAAP//////////"/>
                </a:ext>
              </a:extLst>
            </p:cNvSpPr>
            <p:nvPr/>
          </p:nvSpPr>
          <p:spPr>
            <a:xfrm>
              <a:off x="5548630" y="475805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9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0bMF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MUdAAAxIgAABR4AAAAAAAAmAAAACAAAAP//////////"/>
                </a:ext>
              </a:extLst>
            </p:cNvSpPr>
            <p:nvPr/>
          </p:nvSpPr>
          <p:spPr>
            <a:xfrm>
              <a:off x="5548630" y="483933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8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VEKo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EUeAAAxIgAAjB4AAAAAAAAmAAAACAAAAP//////////"/>
                </a:ext>
              </a:extLst>
            </p:cNvSpPr>
            <p:nvPr/>
          </p:nvSpPr>
          <p:spPr>
            <a:xfrm>
              <a:off x="5548630" y="492061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7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xfKy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MUcAAAxIgAABR0AAAAAAAAmAAAACAAAAP//////////"/>
                </a:ext>
              </a:extLst>
            </p:cNvSpPr>
            <p:nvPr/>
          </p:nvSpPr>
          <p:spPr>
            <a:xfrm>
              <a:off x="5548630" y="467677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6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FwCJ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MwgAAAxIgAADCEAAAAAAAAmAAAACAAAAP//////////"/>
                </a:ext>
              </a:extLst>
            </p:cNvSpPr>
            <p:nvPr/>
          </p:nvSpPr>
          <p:spPr>
            <a:xfrm>
              <a:off x="5548630" y="533146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5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sbn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EwgAAAxIgAAjCAAAAAAAAAmAAAACAAAAP//////////"/>
                </a:ext>
              </a:extLst>
            </p:cNvSpPr>
            <p:nvPr/>
          </p:nvSpPr>
          <p:spPr>
            <a:xfrm>
              <a:off x="5548630" y="525018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4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Lt+a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MUfAAAxIgAADCAAAAAAAAAmAAAACAAAAP//////////"/>
                </a:ext>
              </a:extLst>
            </p:cNvSpPr>
            <p:nvPr/>
          </p:nvSpPr>
          <p:spPr>
            <a:xfrm>
              <a:off x="5548630" y="516445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85"/>
                  </a:lnTo>
                  <a:lnTo>
                    <a:pt x="9525" y="45085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3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DzqY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EUfAAAxIgAAjB8AAAAAAAAmAAAACAAAAP//////////"/>
                </a:ext>
              </a:extLst>
            </p:cNvSpPr>
            <p:nvPr/>
          </p:nvSpPr>
          <p:spPr>
            <a:xfrm>
              <a:off x="5548630" y="508317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2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ACMH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IiIAAMUeAAAxIgAADB8AAAAAAAAmAAAACAAAAP//////////"/>
                </a:ext>
              </a:extLst>
            </p:cNvSpPr>
            <p:nvPr/>
          </p:nvSpPr>
          <p:spPr>
            <a:xfrm>
              <a:off x="5548630" y="500189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21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TA5C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8yEAADohAABaIgAAniEAAAAAAAAmAAAACAAAAP//////////"/>
                </a:ext>
              </a:extLst>
            </p:cNvSpPr>
            <p:nvPr/>
          </p:nvSpPr>
          <p:spPr>
            <a:xfrm>
              <a:off x="5518785" y="540131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31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oQ9B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FxwAABAhAADYKAAAaCgAABAAAAAmAAAACAAAAP//////////"/>
              </a:ext>
            </a:extLst>
          </p:cNvSpPr>
          <p:nvPr/>
        </p:nvSpPr>
        <p:spPr>
          <a:xfrm>
            <a:off x="4566285" y="5374640"/>
            <a:ext cx="2073275" cy="1193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Интернет </a:t>
            </a: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стал основным каналом для покупки наркотиков</a:t>
            </a:r>
            <a:endParaRPr lang="ru-RU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grpSp>
        <p:nvGrpSpPr>
          <p:cNvPr id="132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AAAAAAfAAAAVAAAAAAAAAAAAAAAAAAAAAAAAAAAAAAAAAAAAAAAAAAAAAAAAAAAAAAAAAAAAAAAAAAAAAAAAAAAAAAAAAAAAAAAAAAAAAAAAAAAAAAAAAAAAAAAAAAAACEAAAAYAAAAFAAAAJUyAADFHAAA/DIAAJ4hAAAQAAAAJgAAAAgAAAD/////AAAAAA=="/>
              </a:ext>
            </a:extLst>
          </p:cNvGrpSpPr>
          <p:nvPr/>
        </p:nvGrpSpPr>
        <p:grpSpPr>
          <a:xfrm>
            <a:off x="8222615" y="4676775"/>
            <a:ext cx="65405" cy="788035"/>
            <a:chOff x="8222615" y="4676775"/>
            <a:chExt cx="65405" cy="788035"/>
          </a:xfrm>
        </p:grpSpPr>
        <p:sp>
          <p:nvSpPr>
            <p:cNvPr id="142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yhxK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EUdAADTMgAAhR0AAAAAAAAmAAAACAAAAP//////////"/>
                </a:ext>
              </a:extLst>
            </p:cNvSpPr>
            <p:nvPr/>
          </p:nvSpPr>
          <p:spPr>
            <a:xfrm>
              <a:off x="8252460" y="475805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1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7NRr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MUdAADTMgAABR4AAAAAAAAmAAAACAAAAP//////////"/>
                </a:ext>
              </a:extLst>
            </p:cNvSpPr>
            <p:nvPr/>
          </p:nvSpPr>
          <p:spPr>
            <a:xfrm>
              <a:off x="8252460" y="483933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0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RJAC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EUeAADTMgAAjB4AAAAAAAAmAAAACAAAAP//////////"/>
                </a:ext>
              </a:extLst>
            </p:cNvSpPr>
            <p:nvPr/>
          </p:nvSpPr>
          <p:spPr>
            <a:xfrm>
              <a:off x="8252460" y="492061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9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nr42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MUcAADTMgAABR0AAAAAAAAmAAAACAAAAP//////////"/>
                </a:ext>
              </a:extLst>
            </p:cNvSpPr>
            <p:nvPr/>
          </p:nvSpPr>
          <p:spPr>
            <a:xfrm>
              <a:off x="8252460" y="467677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8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a/HU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MwgAADTMgAADCEAAAAAAAAmAAAACAAAAP//////////"/>
                </a:ext>
              </a:extLst>
            </p:cNvSpPr>
            <p:nvPr/>
          </p:nvSpPr>
          <p:spPr>
            <a:xfrm>
              <a:off x="8252460" y="533146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7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g84e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EwgAADTMgAAjCAAAAAAAAAmAAAACAAAAP//////////"/>
                </a:ext>
              </a:extLst>
            </p:cNvSpPr>
            <p:nvPr/>
          </p:nvSpPr>
          <p:spPr>
            <a:xfrm>
              <a:off x="8252460" y="525018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6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Hng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MUfAADTMgAADCAAAAAAAAAmAAAACAAAAP//////////"/>
                </a:ext>
              </a:extLst>
            </p:cNvSpPr>
            <p:nvPr/>
          </p:nvSpPr>
          <p:spPr>
            <a:xfrm>
              <a:off x="8252460" y="516445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85"/>
                  </a:lnTo>
                  <a:lnTo>
                    <a:pt x="9525" y="45085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5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FeXG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EUfAADTMgAAjB8AAAAAAAAmAAAACAAAAP//////////"/>
                </a:ext>
              </a:extLst>
            </p:cNvSpPr>
            <p:nvPr/>
          </p:nvSpPr>
          <p:spPr>
            <a:xfrm>
              <a:off x="8252460" y="508317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4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XagJ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xDIAAMUeAADTMgAADB8AAAAAAAAmAAAACAAAAP//////////"/>
                </a:ext>
              </a:extLst>
            </p:cNvSpPr>
            <p:nvPr/>
          </p:nvSpPr>
          <p:spPr>
            <a:xfrm>
              <a:off x="8252460" y="500189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33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huho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lTIAADohAAD8MgAAniEAAAAAAAAmAAAACAAAAP//////////"/>
                </a:ext>
              </a:extLst>
            </p:cNvSpPr>
            <p:nvPr/>
          </p:nvSpPr>
          <p:spPr>
            <a:xfrm>
              <a:off x="8222615" y="540131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43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Kxol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isAABAhAAB6OQAAaCgAABAAAAAmAAAACAAAAP//////////"/>
              </a:ext>
            </a:extLst>
          </p:cNvSpPr>
          <p:nvPr/>
        </p:nvSpPr>
        <p:spPr>
          <a:xfrm>
            <a:off x="7054850" y="5374640"/>
            <a:ext cx="2288540" cy="1193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ru-RU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Пандемия </a:t>
            </a:r>
            <a:r>
              <a:rPr lang="en-GB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COVID-19</a:t>
            </a:r>
            <a:r>
              <a:rPr lang="ru-RU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 </a:t>
            </a: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даркнет и соц.сети для продажи наркотиков резко возросло</a:t>
            </a:r>
            <a:endParaRPr lang="ru-RU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</p:txBody>
      </p:sp>
      <p:grpSp>
        <p:nvGrpSpPr>
          <p:cNvPr id="144" name="Google Shape;1806;p35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ALUCZxMAAAAlAAAAAQAAAA8BAAAAkAAAAEgAAACQAAAASAAAAAAAAAAAAAAAAAAAABcAAAAUAAAAAAAAAAAAAAD/fwAA/38AAAAAAAAJAAAABAAAAAAAAAAfAAAAVAAAAAAAAAAAAAAAAAAAAAAAAAAAAAAAAAAAAAAAAAAAAAAAAAAAAAAAAAAAAAAAAAAAAAAAAAAAAAAAAAAAAAAAAAAAAAAAAAAAAAAAAAAAAAAAAAAAACEAAAAYAAAAFAAAABFCAAClHAAAeEIAAH4hAAAQAAAAJgAAAAgAAAD/////AAAAAA=="/>
              </a:ext>
            </a:extLst>
          </p:cNvGrpSpPr>
          <p:nvPr/>
        </p:nvGrpSpPr>
        <p:grpSpPr>
          <a:xfrm>
            <a:off x="10739755" y="4656455"/>
            <a:ext cx="65405" cy="788035"/>
            <a:chOff x="10739755" y="4656455"/>
            <a:chExt cx="65405" cy="788035"/>
          </a:xfrm>
        </p:grpSpPr>
        <p:sp>
          <p:nvSpPr>
            <p:cNvPr id="154" name="Google Shape;1807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v0f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CUdAABPQgAAZR0AAAAAAAAmAAAACAAAAP//////////"/>
                </a:ext>
              </a:extLst>
            </p:cNvSpPr>
            <p:nvPr/>
          </p:nvSpPr>
          <p:spPr>
            <a:xfrm>
              <a:off x="10769600" y="473773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53" name="Google Shape;1808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GUz2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KUdAABPQgAA5R0AAAAAAAAmAAAACAAAAP//////////"/>
                </a:ext>
              </a:extLst>
            </p:cNvSpPr>
            <p:nvPr/>
          </p:nvSpPr>
          <p:spPr>
            <a:xfrm>
              <a:off x="10769600" y="481901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52" name="Google Shape;1809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NfvS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CUeAABPQgAAbB4AAAAAAAAmAAAACAAAAP//////////"/>
                </a:ext>
              </a:extLst>
            </p:cNvSpPr>
            <p:nvPr/>
          </p:nvSpPr>
          <p:spPr>
            <a:xfrm>
              <a:off x="10769600" y="490029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51" name="Google Shape;1810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G3CF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KUcAABPQgAA5RwAAAAAAAAmAAAACAAAAP//////////"/>
                </a:ext>
              </a:extLst>
            </p:cNvSpPr>
            <p:nvPr/>
          </p:nvSpPr>
          <p:spPr>
            <a:xfrm>
              <a:off x="10769600" y="4656455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50" name="Google Shape;1811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zGlE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KwgAABPQgAA7CAAAAAAAAAmAAAACAAAAP//////////"/>
                </a:ext>
              </a:extLst>
            </p:cNvSpPr>
            <p:nvPr/>
          </p:nvSpPr>
          <p:spPr>
            <a:xfrm>
              <a:off x="10769600" y="531114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9" name="Google Shape;1812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KCzK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CwgAABPQgAAbCAAAAAAAAAmAAAACAAAAP//////////"/>
                </a:ext>
              </a:extLst>
            </p:cNvSpPr>
            <p:nvPr/>
          </p:nvSpPr>
          <p:spPr>
            <a:xfrm>
              <a:off x="10769600" y="5229860"/>
              <a:ext cx="9525" cy="40640"/>
            </a:xfrm>
            <a:custGeom>
              <a:avLst/>
              <a:gdLst/>
              <a:ahLst/>
              <a:cxnLst/>
              <a:rect l="0" t="0" r="9525" b="40640"/>
              <a:pathLst>
                <a:path w="9525" h="40640">
                  <a:moveTo>
                    <a:pt x="0" y="0"/>
                  </a:moveTo>
                  <a:lnTo>
                    <a:pt x="0" y="40640"/>
                  </a:lnTo>
                  <a:lnTo>
                    <a:pt x="9525" y="4064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8" name="Google Shape;1813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bU7x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KUfAABPQgAA7B8AAAAAAAAmAAAACAAAAP//////////"/>
                </a:ext>
              </a:extLst>
            </p:cNvSpPr>
            <p:nvPr/>
          </p:nvSpPr>
          <p:spPr>
            <a:xfrm>
              <a:off x="10769600" y="514413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85"/>
                  </a:lnTo>
                  <a:lnTo>
                    <a:pt x="9525" y="45085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7" name="Google Shape;1814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KtgP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CUfAABPQgAAbB8AAAAAAAAmAAAACAAAAP//////////"/>
                </a:ext>
              </a:extLst>
            </p:cNvSpPr>
            <p:nvPr/>
          </p:nvSpPr>
          <p:spPr>
            <a:xfrm>
              <a:off x="10769600" y="506285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6" name="Google Shape;1815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ay1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QEIAAKUeAABPQgAA7B4AAAAAAAAmAAAACAAAAP//////////"/>
                </a:ext>
              </a:extLst>
            </p:cNvSpPr>
            <p:nvPr/>
          </p:nvSpPr>
          <p:spPr>
            <a:xfrm>
              <a:off x="10769600" y="4981575"/>
              <a:ext cx="9525" cy="45085"/>
            </a:xfrm>
            <a:custGeom>
              <a:avLst/>
              <a:gdLst/>
              <a:ahLst/>
              <a:cxnLst/>
              <a:rect l="0" t="0" r="9525" b="45085"/>
              <a:pathLst>
                <a:path w="9525" h="45085">
                  <a:moveTo>
                    <a:pt x="0" y="30"/>
                  </a:moveTo>
                  <a:lnTo>
                    <a:pt x="0" y="45054"/>
                  </a:lnTo>
                  <a:lnTo>
                    <a:pt x="9525" y="45054"/>
                  </a:lnTo>
                  <a:lnTo>
                    <a:pt x="9525" y="3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45" name="Google Shape;1816;p3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wAAAA0AAAAAwAAAAMAAAADAAAAAwAAAAAAAAAABAAAAAAAAAAEAAABQAAAAAAAAAAAA4D8AAAAAAADgPwAAAAAAAOA/AAAAAAAA4D8AAAAAAADgPwAAAAAAAOA/AAAAAAAA4D8AAAAAAADgPwAAAAAAAOA/AAAAAAAA4D8CAAAAjAAAAAEAAAAAAAAAZGR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prk/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GRjAP///wEAAAAAAAAAAAAAAAAAAAAAAAAAAAAAAAAAAAAAAAAAAAAAAAJ/f38A5+bmA8zMzADAwP8Af39/AAAAAAAAAAAAAAAAAAAAAAAAAAAAIQAAABgAAAAUAAAAEUIAABohAAB4QgAAfiEAAAAAAAAmAAAACAAAAP//////////"/>
                </a:ext>
              </a:extLst>
            </p:cNvSpPr>
            <p:nvPr/>
          </p:nvSpPr>
          <p:spPr>
            <a:xfrm>
              <a:off x="10739755" y="5380990"/>
              <a:ext cx="65405" cy="63500"/>
            </a:xfrm>
            <a:custGeom>
              <a:avLst/>
              <a:gdLst/>
              <a:ahLst/>
              <a:cxnLst/>
              <a:rect l="0" t="0" r="65405" b="63500"/>
              <a:pathLst>
                <a:path w="65405" h="63500">
                  <a:moveTo>
                    <a:pt x="32529" y="0"/>
                  </a:moveTo>
                  <a:cubicBezTo>
                    <a:pt x="14586" y="0"/>
                    <a:pt x="31" y="14138"/>
                    <a:pt x="31" y="31933"/>
                  </a:cubicBezTo>
                  <a:cubicBezTo>
                    <a:pt x="31" y="49331"/>
                    <a:pt x="14586" y="63500"/>
                    <a:pt x="32529" y="63500"/>
                  </a:cubicBezTo>
                  <a:cubicBezTo>
                    <a:pt x="50818" y="63500"/>
                    <a:pt x="65373" y="49331"/>
                    <a:pt x="65373" y="31933"/>
                  </a:cubicBezTo>
                  <a:cubicBezTo>
                    <a:pt x="65373" y="14138"/>
                    <a:pt x="50818" y="0"/>
                    <a:pt x="32529" y="0"/>
                  </a:cubicBez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  <a:effectLst/>
          </p:spPr>
          <p:txBody>
            <a:bodyPr vert="horz" wrap="square" lIns="121920" tIns="121920" rIns="121920" bIns="121920" numCol="1" spcCol="215900" anchor="ctr"/>
            <a:lstStyle/>
            <a:p>
              <a:pPr>
                <a:defRPr lang="ru-RU"/>
              </a:pPr>
              <a:endParaRPr lang="ru-RU" sz="2400" cap="none"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</p:grpSp>
      <p:sp>
        <p:nvSpPr>
          <p:cNvPr id="155" name="Google Shape;1827;p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emtE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zkAAPAgAAAuSgAASCgAABAAAAAmAAAACAAAAP//////////"/>
              </a:ext>
            </a:extLst>
          </p:cNvSpPr>
          <p:nvPr/>
        </p:nvSpPr>
        <p:spPr>
          <a:xfrm>
            <a:off x="9331325" y="5354320"/>
            <a:ext cx="2727325" cy="1193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/>
          <a:p>
            <a:pPr algn="ctr">
              <a:defRPr lang="ru-RU"/>
            </a:pPr>
            <a:r>
              <a:rPr lang="en-GB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Telegram</a:t>
            </a:r>
            <a:endParaRPr lang="ru-RU" cap="none">
              <a:solidFill>
                <a:srgbClr val="434343"/>
              </a:solidFill>
              <a:latin typeface="Franklin Gothic Medium" pitchFamily="2" charset="-52"/>
              <a:ea typeface="Roboto" charset="0"/>
              <a:cs typeface="Roboto" charset="0"/>
            </a:endParaRP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ключевой инструмент.</a:t>
            </a: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Доставка через интернет, почтовые службы, криптовалюта.</a:t>
            </a:r>
          </a:p>
          <a:p>
            <a:pPr algn="ctr">
              <a:defRPr lang="ru-RU"/>
            </a:pPr>
            <a:r>
              <a:rPr lang="ru-RU" sz="1200" cap="none">
                <a:solidFill>
                  <a:srgbClr val="434343"/>
                </a:solidFill>
                <a:latin typeface="Franklin Gothic Medium" pitchFamily="2" charset="-52"/>
                <a:ea typeface="Roboto" charset="0"/>
                <a:cs typeface="Roboto" charset="0"/>
              </a:rPr>
              <a:t>Отсутствие прямого контакта дилер-клиент</a:t>
            </a:r>
          </a:p>
        </p:txBody>
      </p:sp>
      <p:sp>
        <p:nvSpPr>
          <p:cNvPr id="156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hxO8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hEAAN4RAADYNwAAFhUAABAgAAAmAAAACAAAAP//////////"/>
              </a:ext>
            </a:extLst>
          </p:cNvSpPr>
          <p:nvPr/>
        </p:nvSpPr>
        <p:spPr>
          <a:xfrm>
            <a:off x="2787650" y="2904490"/>
            <a:ext cx="629031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400" b="1" cap="none">
                <a:solidFill>
                  <a:srgbClr val="00206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Инъекционный путь заражения ВИЧ </a:t>
            </a:r>
          </a:p>
          <a:p>
            <a:pPr algn="ctr">
              <a:defRPr lang="ru-RU"/>
            </a:pPr>
            <a:r>
              <a:rPr lang="ru-RU" sz="1400" b="1" cap="none">
                <a:solidFill>
                  <a:srgbClr val="FF000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2000-е годы - 86%, </a:t>
            </a:r>
            <a:r>
              <a:rPr lang="ru-RU" sz="1400" b="1" cap="none">
                <a:solidFill>
                  <a:srgbClr val="002060"/>
                </a:solidFill>
                <a:latin typeface="Arial Narrow" charset="0"/>
                <a:ea typeface="Calibri" pitchFamily="2" charset="-52"/>
                <a:cs typeface="Calibri" pitchFamily="2" charset="-52"/>
              </a:rPr>
              <a:t>2018г. – 28%, 2022г. – 20%</a:t>
            </a:r>
            <a:endParaRPr lang="ru-RU" sz="1400" cap="non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5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P3///8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0" y="139065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400" b="1" cap="none" dirty="0">
                <a:solidFill>
                  <a:schemeClr val="bg1"/>
                </a:solidFill>
              </a:rPr>
              <a:t>Действующая система оказания наркологической помощи </a:t>
            </a:r>
            <a:endParaRPr lang="en-US" sz="2400" b="1" cap="none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+gIAAKMEAAC9EwAAUgcAABAAAAAmAAAACAAAAP//////////"/>
              </a:ext>
            </a:extLst>
          </p:cNvSpPr>
          <p:nvPr/>
        </p:nvSpPr>
        <p:spPr>
          <a:xfrm>
            <a:off x="483870" y="753745"/>
            <a:ext cx="2724785" cy="436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2800" b="1" cap="none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ДО 2018 ГОДА </a:t>
            </a:r>
          </a:p>
        </p:txBody>
      </p:sp>
      <p:sp>
        <p:nvSpPr>
          <p:cNvPr id="4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xQYAAEgKAADmEQAATQ4AABAAAAAmAAAACAAAAP//////////"/>
              </a:ext>
            </a:extLst>
          </p:cNvSpPr>
          <p:nvPr/>
        </p:nvSpPr>
        <p:spPr>
          <a:xfrm>
            <a:off x="1100455" y="1671320"/>
            <a:ext cx="1809115" cy="65341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1600" cap="none" dirty="0">
                <a:solidFill>
                  <a:srgbClr val="0034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Наркологические диспансеры</a:t>
            </a:r>
          </a:p>
        </p:txBody>
      </p:sp>
      <p:sp>
        <p:nvSpPr>
          <p:cNvPr id="5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GhcAAKAEAADcJwAAUAcAABAAAAAmAAAACAAAAP//////////"/>
              </a:ext>
            </a:extLst>
          </p:cNvSpPr>
          <p:nvPr/>
        </p:nvSpPr>
        <p:spPr>
          <a:xfrm>
            <a:off x="3755390" y="751840"/>
            <a:ext cx="2724150" cy="436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2800" b="1" cap="none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С 2018 ГОДА </a:t>
            </a:r>
          </a:p>
        </p:txBody>
      </p:sp>
      <p:sp>
        <p:nvSpPr>
          <p:cNvPr id="6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OBcAALciAAC9KwAAvCYAABAAAAAmAAAACAAAAP//////////"/>
              </a:ext>
            </a:extLst>
          </p:cNvSpPr>
          <p:nvPr/>
        </p:nvSpPr>
        <p:spPr>
          <a:xfrm>
            <a:off x="3423286" y="5225415"/>
            <a:ext cx="3686809" cy="1071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000000"/>
                </a:solidFill>
              </a:defRPr>
            </a:pPr>
            <a:r>
              <a:rPr lang="ru-RU" sz="2000" b="1" cap="none" dirty="0">
                <a:solidFill>
                  <a:srgbClr val="00B050"/>
                </a:solidFill>
                <a:latin typeface="Franklin Gothic Heavy" charset="0"/>
                <a:ea typeface="Calibri" pitchFamily="2" charset="-52"/>
                <a:cs typeface="Calibri" pitchFamily="2" charset="-52"/>
              </a:rPr>
              <a:t>ВЫСТРОЕНА СИСТЕМА</a:t>
            </a:r>
            <a:r>
              <a:rPr lang="ru-RU" sz="2000" b="1" cap="none" dirty="0">
                <a:solidFill>
                  <a:srgbClr val="FF0000"/>
                </a:solidFill>
                <a:latin typeface="Franklin Gothic Heavy" charset="0"/>
                <a:ea typeface="Calibri" pitchFamily="2" charset="-52"/>
                <a:cs typeface="Calibri" pitchFamily="2" charset="-52"/>
              </a:rPr>
              <a:t> </a:t>
            </a:r>
          </a:p>
          <a:p>
            <a:pPr>
              <a:defRPr lang="ru-RU" cap="none">
                <a:solidFill>
                  <a:srgbClr val="000000"/>
                </a:solidFill>
              </a:defRPr>
            </a:pPr>
            <a:r>
              <a:rPr lang="ru-RU" sz="2000" b="1" cap="none" dirty="0">
                <a:solidFill>
                  <a:srgbClr val="C00000"/>
                </a:solidFill>
                <a:latin typeface="Franklin Gothic Heavy" charset="0"/>
                <a:ea typeface="Calibri" pitchFamily="2" charset="-52"/>
                <a:cs typeface="Calibri" pitchFamily="2" charset="-52"/>
              </a:rPr>
              <a:t>НЕОБХОДИМЫ ПРОЦЕССЫ</a:t>
            </a:r>
          </a:p>
          <a:p>
            <a:pPr>
              <a:defRPr lang="ru-RU" cap="none">
                <a:solidFill>
                  <a:srgbClr val="000000"/>
                </a:solidFill>
              </a:defRPr>
            </a:pPr>
            <a:r>
              <a:rPr lang="ru-RU" sz="2000" b="1" cap="none" dirty="0">
                <a:solidFill>
                  <a:srgbClr val="C00000"/>
                </a:solidFill>
                <a:latin typeface="Franklin Gothic Heavy" charset="0"/>
                <a:ea typeface="Calibri" pitchFamily="2" charset="-52"/>
                <a:cs typeface="Calibri" pitchFamily="2" charset="-52"/>
              </a:rPr>
              <a:t>ВЗАИМОДЕЙСТВИЯ </a:t>
            </a:r>
          </a:p>
        </p:txBody>
      </p:sp>
      <p:sp>
        <p:nvSpPr>
          <p:cNvPr id="7" name="Прямая соединительная линия 6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B9PegAo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F8AY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B9PegAAAAACAAAAAgAAAADAwP8Af39/AAAAAAAAAAAAAAAAAAAAAAAAAAAAIQAAABgAAAAUAAAAZhQAADEFAABmFAAA/iYAABAAAAAmAAAACAAAAP//////////"/>
              </a:ext>
            </a:extLst>
          </p:cNvSpPr>
          <p:nvPr/>
        </p:nvSpPr>
        <p:spPr>
          <a:xfrm>
            <a:off x="3315970" y="843915"/>
            <a:ext cx="0" cy="5494655"/>
          </a:xfrm>
          <a:prstGeom prst="line">
            <a:avLst/>
          </a:prstGeom>
          <a:noFill/>
          <a:ln w="25400" cap="flat" cmpd="sng" algn="ctr">
            <a:solidFill>
              <a:srgbClr val="1F4F7A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</p:sp>
      <p:sp>
        <p:nvSpPr>
          <p:cNvPr id="8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/wIAAEgKAAASBwAATQ4AABAAAAAmAAAACAAAAP//////////"/>
              </a:ext>
            </a:extLst>
          </p:cNvSpPr>
          <p:nvPr/>
        </p:nvSpPr>
        <p:spPr>
          <a:xfrm>
            <a:off x="487045" y="1671320"/>
            <a:ext cx="662305" cy="653415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en-GB" sz="28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</a:t>
            </a:r>
            <a:r>
              <a:rPr lang="ru-RU" sz="28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7</a:t>
            </a:r>
          </a:p>
        </p:txBody>
      </p:sp>
      <p:sp>
        <p:nvSpPr>
          <p:cNvPr id="9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oQYAAEIRAADCEQAASBUAABAAAAAmAAAACAAAAP//////////"/>
              </a:ext>
            </a:extLst>
          </p:cNvSpPr>
          <p:nvPr/>
        </p:nvSpPr>
        <p:spPr>
          <a:xfrm>
            <a:off x="1077595" y="2805430"/>
            <a:ext cx="1809115" cy="65405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1600" cap="none">
                <a:solidFill>
                  <a:srgbClr val="0034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СЛПУ </a:t>
            </a:r>
          </a:p>
        </p:txBody>
      </p:sp>
      <p:sp>
        <p:nvSpPr>
          <p:cNvPr id="10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2wIAAEIRAADuBgAASBUAABAAAAAmAAAACAAAAP//////////"/>
              </a:ext>
            </a:extLst>
          </p:cNvSpPr>
          <p:nvPr/>
        </p:nvSpPr>
        <p:spPr>
          <a:xfrm>
            <a:off x="464185" y="2805430"/>
            <a:ext cx="662305" cy="65405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32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C066B0C-8068-311D-F279-1A1A1DA79928}"/>
              </a:ext>
            </a:extLst>
          </p:cNvPr>
          <p:cNvGrpSpPr/>
          <p:nvPr/>
        </p:nvGrpSpPr>
        <p:grpSpPr>
          <a:xfrm>
            <a:off x="3691255" y="1675765"/>
            <a:ext cx="2884805" cy="3128010"/>
            <a:chOff x="3691255" y="1675765"/>
            <a:chExt cx="2884805" cy="3128010"/>
          </a:xfrm>
        </p:grpSpPr>
        <p:sp>
          <p:nvSpPr>
            <p:cNvPr id="11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hhoAAE8KAAB0KAAAVA4AABAAAAAmAAAACAAAAP//////////"/>
                </a:ext>
              </a:extLst>
            </p:cNvSpPr>
            <p:nvPr/>
          </p:nvSpPr>
          <p:spPr>
            <a:xfrm>
              <a:off x="4311650" y="1675765"/>
              <a:ext cx="2264410" cy="65341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1600" cap="none" dirty="0">
                  <a:solidFill>
                    <a:srgbClr val="003400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Центры психического здоровья</a:t>
              </a:r>
            </a:p>
          </p:txBody>
        </p:sp>
        <p:sp>
          <p:nvSpPr>
            <p:cNvPr id="12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wBYAAE8KAADTGgAAVA4AABAAAAAmAAAACAAAAP//////////"/>
                </a:ext>
              </a:extLst>
            </p:cNvSpPr>
            <p:nvPr/>
          </p:nvSpPr>
          <p:spPr>
            <a:xfrm>
              <a:off x="3698240" y="1675765"/>
              <a:ext cx="662305" cy="653415"/>
            </a:xfrm>
            <a:prstGeom prst="rect">
              <a:avLst/>
            </a:prstGeom>
            <a:solidFill>
              <a:srgbClr val="02A0A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2800" cap="none">
                  <a:solidFill>
                    <a:schemeClr val="bg1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20</a:t>
              </a:r>
            </a:p>
          </p:txBody>
        </p:sp>
        <p:sp>
          <p:nvSpPr>
            <p:cNvPr id="13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exoAAFwPAABpKAAAYRMAABAAAAAmAAAACAAAAP//////////"/>
                </a:ext>
              </a:extLst>
            </p:cNvSpPr>
            <p:nvPr/>
          </p:nvSpPr>
          <p:spPr>
            <a:xfrm>
              <a:off x="4304665" y="2496820"/>
              <a:ext cx="2264410" cy="65341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1600" cap="none">
                  <a:solidFill>
                    <a:srgbClr val="003400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Молодежные центры здоровья</a:t>
              </a:r>
            </a:p>
          </p:txBody>
        </p:sp>
        <p:sp>
          <p:nvSpPr>
            <p:cNvPr id="14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tRYAAFwPAADIGgAAYRMAABAAAAAmAAAACAAAAP//////////"/>
                </a:ext>
              </a:extLst>
            </p:cNvSpPr>
            <p:nvPr/>
          </p:nvSpPr>
          <p:spPr>
            <a:xfrm>
              <a:off x="3691255" y="2496820"/>
              <a:ext cx="662305" cy="653415"/>
            </a:xfrm>
            <a:prstGeom prst="rect">
              <a:avLst/>
            </a:prstGeom>
            <a:solidFill>
              <a:srgbClr val="02A0A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2800" dirty="0">
                  <a:solidFill>
                    <a:schemeClr val="bg1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94</a:t>
              </a:r>
              <a:endParaRPr lang="ru-RU" sz="28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5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hRoAAHIUAABzKAAAdxgAABAAAAAmAAAACAAAAP//////////"/>
                </a:ext>
              </a:extLst>
            </p:cNvSpPr>
            <p:nvPr/>
          </p:nvSpPr>
          <p:spPr>
            <a:xfrm>
              <a:off x="4311015" y="3323590"/>
              <a:ext cx="2264410" cy="65341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1500" cap="none">
                  <a:solidFill>
                    <a:srgbClr val="003400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Первичные центры психического здоровья</a:t>
              </a:r>
            </a:p>
          </p:txBody>
        </p:sp>
        <p:sp>
          <p:nvSpPr>
            <p:cNvPr id="16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vxYAAHIUAADSGgAAdxgAABAAAAAmAAAACAAAAP//////////"/>
                </a:ext>
              </a:extLst>
            </p:cNvSpPr>
            <p:nvPr/>
          </p:nvSpPr>
          <p:spPr>
            <a:xfrm>
              <a:off x="3697605" y="3323590"/>
              <a:ext cx="662305" cy="653415"/>
            </a:xfrm>
            <a:prstGeom prst="rect">
              <a:avLst/>
            </a:prstGeom>
            <a:solidFill>
              <a:srgbClr val="02A0A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2800" dirty="0">
                  <a:solidFill>
                    <a:schemeClr val="bg1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84</a:t>
              </a:r>
              <a:endParaRPr lang="ru-RU" sz="28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endParaRPr>
            </a:p>
          </p:txBody>
        </p:sp>
        <p:sp>
          <p:nvSpPr>
            <p:cNvPr id="17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hhoAAIgZAAB0KAAAjR0AABAAAAAmAAAACAAAAP//////////"/>
                </a:ext>
              </a:extLst>
            </p:cNvSpPr>
            <p:nvPr/>
          </p:nvSpPr>
          <p:spPr>
            <a:xfrm>
              <a:off x="4311650" y="4150360"/>
              <a:ext cx="2264410" cy="65341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1600" cap="none">
                  <a:solidFill>
                    <a:srgbClr val="003400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Кабинеты психического здоровья</a:t>
              </a:r>
            </a:p>
          </p:txBody>
        </p:sp>
        <p:sp>
          <p:nvSpPr>
            <p:cNvPr id="18" name="Прямоугольник 13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n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wBYAAIgZAADTGgAAjR0AABAAAAAmAAAACAAAAP//////////"/>
                </a:ext>
              </a:extLst>
            </p:cNvSpPr>
            <p:nvPr/>
          </p:nvSpPr>
          <p:spPr>
            <a:xfrm>
              <a:off x="3698240" y="4150360"/>
              <a:ext cx="662305" cy="653415"/>
            </a:xfrm>
            <a:prstGeom prst="rect">
              <a:avLst/>
            </a:prstGeom>
            <a:solidFill>
              <a:srgbClr val="02A0A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ru-RU" cap="none">
                  <a:solidFill>
                    <a:srgbClr val="000000"/>
                  </a:solidFill>
                </a:defRPr>
              </a:pPr>
              <a:r>
                <a:rPr lang="ru-RU" sz="2000" cap="none" dirty="0">
                  <a:solidFill>
                    <a:schemeClr val="bg1"/>
                  </a:solidFill>
                  <a:latin typeface="Franklin Gothic Medium" pitchFamily="2" charset="-52"/>
                  <a:ea typeface="Calibri" pitchFamily="2" charset="-52"/>
                  <a:cs typeface="Calibri" pitchFamily="2" charset="-52"/>
                </a:rPr>
                <a:t>207</a:t>
              </a:r>
            </a:p>
          </p:txBody>
        </p:sp>
      </p:grpSp>
      <p:sp>
        <p:nvSpPr>
          <p:cNvPr id="19" name="Прямоугольник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X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B/f38A5+bmA8zMzADAwP8Af39/AAAAAAAAAAAAAAAAAAAAAAAAAAAAIQAAABgAAAAUAAAAvSsAAPUDAAAOSwAAjCkAABAAAAAmAAAACAAAAP//////////"/>
              </a:ext>
            </a:extLst>
          </p:cNvSpPr>
          <p:nvPr/>
        </p:nvSpPr>
        <p:spPr>
          <a:xfrm>
            <a:off x="7146289" y="594994"/>
            <a:ext cx="5090795" cy="6110605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20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fTAAAGwFAAAbRgAAGwgAABAAAAAmAAAACAAAAP//////////"/>
              </a:ext>
            </a:extLst>
          </p:cNvSpPr>
          <p:nvPr/>
        </p:nvSpPr>
        <p:spPr>
          <a:xfrm>
            <a:off x="7934641" y="1169186"/>
            <a:ext cx="3514090" cy="436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Проблемы</a:t>
            </a:r>
            <a:r>
              <a:rPr lang="ru-RU" sz="2400" b="1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действующей системы</a:t>
            </a:r>
          </a:p>
        </p:txBody>
      </p:sp>
      <p:sp>
        <p:nvSpPr>
          <p:cNvPr id="21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P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sC0AAAsOAADoSAAAJSAAABAAAAAmAAAACAAAAP//////////"/>
              </a:ext>
            </a:extLst>
          </p:cNvSpPr>
          <p:nvPr/>
        </p:nvSpPr>
        <p:spPr>
          <a:xfrm>
            <a:off x="7205436" y="2904172"/>
            <a:ext cx="5018405" cy="2942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Высокая стигматизированность службы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Низкоэффективная учетная политика 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Недостаточное применение современных методик профилактики и выявления 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Не эффективное межведомственное взаимодействие 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Не удовлетворительное материально-техническое состояние ЦПЗ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Низкая оснащенность</a:t>
            </a: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оборудованием для </a:t>
            </a:r>
            <a:r>
              <a:rPr lang="ru-RU" cap="none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определения НПВ</a:t>
            </a:r>
            <a:endParaRPr lang="ru-RU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</a:t>
            </a:r>
            <a:r>
              <a:rPr lang="ru-RU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одель финансирования </a:t>
            </a:r>
          </a:p>
          <a:p>
            <a:pPr marL="285750" indent="-285750">
              <a:spcBef>
                <a:spcPts val="600"/>
              </a:spcBef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r>
              <a:rPr lang="ru-RU" sz="12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(по состоящим на Д-наблюдении, нет стимула на оздоровление) </a:t>
            </a:r>
          </a:p>
          <a:p>
            <a:pPr marL="285750" indent="-285750"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endParaRPr lang="ru-RU" sz="1600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marL="285750" indent="-285750"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endParaRPr lang="ru-RU" sz="1600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marL="285750" indent="-285750" algn="ctr">
              <a:buFont typeface="Arial" pitchFamily="2" charset="-52"/>
              <a:buChar char="•"/>
              <a:defRPr lang="ru-RU" cap="none">
                <a:solidFill>
                  <a:srgbClr val="000000"/>
                </a:solidFill>
              </a:defRPr>
            </a:pPr>
            <a:endParaRPr lang="ru-RU" sz="1600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3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6+vr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+vrAP///wEAAAAAAAAAAAAAAAAAAAAAAAAAAAAAAAAAAAAAAAAAAAAAAAJ/f38A5+bmA8zMzADAwP8Af39/AAAAAAAAAAAAAAAAAAAAAAAAAAAAIQAAABgAAAAUAAAAewYAAOgYAACcEQAA7RwAABAAAAAmAAAACAAAAP//////////"/>
              </a:ext>
            </a:extLst>
          </p:cNvSpPr>
          <p:nvPr/>
        </p:nvSpPr>
        <p:spPr>
          <a:xfrm>
            <a:off x="1053465" y="4048760"/>
            <a:ext cx="1809115" cy="65341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ru-RU" sz="1600" cap="none">
                <a:solidFill>
                  <a:srgbClr val="0034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Наркологические кабинеты ЦРБ</a:t>
            </a:r>
          </a:p>
        </p:txBody>
      </p:sp>
      <p:sp>
        <p:nvSpPr>
          <p:cNvPr id="24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tgIAAOgYAADIBgAA7RwAABAAAAAmAAAACAAAAP//////////"/>
              </a:ext>
            </a:extLst>
          </p:cNvSpPr>
          <p:nvPr/>
        </p:nvSpPr>
        <p:spPr>
          <a:xfrm>
            <a:off x="440690" y="4048760"/>
            <a:ext cx="661670" cy="653415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en-GB" sz="20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</a:t>
            </a:r>
            <a:r>
              <a:rPr lang="ru-RU" sz="2000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62680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857"/>
            <a:ext cx="12192000" cy="6018143"/>
          </a:xfrm>
          <a:prstGeom prst="rect">
            <a:avLst/>
          </a:prstGeom>
        </p:spPr>
      </p:pic>
      <p:sp>
        <p:nvSpPr>
          <p:cNvPr id="3" name="Google Shape;556;p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IUAAAAASwAA5QIAABAAAAAmAAAACAAAAP//////////"/>
              </a:ext>
            </a:extLst>
          </p:cNvSpPr>
          <p:nvPr/>
        </p:nvSpPr>
        <p:spPr>
          <a:xfrm>
            <a:off x="0" y="84455"/>
            <a:ext cx="12192000" cy="38608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/>
          <a:p>
            <a:pPr algn="ctr">
              <a:defRPr lang="ru-RU"/>
            </a:pPr>
            <a:r>
              <a:rPr lang="ru-RU" sz="2400" b="1" dirty="0">
                <a:solidFill>
                  <a:schemeClr val="bg1"/>
                </a:solidFill>
                <a:latin typeface="Manrope ExtraBold" charset="0"/>
                <a:ea typeface="Manrope ExtraBold" charset="0"/>
                <a:cs typeface="Manrope ExtraBold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39625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QAAAA0AAAAAkAAAAEgAAACQAAAASAAAAAAAAAABAAAAAAAAAAEAAABQAAAAhbacS3FV1T8AAAAAAADwvwAAAAAAAOA/AAAAAAAA4D8AAAAAAADgPwAAAAAAAOA/AAAAAAAA4D8AAAAAAADgPwAAAAAAAOA/AAAAAAAA4D8CAAAAjAAAAAEAAAAAAAAA2dnZ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ERzngB/f38A5+bmA8zMzADAwP8Af39/AAAAAAAAAAAAAAAAAAAAAAAAAAAAIQAAABgAAAAUAAAAigEAAPcLAACHMwAAHRgAABAAAAAmAAAACAAAAP//////////"/>
              </a:ext>
            </a:extLst>
          </p:cNvSpPr>
          <p:nvPr/>
        </p:nvSpPr>
        <p:spPr>
          <a:xfrm>
            <a:off x="250190" y="1945005"/>
            <a:ext cx="8126095" cy="19748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cap="none" noProof="1"/>
          </a:p>
        </p:txBody>
      </p:sp>
      <p:sp>
        <p:nvSpPr>
          <p:cNvPr id="3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JAAAACQAAAAkAAAAAAAAAABAAAAAAAAAAEAAABQAAAAAAAAAAAA4D8AAAAAAADgPwAAAAAAAOA/AAAAAAAA4D8AAAAAAADgPwAAAAAAAOA/AAAAAAAA4D8AAAAAAADgPwAAAAAAAOA/AAAAAAAA4D8CAAAAjAAAAAEAAAAAAAAApaWl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LO0vf8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paWlAP///wEAAAAAAAAAAAAAAAAAAAAAAAAAAAAAAAAAAAAAAAAAAAAAAAJ/f38AAAAAAMvLywDAwP8Af39/AAAAAAAAAAAAAAAAAAAAAAAAAAAAIQAAABgAAAAUAAAAAAAAABIBAAAASwAAigQAABAAAAAmAAAACAAAAP//////////"/>
              </a:ext>
            </a:extLst>
          </p:cNvSpPr>
          <p:nvPr/>
        </p:nvSpPr>
        <p:spPr>
          <a:xfrm>
            <a:off x="0" y="173990"/>
            <a:ext cx="12192000" cy="56388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800" b="1" cap="none" dirty="0">
                <a:solidFill>
                  <a:srgbClr val="1F4F7A"/>
                </a:solidFill>
              </a:rPr>
              <a:t>Совершенствование учетной политики</a:t>
            </a:r>
            <a:endParaRPr lang="en-US" sz="2800" b="1" cap="none" dirty="0">
              <a:solidFill>
                <a:srgbClr val="1F4F7A"/>
              </a:solidFill>
            </a:endParaRPr>
          </a:p>
        </p:txBody>
      </p:sp>
      <p:sp>
        <p:nvSpPr>
          <p:cNvPr id="4" name="Google Shape;632;p4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EACAADAAAAAA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5+bmA8zMzADAwP8Af39/AAAAAAAAAAAAAAAAAAAAAAAAAAAAIQAAABgAAAAUAAAAHAIAALkKAAAkMwAAmRcAABAAAAAmAAAACAAAAL2wAACAHwAA"/>
              </a:ext>
            </a:extLst>
          </p:cNvSpPr>
          <p:nvPr>
            <p:ph type="body" idx="4294967295"/>
          </p:nvPr>
        </p:nvSpPr>
        <p:spPr>
          <a:xfrm>
            <a:off x="342900" y="1743075"/>
            <a:ext cx="7970520" cy="2092960"/>
          </a:xfrm>
          <a:ln>
            <a:noFill/>
          </a:ln>
        </p:spPr>
        <p:txBody>
          <a:bodyPr vert="horz" wrap="square" lIns="121920" tIns="365760" rIns="121920" bIns="0" numCol="1" spcCol="215900" anchor="ctr">
            <a:prstTxWarp prst="textNoShape">
              <a:avLst/>
            </a:prstTxWarp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К-наблюдение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осуществляется в соответствии с группами наблюдения, критериями взятия, перевода, прекращения, а также частоты наблюдения;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регулярные осмотры врача-психиатра (первые 6 мес. – ежемесячно, вторые 6 мес. – 1 раз в квартал)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оказание медико-социальной помощи, в т.ч. реабилитации</a:t>
            </a:r>
            <a:r>
              <a:rPr lang="en-GB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;</a:t>
            </a:r>
            <a:endParaRPr lang="ru-RU" sz="1400" cap="none" dirty="0">
              <a:solidFill>
                <a:srgbClr val="002060"/>
              </a:solidFill>
              <a:latin typeface="Franklin Gothic Medium Cond" charset="0"/>
              <a:ea typeface="Calibri" pitchFamily="2" charset="-52"/>
              <a:cs typeface="Times New Roman" pitchFamily="1" charset="-5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лица снимаются с К-наблюдения при положительной динамике и отсутствии рецидивов в течение 12 месяцев</a:t>
            </a:r>
            <a:r>
              <a:rPr lang="en-GB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.</a:t>
            </a:r>
            <a:endParaRPr lang="ru-RU" sz="1400" cap="none" dirty="0">
              <a:solidFill>
                <a:srgbClr val="002060"/>
              </a:solidFill>
              <a:latin typeface="Franklin Gothic Medium Cond" charset="0"/>
              <a:ea typeface="Calibri" pitchFamily="2" charset="-52"/>
              <a:cs typeface="Times New Roman" pitchFamily="1" charset="-5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400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сохранение конфиденциальности</a:t>
            </a:r>
            <a:r>
              <a:rPr lang="ru-RU" sz="1400" cap="none" dirty="0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Times New Roman" pitchFamily="1" charset="-52"/>
              </a:rPr>
              <a:t> </a:t>
            </a:r>
            <a:endParaRPr lang="ru-RU" sz="1300" cap="none" dirty="0">
              <a:solidFill>
                <a:srgbClr val="002060"/>
              </a:solidFill>
              <a:latin typeface="Franklin Gothic Medium Cond" charset="0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5" name="Google Shape;318;p3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8gAAALUFAAB2SQAA9wsAABAAAAAmAAAACAAAAP//////////"/>
              </a:ext>
            </a:extLst>
          </p:cNvSpPr>
          <p:nvPr/>
        </p:nvSpPr>
        <p:spPr>
          <a:xfrm>
            <a:off x="153670" y="927735"/>
            <a:ext cx="11788140" cy="1017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kern="1" cap="none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lang="ru-RU"/>
            </a:lvl2pPr>
            <a:lvl3pPr>
              <a:spcBef>
                <a:spcPts val="0"/>
              </a:spcBef>
              <a:spcAft>
                <a:spcPts val="0"/>
              </a:spcAft>
              <a:buNone/>
              <a:defRPr lang="ru-RU"/>
            </a:lvl3pPr>
            <a:lvl4pPr>
              <a:spcBef>
                <a:spcPts val="0"/>
              </a:spcBef>
              <a:spcAft>
                <a:spcPts val="0"/>
              </a:spcAft>
              <a:buNone/>
              <a:defRPr lang="ru-RU"/>
            </a:lvl4pPr>
            <a:lvl5pPr>
              <a:spcBef>
                <a:spcPts val="0"/>
              </a:spcBef>
              <a:spcAft>
                <a:spcPts val="0"/>
              </a:spcAft>
              <a:buNone/>
              <a:defRPr lang="ru-RU"/>
            </a:lvl5pPr>
            <a:lvl6pPr>
              <a:spcBef>
                <a:spcPts val="0"/>
              </a:spcBef>
              <a:spcAft>
                <a:spcPts val="0"/>
              </a:spcAft>
              <a:buNone/>
              <a:defRPr lang="ru-RU"/>
            </a:lvl6pPr>
            <a:lvl7pPr>
              <a:spcBef>
                <a:spcPts val="0"/>
              </a:spcBef>
              <a:spcAft>
                <a:spcPts val="0"/>
              </a:spcAft>
              <a:buNone/>
              <a:defRPr lang="ru-RU"/>
            </a:lvl7pPr>
            <a:lvl8pPr>
              <a:spcBef>
                <a:spcPts val="0"/>
              </a:spcBef>
              <a:spcAft>
                <a:spcPts val="0"/>
              </a:spcAft>
              <a:buNone/>
              <a:defRPr lang="ru-RU"/>
            </a:lvl8pPr>
            <a:lvl9pPr>
              <a:spcBef>
                <a:spcPts val="0"/>
              </a:spcBef>
              <a:spcAft>
                <a:spcPts val="0"/>
              </a:spcAft>
              <a:buNone/>
              <a:defRPr lang="ru-RU"/>
            </a:lvl9pPr>
          </a:lstStyle>
          <a:p>
            <a:pPr algn="just">
              <a:defRPr lang="ru-RU"/>
            </a:pPr>
            <a:r>
              <a:rPr lang="ru-RU" sz="1400" b="1" i="1" cap="none">
                <a:solidFill>
                  <a:srgbClr val="FF000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КОНСУЛЬТАТИВНОЕ НАБЛЮДЕНИЕ </a:t>
            </a:r>
            <a:r>
              <a:rPr lang="ru-RU" sz="1400" i="1" cap="none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– медицинское наблюдение за лицом с пагубным употреблением ПАВ и (или) лицом с патологическим влечением к азартным играм</a:t>
            </a:r>
          </a:p>
          <a:p>
            <a:pPr algn="just">
              <a:defRPr lang="ru-RU"/>
            </a:pPr>
            <a:r>
              <a:rPr lang="ru-RU" sz="1400" b="1" i="1" cap="none">
                <a:solidFill>
                  <a:srgbClr val="FF000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ПАГУБНОЕ УПОТРЕБЛЕНИЕ ПАВ </a:t>
            </a:r>
            <a:r>
              <a:rPr lang="ru-RU" sz="1400" b="1" i="1" cap="none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- </a:t>
            </a:r>
            <a:r>
              <a:rPr lang="ru-RU" sz="1400" i="1" cap="none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немедицинское употребление, которое привело к физическим и (или) психическим, и (или) правовым последствиям без признаков синдрома зависимости</a:t>
            </a:r>
            <a:endParaRPr lang="ru-RU" sz="1400" b="1" i="1" cap="none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6" name="Заголовок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HQcAAKUEAADQRgAABQkAABAAAAAmAAAACAAAAP//////////"/>
              </a:ext>
            </a:extLst>
          </p:cNvSpPr>
          <p:nvPr/>
        </p:nvSpPr>
        <p:spPr>
          <a:xfrm>
            <a:off x="1156335" y="755015"/>
            <a:ext cx="10354945" cy="71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4400" kern="1" cap="none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ru-RU" sz="1400" b="1" cap="none">
                <a:solidFill>
                  <a:srgbClr val="002060"/>
                </a:solidFill>
                <a:latin typeface="Franklin Gothic Medium Cond" charset="0"/>
                <a:ea typeface="Calibri" pitchFamily="2" charset="-52"/>
                <a:cs typeface="Calibri" pitchFamily="2" charset="-52"/>
              </a:rPr>
              <a:t>В кодекс РК «О здоровье народа и системе здравоохранения» введены понятия: </a:t>
            </a:r>
            <a:endParaRPr sz="1400" b="1" cap="none" noProof="1">
              <a:solidFill>
                <a:srgbClr val="002060"/>
              </a:solidFill>
              <a:latin typeface="Franklin Gothic Medium Cond" charset="0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7" name="Google Shape;405;p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NwQAAH4cAAB9JgAArh4AABAAAAAmAAAACAAAAP//////////"/>
              </a:ext>
            </a:extLst>
          </p:cNvSpPr>
          <p:nvPr/>
        </p:nvSpPr>
        <p:spPr>
          <a:xfrm flipH="1">
            <a:off x="685165" y="4631690"/>
            <a:ext cx="5571490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b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4400" kern="1" cap="none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ru-RU" sz="1800" b="1" cap="none" dirty="0">
                <a:solidFill>
                  <a:srgbClr val="C6591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 этап (с декабря 2024 года)</a:t>
            </a:r>
          </a:p>
        </p:txBody>
      </p:sp>
      <p:sp>
        <p:nvSpPr>
          <p:cNvPr id="8" name="Google Shape;418;p4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Ly8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QMAAKUdAAAvHAAA8CUAABAAAAAmAAAACAAAAP//////////"/>
              </a:ext>
            </a:extLst>
          </p:cNvSpPr>
          <p:nvPr/>
        </p:nvSpPr>
        <p:spPr>
          <a:xfrm>
            <a:off x="536574" y="4819015"/>
            <a:ext cx="6524147" cy="134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>
            <a:lvl1pPr marL="4572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 charset="0"/>
              <a:buChar char="●"/>
              <a:defRPr lang="ru-RU" sz="18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1pPr>
            <a:lvl2pPr marL="914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2pPr>
            <a:lvl3pPr marL="1371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3pPr>
            <a:lvl4pPr marL="18288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4pPr>
            <a:lvl5pPr marL="22860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5pPr>
            <a:lvl6pPr marL="27432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6pPr>
            <a:lvl7pPr marL="3200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7pPr>
            <a:lvl8pPr marL="3657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8pPr>
            <a:lvl9pPr marL="4114800" marR="0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9pPr>
          </a:lstStyle>
          <a:p>
            <a:pPr marL="33655" indent="0" algn="just">
              <a:buNone/>
              <a:defRPr lang="ru-RU"/>
            </a:pPr>
            <a:r>
              <a:rPr lang="ru-RU" sz="1600" b="1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Планируется взятие на К-наблюдение:</a:t>
            </a:r>
          </a:p>
          <a:p>
            <a:pPr marL="319405" indent="-285750" algn="just">
              <a:lnSpc>
                <a:spcPct val="100000"/>
              </a:lnSpc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6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лиц с пагубным употреблением ПАВ </a:t>
            </a:r>
          </a:p>
          <a:p>
            <a:pPr marL="33655" indent="0" algn="just">
              <a:lnSpc>
                <a:spcPct val="100000"/>
              </a:lnSpc>
              <a:buNone/>
              <a:defRPr lang="ru-RU"/>
            </a:pPr>
            <a:r>
              <a:rPr lang="ru-RU" sz="12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(источник: </a:t>
            </a:r>
            <a:r>
              <a:rPr lang="ru-RU" sz="1200" cap="none" dirty="0" err="1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каб.мед.освидетельствования</a:t>
            </a:r>
            <a:r>
              <a:rPr lang="ru-RU" sz="12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; в год </a:t>
            </a:r>
            <a:r>
              <a:rPr lang="en-GB" sz="12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&gt;</a:t>
            </a:r>
            <a:r>
              <a:rPr lang="ru-RU" sz="12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7000 лиц)</a:t>
            </a:r>
            <a:endParaRPr lang="en-GB" sz="1200" cap="none" dirty="0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marL="319405" indent="-285750" algn="just">
              <a:lnSpc>
                <a:spcPct val="100000"/>
              </a:lnSpc>
              <a:buClr>
                <a:schemeClr val="tx1"/>
              </a:buClr>
              <a:buSzPts val="1400"/>
              <a:buFontTx/>
              <a:buChar char="-"/>
              <a:defRPr lang="ru-RU"/>
            </a:pPr>
            <a:r>
              <a:rPr lang="ru-RU" sz="16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лиц с патологическим влечением к азартным играм </a:t>
            </a:r>
          </a:p>
          <a:p>
            <a:pPr marL="33655" indent="0" algn="just">
              <a:lnSpc>
                <a:spcPct val="100000"/>
              </a:lnSpc>
              <a:buNone/>
              <a:defRPr lang="ru-RU"/>
            </a:pPr>
            <a:r>
              <a:rPr lang="ru-RU" sz="12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(источник: самообращение)</a:t>
            </a:r>
            <a:endParaRPr lang="en-GB" sz="1600" cap="none" dirty="0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9" name="Google Shape;418;p4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viUAAOAeAACmRgAApiMAABAAAAAmAAAACAAAAP//////////"/>
              </a:ext>
            </a:extLst>
          </p:cNvSpPr>
          <p:nvPr/>
        </p:nvSpPr>
        <p:spPr>
          <a:xfrm>
            <a:off x="8242299" y="4859655"/>
            <a:ext cx="3413126" cy="775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>
            <a:lvl1pPr marL="4572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 charset="0"/>
              <a:buChar char="●"/>
              <a:defRPr lang="ru-RU" sz="18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1pPr>
            <a:lvl2pPr marL="914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2pPr>
            <a:lvl3pPr marL="1371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3pPr>
            <a:lvl4pPr marL="18288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4pPr>
            <a:lvl5pPr marL="22860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5pPr>
            <a:lvl6pPr marL="27432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6pPr>
            <a:lvl7pPr marL="3200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7pPr>
            <a:lvl8pPr marL="3657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8pPr>
            <a:lvl9pPr marL="4114800" marR="0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9pPr>
          </a:lstStyle>
          <a:p>
            <a:pPr indent="-423545">
              <a:buClr>
                <a:schemeClr val="tx1"/>
              </a:buClr>
              <a:buSzTx/>
              <a:buFont typeface="Arial" pitchFamily="2" charset="-52"/>
              <a:buChar char="•"/>
              <a:defRPr lang="ru-RU"/>
            </a:pPr>
            <a:r>
              <a:rPr lang="ru-RU" sz="105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Судебно-психиатрическая экспертиза;</a:t>
            </a:r>
          </a:p>
          <a:p>
            <a:pPr indent="-423545">
              <a:buClr>
                <a:schemeClr val="tx1"/>
              </a:buClr>
              <a:buSzTx/>
              <a:buFont typeface="Arial" pitchFamily="2" charset="-52"/>
              <a:buChar char="•"/>
              <a:defRPr lang="ru-RU"/>
            </a:pPr>
            <a:r>
              <a:rPr lang="ru-RU" sz="1050" cap="none" dirty="0" err="1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Мед.комиссии</a:t>
            </a:r>
            <a:r>
              <a:rPr lang="ru-RU" sz="105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 военкоматов;</a:t>
            </a:r>
          </a:p>
          <a:p>
            <a:pPr indent="-423545">
              <a:buClr>
                <a:schemeClr val="tx1"/>
              </a:buClr>
              <a:buSzTx/>
              <a:buFont typeface="Arial" pitchFamily="2" charset="-52"/>
              <a:buChar char="•"/>
              <a:defRPr lang="ru-RU"/>
            </a:pPr>
            <a:r>
              <a:rPr lang="ru-RU" sz="105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Организации образования;</a:t>
            </a:r>
          </a:p>
          <a:p>
            <a:pPr indent="-423545">
              <a:buClr>
                <a:schemeClr val="tx1"/>
              </a:buClr>
              <a:buSzTx/>
              <a:buFont typeface="Arial" pitchFamily="2" charset="-52"/>
              <a:buChar char="•"/>
              <a:defRPr lang="ru-RU"/>
            </a:pPr>
            <a:r>
              <a:rPr lang="ru-RU" sz="1050" cap="none" dirty="0" err="1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Мед.комиссии</a:t>
            </a:r>
            <a:r>
              <a:rPr lang="ru-RU" sz="105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 на допуск к вождению, владению оружием,  на учёбу, на работу с оружием, взрывчаткой, движущимися механизмами;</a:t>
            </a:r>
          </a:p>
          <a:p>
            <a:pPr indent="-423545">
              <a:buClr>
                <a:schemeClr val="tx1"/>
              </a:buClr>
              <a:buSzTx/>
              <a:buFont typeface="Arial" pitchFamily="2" charset="-52"/>
              <a:buChar char="•"/>
              <a:defRPr lang="ru-RU"/>
            </a:pPr>
            <a:r>
              <a:rPr lang="ru-RU" sz="105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Судебно-наркологическая экспертиза</a:t>
            </a:r>
          </a:p>
        </p:txBody>
      </p:sp>
      <p:sp>
        <p:nvSpPr>
          <p:cNvPr id="10" name="Google Shape;406;p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AAAAAAAAAAAEAAABQAAAAAAAAAAAA4D8AAAAAAADgPwAAAAAAAOA/AAAAAAAA4D8AAAAAAADgPwAAAAAAAOA/AAAAAAAA4D8AAAAAAADgPwAAAAAAAOA/AAAAAAAA4D8CAAAAjAAAAAEAAAAAAAAA3+z3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Li4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+z3AP///wEAAAAAAAAAAAAAAAAAAAAAAAAAAAAAAAAAAAAAAAAAAAAAAAJ/f38A5+bmA8zMzADAwP8Af39/AAAAAAAAAAAAAAAAAAAAAAAAAAAAIQAAABgAAAAUAAAAMjYAAJ8bAAACRgAAMR8AABAAAAAmAAAACAAAAP//////////"/>
              </a:ext>
            </a:extLst>
          </p:cNvSpPr>
          <p:nvPr/>
        </p:nvSpPr>
        <p:spPr>
          <a:xfrm flipH="1">
            <a:off x="4192172" y="6064250"/>
            <a:ext cx="2868550" cy="580390"/>
          </a:xfrm>
          <a:prstGeom prst="rect">
            <a:avLst/>
          </a:prstGeom>
          <a:solidFill>
            <a:srgbClr val="DFECF7"/>
          </a:solidFill>
          <a:ln>
            <a:solidFill>
              <a:srgbClr val="FF0000"/>
            </a:solidFill>
          </a:ln>
          <a:effectLst/>
        </p:spPr>
        <p:txBody>
          <a:bodyPr vert="horz" wrap="square" lIns="121920" tIns="121920" rIns="121920" bIns="121920" numCol="1" spcCol="215900" anchor="t"/>
          <a:lstStyle>
            <a:lvl1pPr marL="457200" marR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1pPr>
            <a:lvl2pPr marL="9144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2pPr>
            <a:lvl3pPr marL="13716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3pPr>
            <a:lvl4pPr marL="18288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4pPr>
            <a:lvl5pPr marL="22860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5pPr>
            <a:lvl6pPr marL="27432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6pPr>
            <a:lvl7pPr marL="32004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7pPr>
            <a:lvl8pPr marL="36576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8pPr>
            <a:lvl9pPr marL="41148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defRPr lang="ru-RU"/>
            </a:pPr>
            <a:r>
              <a:rPr lang="ru-RU" sz="1200" cap="none" dirty="0">
                <a:solidFill>
                  <a:srgbClr val="FF00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+ИНИЦИРОВАНИЕ РАЗРАБОТКИ ОТДЕЛЬНОГО ТАРИФА</a:t>
            </a:r>
          </a:p>
        </p:txBody>
      </p:sp>
      <p:sp>
        <p:nvSpPr>
          <p:cNvPr id="11" name="Google Shape;406;p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yts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iUAAA8dAAD6OAAA3B4AABAAAAAmAAAACAAAAP//////////"/>
              </a:ext>
            </a:extLst>
          </p:cNvSpPr>
          <p:nvPr/>
        </p:nvSpPr>
        <p:spPr>
          <a:xfrm flipH="1">
            <a:off x="8571547" y="4621847"/>
            <a:ext cx="3088640" cy="292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>
            <a:lvl1pPr marL="457200" marR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1pPr>
            <a:lvl2pPr marL="9144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2pPr>
            <a:lvl3pPr marL="13716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3pPr>
            <a:lvl4pPr marL="18288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4pPr>
            <a:lvl5pPr marL="22860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5pPr>
            <a:lvl6pPr marL="27432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6pPr>
            <a:lvl7pPr marL="32004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7pPr>
            <a:lvl8pPr marL="36576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8pPr>
            <a:lvl9pPr marL="4114800" marR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000" b="0" i="0" u="none" strike="noStrike" cap="none">
                <a:solidFill>
                  <a:srgbClr val="000000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9pPr>
          </a:lstStyle>
          <a:p>
            <a:pPr marL="0" indent="0">
              <a:defRPr lang="ru-RU"/>
            </a:pPr>
            <a:r>
              <a:rPr lang="ru-RU" sz="1600" b="1" cap="none" dirty="0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Источники взятия:</a:t>
            </a:r>
          </a:p>
        </p:txBody>
      </p:sp>
      <p:sp>
        <p:nvSpPr>
          <p:cNvPr id="12" name="Скругленный 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CA3Z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CA3ZAB/f38A5+bmA8zMzADAwP8Af39/AAAAAAAAAAAAAAAAAAAAAAAAAAAAIQAAABgAAAAUAAAAHAIAAD0bAABAHgAAiCkAABAAAAAmAAAACAAAAP//////////"/>
              </a:ext>
            </a:extLst>
          </p:cNvSpPr>
          <p:nvPr/>
        </p:nvSpPr>
        <p:spPr>
          <a:xfrm>
            <a:off x="342900" y="4427855"/>
            <a:ext cx="6881970" cy="2323465"/>
          </a:xfrm>
          <a:prstGeom prst="roundRect">
            <a:avLst>
              <a:gd name="adj" fmla="val 16667"/>
            </a:avLst>
          </a:prstGeom>
          <a:noFill/>
          <a:ln w="19050" cap="flat" cmpd="sng" algn="ctr">
            <a:solidFill>
              <a:srgbClr val="20376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cap="none" noProof="1"/>
          </a:p>
        </p:txBody>
      </p:sp>
      <p:sp>
        <p:nvSpPr>
          <p:cNvPr id="13" name="Скругленный прямоугольник 2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CA3Z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CA3ZAB/f38A5+bmA8zMzADAwP8Af39/AAAAAAAAAAAAAAAAAAAAAAAAAAAAIQAAABgAAAAUAAAAgCUAAD0bAAD0RwAAiCkAABAAAAAmAAAACAAAAP//////////"/>
              </a:ext>
            </a:extLst>
          </p:cNvSpPr>
          <p:nvPr/>
        </p:nvSpPr>
        <p:spPr>
          <a:xfrm>
            <a:off x="8283574" y="4427855"/>
            <a:ext cx="3413126" cy="2323465"/>
          </a:xfrm>
          <a:prstGeom prst="roundRect">
            <a:avLst>
              <a:gd name="adj" fmla="val 16667"/>
            </a:avLst>
          </a:prstGeom>
          <a:noFill/>
          <a:ln w="19050" cap="flat" cmpd="sng" algn="ctr">
            <a:solidFill>
              <a:srgbClr val="20376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cap="none" noProof="1"/>
          </a:p>
        </p:txBody>
      </p:sp>
      <p:sp>
        <p:nvSpPr>
          <p:cNvPr id="14" name="Google Shape;405;p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ZycAAFMcAACtSQAAhB4AABAAAAAmAAAACAAAAP//////////"/>
              </a:ext>
            </a:extLst>
          </p:cNvSpPr>
          <p:nvPr/>
        </p:nvSpPr>
        <p:spPr>
          <a:xfrm flipH="1">
            <a:off x="8862535" y="4474845"/>
            <a:ext cx="2172653" cy="356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b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tabLst/>
              <a:defRPr lang="ru-RU" sz="4400" kern="1" cap="none">
                <a:solidFill>
                  <a:schemeClr val="tx1"/>
                </a:solidFill>
                <a:latin typeface="Calibri Light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ru-RU" sz="1600" b="1" cap="none" dirty="0">
                <a:solidFill>
                  <a:srgbClr val="C6591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 этап (с 2026 года)</a:t>
            </a:r>
          </a:p>
        </p:txBody>
      </p:sp>
      <p:sp>
        <p:nvSpPr>
          <p:cNvPr id="15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JAAAACQAAAAkAAAAAAAAAABAAAAAAAAAAEAAABQAAAAAAAAAAAA4D8AAAAAAADgPwAAAAAAAOA/AAAAAAAA4D8AAAAAAADgPwAAAAAAAOA/AAAAAAAA4D8AAAAAAADgPwAAAAAAAOA/AAAAAAAA4D8CAAAAjAAAAAEAAAAAAAAAvNf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F8AY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vNfvAP///wEAAAAAAAAAAAAAAAAAAAAAAAAAAAAAAAAAAAAAAAAAAAAAAAJ/f38AAAAAAMvLywDAwP8Af39/AAAAAAAAAAAAAAAAAAAAAAAAAAAAIQAAABgAAAAUAAAAAAAAAIMYAAAASwAA4xoAABAAAAAmAAAACAAAAP//////////"/>
              </a:ext>
            </a:extLst>
          </p:cNvSpPr>
          <p:nvPr/>
        </p:nvSpPr>
        <p:spPr>
          <a:xfrm>
            <a:off x="0" y="3984625"/>
            <a:ext cx="12192000" cy="386080"/>
          </a:xfrm>
          <a:prstGeom prst="rect">
            <a:avLst/>
          </a:prstGeom>
          <a:solidFill>
            <a:srgbClr val="BCD7EF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000" b="1" cap="none">
                <a:solidFill>
                  <a:srgbClr val="3F3F3F"/>
                </a:solidFill>
              </a:rPr>
              <a:t>Этапы расширения К-наблюдения</a:t>
            </a:r>
            <a:endParaRPr lang="en-US" sz="2000" b="1" cap="none">
              <a:solidFill>
                <a:srgbClr val="3F3F3F"/>
              </a:solidFill>
            </a:endParaRPr>
          </a:p>
        </p:txBody>
      </p:sp>
      <p:sp>
        <p:nvSpPr>
          <p:cNvPr id="16" name="Google Shape;956;p7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CwAAAA0AAAAAkAAAAJAAAACQAAAAkAAAAAAAAAABAAAAAAAAAAEAAABQAAAAAAAAAAAA4D8AAAAAAADgPwAAAAAAAOA/AAAAAAAA4D8AAAAAAADgPwAAAAAAAOA/AAAAAAAA4D8AAAAAAADgPwAAAAAAAOA/AAAAAAAA4D8CAAAAjAAAAAEAAAAAAAAAvNf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NfvAP///wEAAAAAAAAAAAAAAAAAAAAAAAAAAAAAAAAAAAAAAAAAAAAAAAJ/f38A5+bmA8zMzADAwP8Af39/AAAAAAAAAAAAAAAAAAAAAAAAAAAAIQAAABgAAAAUAAAA0B8AAK8dAACWJAAAFScAABAAAAAmAAAACAAAAP//////////"/>
              </a:ext>
            </a:extLst>
          </p:cNvSpPr>
          <p:nvPr/>
        </p:nvSpPr>
        <p:spPr>
          <a:xfrm>
            <a:off x="7378222" y="4729162"/>
            <a:ext cx="775970" cy="1527810"/>
          </a:xfrm>
          <a:custGeom>
            <a:avLst/>
            <a:gdLst/>
            <a:ahLst/>
            <a:cxnLst/>
            <a:rect l="0" t="0" r="775970" b="1527810"/>
            <a:pathLst>
              <a:path w="775970" h="1527810">
                <a:moveTo>
                  <a:pt x="168904" y="0"/>
                </a:moveTo>
                <a:cubicBezTo>
                  <a:pt x="83355" y="0"/>
                  <a:pt x="548" y="87486"/>
                  <a:pt x="548" y="219071"/>
                </a:cubicBezTo>
                <a:lnTo>
                  <a:pt x="548" y="1311584"/>
                </a:lnTo>
                <a:cubicBezTo>
                  <a:pt x="4387" y="1441035"/>
                  <a:pt x="86645" y="1527810"/>
                  <a:pt x="173291" y="1527810"/>
                </a:cubicBezTo>
                <a:cubicBezTo>
                  <a:pt x="213872" y="1527810"/>
                  <a:pt x="255001" y="1508606"/>
                  <a:pt x="289001" y="1465929"/>
                </a:cubicBezTo>
                <a:lnTo>
                  <a:pt x="708518" y="921807"/>
                </a:lnTo>
                <a:cubicBezTo>
                  <a:pt x="775422" y="840011"/>
                  <a:pt x="775422" y="701313"/>
                  <a:pt x="708518" y="614538"/>
                </a:cubicBezTo>
                <a:lnTo>
                  <a:pt x="285162" y="65437"/>
                </a:lnTo>
                <a:cubicBezTo>
                  <a:pt x="251710" y="20627"/>
                  <a:pt x="210033" y="0"/>
                  <a:pt x="168904" y="0"/>
                </a:cubicBezTo>
                <a:close/>
              </a:path>
            </a:pathLst>
          </a:custGeom>
          <a:solidFill>
            <a:srgbClr val="BCD7EF"/>
          </a:solidFill>
          <a:ln>
            <a:noFill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lang="ru-RU"/>
            </a:pPr>
            <a:endParaRPr/>
          </a:p>
        </p:txBody>
      </p:sp>
      <p:sp>
        <p:nvSpPr>
          <p:cNvPr id="17" name="Скругленный 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QAAAA0AAAAAkAAAAEgAAACQAAAASAAAAAAAAAABAAAAAAAAAAEAAABQAAAAhbacS3FV1T8AAAAAAADwvwAAAAAAAOA/AAAAAAAA4D8AAAAAAADgPwAAAAAAAOA/AAAAAAAA4D8AAAAAAADgPwAAAAAAAOA/AAAAAAAA4D8CAAAAjAAAAAEAAAAAAAAAxt+1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ERzngB/f38A5+bmA8zMzADAwP8Af39/AAAAAAAAAAAAAAAAAAAAAAAAAAAAIQAAABgAAAAUAAAAejQAAPcLAAAOSgAAJhgAABAAAAAmAAAACAAAAP//////////"/>
              </a:ext>
            </a:extLst>
          </p:cNvSpPr>
          <p:nvPr/>
        </p:nvSpPr>
        <p:spPr>
          <a:xfrm>
            <a:off x="8530590" y="1945005"/>
            <a:ext cx="3507740" cy="1980565"/>
          </a:xfrm>
          <a:prstGeom prst="roundRect">
            <a:avLst>
              <a:gd name="adj" fmla="val 16667"/>
            </a:avLst>
          </a:prstGeom>
          <a:solidFill>
            <a:srgbClr val="C6DFB5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cap="none" noProof="1"/>
          </a:p>
        </p:txBody>
      </p:sp>
      <p:sp>
        <p:nvSpPr>
          <p:cNvPr id="18" name="Google Shape;418;p4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wAAAAMAAAADAAAAAw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a2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3zQAAG0OAACqSQAArRoAABAAAAAmAAAACAAAAP//////////"/>
              </a:ext>
            </a:extLst>
          </p:cNvSpPr>
          <p:nvPr/>
        </p:nvSpPr>
        <p:spPr>
          <a:xfrm>
            <a:off x="8594725" y="2345055"/>
            <a:ext cx="3380105" cy="1991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121920" rIns="121920" bIns="121920" numCol="1" spcCol="215900" anchor="t"/>
          <a:lstStyle>
            <a:lvl1pPr marL="4572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 charset="0"/>
              <a:buChar char="●"/>
              <a:defRPr lang="ru-RU" sz="18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1pPr>
            <a:lvl2pPr marL="914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2pPr>
            <a:lvl3pPr marL="1371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3pPr>
            <a:lvl4pPr marL="18288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4pPr>
            <a:lvl5pPr marL="22860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5pPr>
            <a:lvl6pPr marL="27432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6pPr>
            <a:lvl7pPr marL="32004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●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7pPr>
            <a:lvl8pPr marL="3657600" marR="0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 charset="0"/>
              <a:buChar char="○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8pPr>
            <a:lvl9pPr marL="4114800" marR="0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 charset="0"/>
              <a:buChar char="■"/>
              <a:defRPr lang="ru-RU" sz="1400" b="0" i="0" u="none" strike="noStrike" cap="none">
                <a:solidFill>
                  <a:schemeClr val="accent5"/>
                </a:solidFill>
                <a:latin typeface="Arvo" charset="0"/>
                <a:ea typeface="Calibri" pitchFamily="2" charset="-52"/>
                <a:cs typeface="Calibri" pitchFamily="2" charset="-52"/>
              </a:defRPr>
            </a:lvl9pPr>
          </a:lstStyle>
          <a:p>
            <a:pPr marL="33655" indent="0">
              <a:buNone/>
              <a:defRPr lang="ru-RU"/>
            </a:pPr>
            <a:r>
              <a:rPr lang="ru-RU" sz="1400" b="1" i="1" cap="none" dirty="0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ВВЕДЕНИЕ ДАННЫХ НОРМ ПОЗВОЛИТ:</a:t>
            </a:r>
            <a:endParaRPr lang="en-GB" sz="1400" b="1" i="1" cap="none" dirty="0">
              <a:solidFill>
                <a:srgbClr val="203764"/>
              </a:solidFill>
              <a:latin typeface="Franklin Gothic Medium" pitchFamily="2" charset="-52"/>
              <a:ea typeface="Calibri" pitchFamily="2" charset="-52"/>
              <a:cs typeface="Times New Roman" pitchFamily="1" charset="-52"/>
            </a:endParaRPr>
          </a:p>
          <a:p>
            <a:pPr indent="-423545">
              <a:buClr>
                <a:schemeClr val="tx1"/>
              </a:buClr>
              <a:buSzPts val="1400"/>
              <a:buFont typeface="Wingdings" charset="2"/>
              <a:buChar char="Ø"/>
              <a:defRPr lang="ru-RU"/>
            </a:pPr>
            <a:r>
              <a:rPr lang="ru-RU" sz="1400" i="1" cap="none" dirty="0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Снизить барьеры, стигматизацию</a:t>
            </a:r>
            <a:endParaRPr lang="en-GB" sz="1400" i="1" cap="none" dirty="0">
              <a:solidFill>
                <a:srgbClr val="203764"/>
              </a:solidFill>
              <a:latin typeface="Franklin Gothic Medium" pitchFamily="2" charset="-52"/>
              <a:ea typeface="Calibri" pitchFamily="2" charset="-52"/>
              <a:cs typeface="Times New Roman" pitchFamily="1" charset="-52"/>
            </a:endParaRPr>
          </a:p>
          <a:p>
            <a:pPr indent="-423545">
              <a:buClr>
                <a:schemeClr val="tx1"/>
              </a:buClr>
              <a:buSzPts val="1400"/>
              <a:buFont typeface="Wingdings" charset="2"/>
              <a:buChar char="Ø"/>
              <a:defRPr lang="ru-RU"/>
            </a:pPr>
            <a:r>
              <a:rPr lang="ru-RU" sz="1400" i="1" cap="none" dirty="0">
                <a:solidFill>
                  <a:srgbClr val="203764"/>
                </a:solidFill>
                <a:latin typeface="Franklin Gothic Medium" pitchFamily="2" charset="-52"/>
                <a:ea typeface="Calibri" pitchFamily="2" charset="-52"/>
                <a:cs typeface="Times New Roman" pitchFamily="1" charset="-52"/>
              </a:rPr>
              <a:t>Расширить доступ к медицинской помощи лицам с пагубным эпизодом</a:t>
            </a:r>
            <a:endParaRPr lang="en-GB" sz="1400" i="1" cap="none" dirty="0">
              <a:solidFill>
                <a:srgbClr val="203764"/>
              </a:solidFill>
              <a:latin typeface="Franklin Gothic Medium" pitchFamily="2" charset="-52"/>
              <a:ea typeface="Calibri" pitchFamily="2" charset="-52"/>
              <a:cs typeface="Times New Roman" pitchFamily="1" charset="-52"/>
            </a:endParaRPr>
          </a:p>
        </p:txBody>
      </p:sp>
      <p:grpSp>
        <p:nvGrpSpPr>
          <p:cNvPr id="19" name="Google Shape;9063;p80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NPTvZhMAAAAlAAAAAQAAAA8BAAAAkAAAAEgAAACQAAAASAAAAAAAAAAAAAAAAAAAABcAAAAUAAAAAAAAAAAAAAD/fwAA/38AAAAAAAAJAAAABAAAAAAAAAAfAAAAVAAAAAAAAAAAAAAAAAAAAAAAAAAAAAAAAAAAAAAAAAAAAAAAAAAAAAAAAAAAAAAAAAAAAAAAAAAAAAAAAAAAAAAAAAAAAAAAAAAAAAAAAAAAAAAAAAAAACEAAAAYAAAAFAAAABM+AAC3DAAAREAAAOgOAAAQAAAAJgAAAAgAAAD/////AAAAAA=="/>
              </a:ext>
            </a:extLst>
          </p:cNvGrpSpPr>
          <p:nvPr/>
        </p:nvGrpSpPr>
        <p:grpSpPr>
          <a:xfrm>
            <a:off x="10090785" y="2066925"/>
            <a:ext cx="356235" cy="356235"/>
            <a:chOff x="10090785" y="2066925"/>
            <a:chExt cx="356235" cy="356235"/>
          </a:xfrm>
        </p:grpSpPr>
        <p:sp>
          <p:nvSpPr>
            <p:cNvPr id="22" name="Google Shape;9064;p8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CwAAAA0AAAAAkAAAAJAAAACQAAAAkAAAAAAAAAABAAAAAAAAAAEAAABQAAAAAAAAAAAA4D8AAAAAAADgPwAAAAAAAOA/AAAAAAAA4D8AAAAAAADgPwAAAAAAAOA/AAAAAAAA4D8AAAAAAADgPwAAAAAAAOA/AAAAAAAA4D8CAAAAjAAAAAEAAAAAAAAA/wA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wAAAP///wEAAAAAAAAAAAAAAAAAAAAAAAAAAAAAAAAAAAAAAAAAAAAAAAJ/f38A5+bmA8zMzADAwP8Af39/AAAAAAAAAAAAAAAAAAAAAAAAAAAAIQAAABgAAAAUAAAAEz4AALcMAABEQAAA6A4AAAAAAAAmAAAACAAAAP//////////"/>
                </a:ext>
              </a:extLst>
            </p:cNvSpPr>
            <p:nvPr/>
          </p:nvSpPr>
          <p:spPr>
            <a:xfrm>
              <a:off x="10090785" y="2066925"/>
              <a:ext cx="356235" cy="356235"/>
            </a:xfrm>
            <a:custGeom>
              <a:avLst/>
              <a:gdLst/>
              <a:ahLst/>
              <a:cxnLst/>
              <a:rect l="0" t="0" r="356235" b="356235"/>
              <a:pathLst>
                <a:path w="356235" h="356235">
                  <a:moveTo>
                    <a:pt x="178498" y="0"/>
                  </a:moveTo>
                  <a:cubicBezTo>
                    <a:pt x="135747" y="0"/>
                    <a:pt x="94172" y="15514"/>
                    <a:pt x="62029" y="43523"/>
                  </a:cubicBezTo>
                  <a:cubicBezTo>
                    <a:pt x="59743" y="45431"/>
                    <a:pt x="59743" y="48833"/>
                    <a:pt x="61648" y="51122"/>
                  </a:cubicBezTo>
                  <a:cubicBezTo>
                    <a:pt x="62633" y="52298"/>
                    <a:pt x="64030" y="52870"/>
                    <a:pt x="65460" y="52870"/>
                  </a:cubicBezTo>
                  <a:cubicBezTo>
                    <a:pt x="66794" y="52870"/>
                    <a:pt x="68128" y="52394"/>
                    <a:pt x="69207" y="51503"/>
                  </a:cubicBezTo>
                  <a:cubicBezTo>
                    <a:pt x="99444" y="24988"/>
                    <a:pt x="138415" y="11000"/>
                    <a:pt x="178498" y="11000"/>
                  </a:cubicBezTo>
                  <a:cubicBezTo>
                    <a:pt x="222742" y="11000"/>
                    <a:pt x="265080" y="28390"/>
                    <a:pt x="296491" y="60183"/>
                  </a:cubicBezTo>
                  <a:cubicBezTo>
                    <a:pt x="328253" y="91625"/>
                    <a:pt x="345626" y="134005"/>
                    <a:pt x="345626" y="178292"/>
                  </a:cubicBezTo>
                  <a:cubicBezTo>
                    <a:pt x="345626" y="222960"/>
                    <a:pt x="328253" y="264990"/>
                    <a:pt x="296491" y="296783"/>
                  </a:cubicBezTo>
                  <a:cubicBezTo>
                    <a:pt x="265080" y="328194"/>
                    <a:pt x="222742" y="345997"/>
                    <a:pt x="178498" y="345997"/>
                  </a:cubicBezTo>
                  <a:cubicBezTo>
                    <a:pt x="133873" y="345997"/>
                    <a:pt x="91885" y="328194"/>
                    <a:pt x="60124" y="296783"/>
                  </a:cubicBezTo>
                  <a:cubicBezTo>
                    <a:pt x="28362" y="264990"/>
                    <a:pt x="10957" y="222960"/>
                    <a:pt x="10957" y="178292"/>
                  </a:cubicBezTo>
                  <a:cubicBezTo>
                    <a:pt x="10957" y="136644"/>
                    <a:pt x="26107" y="96903"/>
                    <a:pt x="54089" y="66255"/>
                  </a:cubicBezTo>
                  <a:cubicBezTo>
                    <a:pt x="55963" y="63966"/>
                    <a:pt x="55963" y="60564"/>
                    <a:pt x="53708" y="58688"/>
                  </a:cubicBezTo>
                  <a:cubicBezTo>
                    <a:pt x="52628" y="57766"/>
                    <a:pt x="51262" y="57290"/>
                    <a:pt x="49960" y="57290"/>
                  </a:cubicBezTo>
                  <a:cubicBezTo>
                    <a:pt x="48531" y="57290"/>
                    <a:pt x="47133" y="57862"/>
                    <a:pt x="46149" y="59070"/>
                  </a:cubicBezTo>
                  <a:cubicBezTo>
                    <a:pt x="16261" y="91625"/>
                    <a:pt x="0" y="134386"/>
                    <a:pt x="0" y="178292"/>
                  </a:cubicBezTo>
                  <a:cubicBezTo>
                    <a:pt x="0" y="225599"/>
                    <a:pt x="18516" y="270649"/>
                    <a:pt x="52183" y="304349"/>
                  </a:cubicBezTo>
                  <a:cubicBezTo>
                    <a:pt x="85850" y="337668"/>
                    <a:pt x="130094" y="356203"/>
                    <a:pt x="178117" y="356203"/>
                  </a:cubicBezTo>
                  <a:cubicBezTo>
                    <a:pt x="225759" y="356203"/>
                    <a:pt x="270003" y="337668"/>
                    <a:pt x="303670" y="304349"/>
                  </a:cubicBezTo>
                  <a:cubicBezTo>
                    <a:pt x="337305" y="270649"/>
                    <a:pt x="355853" y="225981"/>
                    <a:pt x="355853" y="178292"/>
                  </a:cubicBezTo>
                  <a:cubicBezTo>
                    <a:pt x="356235" y="130222"/>
                    <a:pt x="337686" y="85553"/>
                    <a:pt x="304051" y="51853"/>
                  </a:cubicBezTo>
                  <a:cubicBezTo>
                    <a:pt x="270765" y="18185"/>
                    <a:pt x="226140" y="0"/>
                    <a:pt x="1784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91440" tIns="91440" rIns="91440" bIns="91440" numCol="1" spcCol="215900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  <a:defRPr lang="ru-RU"/>
              </a:pPr>
              <a:endParaRPr/>
            </a:p>
          </p:txBody>
        </p:sp>
        <p:sp>
          <p:nvSpPr>
            <p:cNvPr id="21" name="Google Shape;9065;p8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CwAAAA0AAAAAkAAAAJAAAACQAAAAkAAAAAAAAAABAAAAAAAAAAEAAABQAAAAAAAAAAAA4D8AAAAAAADgPwAAAAAAAOA/AAAAAAAA4D8AAAAAAADgPwAAAAAAAOA/AAAAAAAA4D8AAAAAAADgPwAAAAAAAOA/AAAAAAAA4D8CAAAAjAAAAAEAAAAAAAAA/wA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wAAAP///wEAAAAAAAAAAAAAAAAAAAAAAAAAAAAAAAAAAAAAAAAAAAAAAAJ/f38A5+bmA8zMzADAwP8Af39/AAAAAAAAAAAAAAAAAAAAAAAAAAAAIQAAABgAAAAUAAAA8z4AADIOAABQPwAAkA4AAAAAAAAmAAAACAAAAP//////////"/>
                </a:ext>
              </a:extLst>
            </p:cNvSpPr>
            <p:nvPr/>
          </p:nvSpPr>
          <p:spPr>
            <a:xfrm>
              <a:off x="10233025" y="2307590"/>
              <a:ext cx="59055" cy="59690"/>
            </a:xfrm>
            <a:custGeom>
              <a:avLst/>
              <a:gdLst/>
              <a:ahLst/>
              <a:cxnLst/>
              <a:rect l="0" t="0" r="59055" b="59690"/>
              <a:pathLst>
                <a:path w="59055" h="59690">
                  <a:moveTo>
                    <a:pt x="29322" y="10661"/>
                  </a:moveTo>
                  <a:cubicBezTo>
                    <a:pt x="39864" y="10661"/>
                    <a:pt x="48891" y="19407"/>
                    <a:pt x="48891" y="30037"/>
                  </a:cubicBezTo>
                  <a:cubicBezTo>
                    <a:pt x="48891" y="40315"/>
                    <a:pt x="39864" y="49412"/>
                    <a:pt x="29322" y="49412"/>
                  </a:cubicBezTo>
                  <a:cubicBezTo>
                    <a:pt x="19190" y="49412"/>
                    <a:pt x="10542" y="41081"/>
                    <a:pt x="10542" y="30037"/>
                  </a:cubicBezTo>
                  <a:cubicBezTo>
                    <a:pt x="10542" y="19024"/>
                    <a:pt x="19190" y="10661"/>
                    <a:pt x="29322" y="10661"/>
                  </a:cubicBezTo>
                  <a:close/>
                  <a:moveTo>
                    <a:pt x="29322" y="32"/>
                  </a:moveTo>
                  <a:cubicBezTo>
                    <a:pt x="13540" y="32"/>
                    <a:pt x="31" y="13311"/>
                    <a:pt x="31" y="30037"/>
                  </a:cubicBezTo>
                  <a:cubicBezTo>
                    <a:pt x="31" y="46379"/>
                    <a:pt x="13161" y="59690"/>
                    <a:pt x="29322" y="59690"/>
                  </a:cubicBezTo>
                  <a:cubicBezTo>
                    <a:pt x="37591" y="59690"/>
                    <a:pt x="45135" y="56658"/>
                    <a:pt x="50753" y="50944"/>
                  </a:cubicBezTo>
                  <a:cubicBezTo>
                    <a:pt x="56403" y="45230"/>
                    <a:pt x="59023" y="37633"/>
                    <a:pt x="59023" y="30037"/>
                  </a:cubicBezTo>
                  <a:cubicBezTo>
                    <a:pt x="59023" y="21674"/>
                    <a:pt x="55646" y="14460"/>
                    <a:pt x="49996" y="8395"/>
                  </a:cubicBezTo>
                  <a:cubicBezTo>
                    <a:pt x="44378" y="3447"/>
                    <a:pt x="37591" y="32"/>
                    <a:pt x="29322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91440" tIns="91440" rIns="91440" bIns="91440" numCol="1" spcCol="215900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  <a:defRPr lang="ru-RU"/>
              </a:pPr>
              <a:endParaRPr/>
            </a:p>
          </p:txBody>
        </p:sp>
        <p:sp>
          <p:nvSpPr>
            <p:cNvPr id="20" name="Google Shape;9066;p80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CwAAAA0AAAAAkAAAAJAAAACQAAAAkAAAAAAAAAABAAAAAAAAAAEAAABQAAAAAAAAAAAA4D8AAAAAAADgPwAAAAAAAOA/AAAAAAAA4D8AAAAAAADgPwAAAAAAAOA/AAAAAAAA4D8AAAAAAADgPwAAAAAAAOA/AAAAAAAA4D8CAAAAjAAAAAEAAAAAAAAA/wA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Y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wAAAP///wEAAAAAAAAAAAAAAAAAAAAAAAAAAAAAAAAAAAAAAAAAAAAAAAJ/f38A5+bmA8zMzADAwP8Af39/AAAAAAAAAAAAAAAAAAAAAAAAAAAAIQAAABgAAAAUAAAAvT4AAA0NAACbPwAAIQ4AAAAAAAAmAAAACAAAAP//////////"/>
                </a:ext>
              </a:extLst>
            </p:cNvSpPr>
            <p:nvPr/>
          </p:nvSpPr>
          <p:spPr>
            <a:xfrm>
              <a:off x="10198735" y="2121535"/>
              <a:ext cx="140970" cy="175260"/>
            </a:xfrm>
            <a:custGeom>
              <a:avLst/>
              <a:gdLst/>
              <a:ahLst/>
              <a:cxnLst/>
              <a:rect l="0" t="0" r="140970" b="175260"/>
              <a:pathLst>
                <a:path w="140970" h="175260">
                  <a:moveTo>
                    <a:pt x="68010" y="32"/>
                  </a:moveTo>
                  <a:cubicBezTo>
                    <a:pt x="41955" y="32"/>
                    <a:pt x="25706" y="9110"/>
                    <a:pt x="17010" y="15959"/>
                  </a:cubicBezTo>
                  <a:cubicBezTo>
                    <a:pt x="6062" y="25037"/>
                    <a:pt x="0" y="36823"/>
                    <a:pt x="0" y="48195"/>
                  </a:cubicBezTo>
                  <a:cubicBezTo>
                    <a:pt x="0" y="55394"/>
                    <a:pt x="2666" y="61828"/>
                    <a:pt x="8315" y="66383"/>
                  </a:cubicBezTo>
                  <a:cubicBezTo>
                    <a:pt x="12472" y="70174"/>
                    <a:pt x="18914" y="72085"/>
                    <a:pt x="24563" y="72085"/>
                  </a:cubicBezTo>
                  <a:cubicBezTo>
                    <a:pt x="34402" y="72085"/>
                    <a:pt x="38940" y="65269"/>
                    <a:pt x="42335" y="60331"/>
                  </a:cubicBezTo>
                  <a:cubicBezTo>
                    <a:pt x="46493" y="53483"/>
                    <a:pt x="50650" y="47430"/>
                    <a:pt x="66899" y="47430"/>
                  </a:cubicBezTo>
                  <a:cubicBezTo>
                    <a:pt x="72548" y="47430"/>
                    <a:pt x="90701" y="48577"/>
                    <a:pt x="90701" y="63740"/>
                  </a:cubicBezTo>
                  <a:cubicBezTo>
                    <a:pt x="90701" y="75111"/>
                    <a:pt x="79720" y="83839"/>
                    <a:pt x="70675" y="91038"/>
                  </a:cubicBezTo>
                  <a:cubicBezTo>
                    <a:pt x="68390" y="92950"/>
                    <a:pt x="65756" y="94447"/>
                    <a:pt x="64233" y="96358"/>
                  </a:cubicBezTo>
                  <a:cubicBezTo>
                    <a:pt x="53284" y="105850"/>
                    <a:pt x="40812" y="119866"/>
                    <a:pt x="40812" y="148694"/>
                  </a:cubicBezTo>
                  <a:cubicBezTo>
                    <a:pt x="40812" y="165003"/>
                    <a:pt x="44589" y="175228"/>
                    <a:pt x="63471" y="175228"/>
                  </a:cubicBezTo>
                  <a:cubicBezTo>
                    <a:pt x="72167" y="175228"/>
                    <a:pt x="78229" y="173349"/>
                    <a:pt x="82386" y="169558"/>
                  </a:cubicBezTo>
                  <a:cubicBezTo>
                    <a:pt x="85782" y="166150"/>
                    <a:pt x="87654" y="161977"/>
                    <a:pt x="87654" y="156657"/>
                  </a:cubicBezTo>
                  <a:cubicBezTo>
                    <a:pt x="87654" y="141113"/>
                    <a:pt x="87654" y="133531"/>
                    <a:pt x="103554" y="120631"/>
                  </a:cubicBezTo>
                  <a:lnTo>
                    <a:pt x="104284" y="120631"/>
                  </a:lnTo>
                  <a:cubicBezTo>
                    <a:pt x="104664" y="120248"/>
                    <a:pt x="105426" y="119866"/>
                    <a:pt x="106568" y="118719"/>
                  </a:cubicBezTo>
                  <a:cubicBezTo>
                    <a:pt x="108822" y="117222"/>
                    <a:pt x="109583" y="113814"/>
                    <a:pt x="107679" y="111138"/>
                  </a:cubicBezTo>
                  <a:cubicBezTo>
                    <a:pt x="106632" y="109864"/>
                    <a:pt x="105077" y="109163"/>
                    <a:pt x="103490" y="109163"/>
                  </a:cubicBezTo>
                  <a:cubicBezTo>
                    <a:pt x="102316" y="109163"/>
                    <a:pt x="101110" y="109577"/>
                    <a:pt x="100126" y="110374"/>
                  </a:cubicBezTo>
                  <a:cubicBezTo>
                    <a:pt x="99015" y="110756"/>
                    <a:pt x="98635" y="111903"/>
                    <a:pt x="97492" y="112285"/>
                  </a:cubicBezTo>
                  <a:lnTo>
                    <a:pt x="97111" y="112285"/>
                  </a:lnTo>
                  <a:cubicBezTo>
                    <a:pt x="78229" y="127065"/>
                    <a:pt x="77086" y="138437"/>
                    <a:pt x="77086" y="156275"/>
                  </a:cubicBezTo>
                  <a:cubicBezTo>
                    <a:pt x="77086" y="158537"/>
                    <a:pt x="77086" y="164239"/>
                    <a:pt x="63471" y="164239"/>
                  </a:cubicBezTo>
                  <a:cubicBezTo>
                    <a:pt x="57061" y="164239"/>
                    <a:pt x="55188" y="163092"/>
                    <a:pt x="54046" y="161977"/>
                  </a:cubicBezTo>
                  <a:cubicBezTo>
                    <a:pt x="52142" y="160066"/>
                    <a:pt x="51380" y="155511"/>
                    <a:pt x="51380" y="148312"/>
                  </a:cubicBezTo>
                  <a:cubicBezTo>
                    <a:pt x="51380" y="123657"/>
                    <a:pt x="61218" y="111903"/>
                    <a:pt x="70675" y="103557"/>
                  </a:cubicBezTo>
                  <a:cubicBezTo>
                    <a:pt x="72548" y="102410"/>
                    <a:pt x="74452" y="100531"/>
                    <a:pt x="76705" y="99002"/>
                  </a:cubicBezTo>
                  <a:cubicBezTo>
                    <a:pt x="87654" y="91038"/>
                    <a:pt x="100888" y="80431"/>
                    <a:pt x="100888" y="63357"/>
                  </a:cubicBezTo>
                  <a:cubicBezTo>
                    <a:pt x="100888" y="46666"/>
                    <a:pt x="87654" y="36441"/>
                    <a:pt x="66899" y="36441"/>
                  </a:cubicBezTo>
                  <a:cubicBezTo>
                    <a:pt x="44969" y="36441"/>
                    <a:pt x="38559" y="46284"/>
                    <a:pt x="33259" y="53865"/>
                  </a:cubicBezTo>
                  <a:cubicBezTo>
                    <a:pt x="29863" y="59184"/>
                    <a:pt x="27959" y="61096"/>
                    <a:pt x="23802" y="61096"/>
                  </a:cubicBezTo>
                  <a:cubicBezTo>
                    <a:pt x="18153" y="61096"/>
                    <a:pt x="10219" y="57656"/>
                    <a:pt x="10219" y="48195"/>
                  </a:cubicBezTo>
                  <a:cubicBezTo>
                    <a:pt x="10219" y="42111"/>
                    <a:pt x="13615" y="32650"/>
                    <a:pt x="23421" y="24687"/>
                  </a:cubicBezTo>
                  <a:cubicBezTo>
                    <a:pt x="31006" y="18220"/>
                    <a:pt x="44589" y="10639"/>
                    <a:pt x="67629" y="10639"/>
                  </a:cubicBezTo>
                  <a:cubicBezTo>
                    <a:pt x="104664" y="10639"/>
                    <a:pt x="130751" y="30357"/>
                    <a:pt x="130751" y="58038"/>
                  </a:cubicBezTo>
                  <a:cubicBezTo>
                    <a:pt x="130751" y="70939"/>
                    <a:pt x="125070" y="84222"/>
                    <a:pt x="114122" y="96740"/>
                  </a:cubicBezTo>
                  <a:cubicBezTo>
                    <a:pt x="111837" y="98620"/>
                    <a:pt x="112217" y="102028"/>
                    <a:pt x="114122" y="103939"/>
                  </a:cubicBezTo>
                  <a:cubicBezTo>
                    <a:pt x="115169" y="104799"/>
                    <a:pt x="116438" y="105277"/>
                    <a:pt x="117708" y="105277"/>
                  </a:cubicBezTo>
                  <a:cubicBezTo>
                    <a:pt x="119168" y="105277"/>
                    <a:pt x="120659" y="104608"/>
                    <a:pt x="121675" y="103175"/>
                  </a:cubicBezTo>
                  <a:cubicBezTo>
                    <a:pt x="134528" y="88777"/>
                    <a:pt x="140938" y="73582"/>
                    <a:pt x="140938" y="57656"/>
                  </a:cubicBezTo>
                  <a:cubicBezTo>
                    <a:pt x="140938" y="40996"/>
                    <a:pt x="133385" y="26566"/>
                    <a:pt x="120151" y="15959"/>
                  </a:cubicBezTo>
                  <a:cubicBezTo>
                    <a:pt x="106949" y="5702"/>
                    <a:pt x="88797" y="32"/>
                    <a:pt x="68010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91440" tIns="91440" rIns="91440" bIns="91440" numCol="1" spcCol="215900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  <a:defRPr lang="ru-RU"/>
              </a:pPr>
              <a:endParaRPr/>
            </a:p>
          </p:txBody>
        </p:sp>
      </p:grp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id="{5EE2065E-EF1D-FD27-2242-C49785D74365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NPTvZ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/>
        </p:nvSpPr>
        <p:spPr>
          <a:xfrm>
            <a:off x="0" y="6401953"/>
            <a:ext cx="434340" cy="365125"/>
          </a:xfrm>
          <a:prstGeom prst="rect">
            <a:avLst/>
          </a:prstGeo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>
              <a:defRPr lang="ru-RU"/>
            </a:pPr>
            <a:fld id="{3C510393-DDD1-04F5-9FE9-2BA04DA7697E}" type="slidenum">
              <a:rPr lang="ru-RU" b="1" smtClean="0"/>
              <a:pPr>
                <a:defRPr lang="ru-RU"/>
              </a:pPr>
              <a:t>5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459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8g4AAN4DAABdSQAA6QkAAAAAAAAmAAAACAAAAP//////////"/>
              </a:ext>
            </a:extLst>
          </p:cNvSpPr>
          <p:nvPr/>
        </p:nvSpPr>
        <p:spPr>
          <a:xfrm>
            <a:off x="2429510" y="693945"/>
            <a:ext cx="9496425" cy="133731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just"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1) Разработка Алгоритма выявления несовершеннолетних с признаками наркологической зависимости и дальнейшей работы с ними</a:t>
            </a:r>
          </a:p>
          <a:p>
            <a:pPr algn="just"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2) Эпидемиологическое исследование школьников по методологии Европейского школьного обследования по алкоголю и наркотикам (ESPAD)</a:t>
            </a:r>
          </a:p>
          <a:p>
            <a:pPr algn="just"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3) Заключение меморандумов между ЦПЗ и Центрами психологической поддержки (МП РК)</a:t>
            </a:r>
          </a:p>
          <a:p>
            <a:pPr algn="just">
              <a:defRPr lang="ru-RU" sz="1400" cap="none">
                <a:solidFill>
                  <a:srgbClr val="FF00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defRPr>
            </a:pPr>
            <a:r>
              <a:rPr lang="ru-RU" cap="none" dirty="0">
                <a:solidFill>
                  <a:srgbClr val="002060"/>
                </a:solidFill>
              </a:rPr>
              <a:t>4) обучение психологов</a:t>
            </a:r>
            <a:r>
              <a:rPr dirty="0"/>
              <a:t> </a:t>
            </a:r>
          </a:p>
        </p:txBody>
      </p:sp>
      <p:sp>
        <p:nvSpPr>
          <p:cNvPr id="3" name="Пяти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NkDAAB8DgAAGAwAAAAAAAAmAAAACAAAAP//////////"/>
              </a:ext>
            </a:extLst>
          </p:cNvSpPr>
          <p:nvPr/>
        </p:nvSpPr>
        <p:spPr>
          <a:xfrm>
            <a:off x="179070" y="690770"/>
            <a:ext cx="2175510" cy="1340485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4" name="Пятиугольник 2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KsMAAB8DgAAQw8AABAAAAAmAAAACAAAAP//////////"/>
              </a:ext>
            </a:extLst>
          </p:cNvSpPr>
          <p:nvPr/>
        </p:nvSpPr>
        <p:spPr>
          <a:xfrm>
            <a:off x="179070" y="2124600"/>
            <a:ext cx="2175510" cy="42164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sz="1400"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5" name="Пятиугольник 2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PYPAAB8DgAAOhMAABAAAAAmAAAACAAAAP//////////"/>
              </a:ext>
            </a:extLst>
          </p:cNvSpPr>
          <p:nvPr/>
        </p:nvSpPr>
        <p:spPr>
          <a:xfrm>
            <a:off x="179070" y="2659905"/>
            <a:ext cx="2175510" cy="53086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6" name="Пятиугольник 2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KMTAAB8DgAAAhYAABAAAAAmAAAACAAAAP//////////"/>
              </a:ext>
            </a:extLst>
          </p:cNvSpPr>
          <p:nvPr/>
        </p:nvSpPr>
        <p:spPr>
          <a:xfrm>
            <a:off x="179070" y="3257440"/>
            <a:ext cx="2175510" cy="385445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7" name="Пятиугольник 2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G4WAAB8DgAA5hkAABAAAAAmAAAACAAAAP//////////"/>
              </a:ext>
            </a:extLst>
          </p:cNvSpPr>
          <p:nvPr/>
        </p:nvSpPr>
        <p:spPr>
          <a:xfrm>
            <a:off x="179070" y="3711465"/>
            <a:ext cx="2175510" cy="56388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8" name="Пяти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MQaAAB8DgAAPB4AABAAAAAmAAAACAAAAP//////////"/>
              </a:ext>
            </a:extLst>
          </p:cNvSpPr>
          <p:nvPr/>
        </p:nvSpPr>
        <p:spPr>
          <a:xfrm>
            <a:off x="179070" y="4416315"/>
            <a:ext cx="2175510" cy="56388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9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wIAAGUEAABMDQAAdwkAAAAAAAAmAAAACAAAAP//////////"/>
              </a:ext>
            </a:extLst>
          </p:cNvSpPr>
          <p:nvPr/>
        </p:nvSpPr>
        <p:spPr>
          <a:xfrm>
            <a:off x="370523" y="897780"/>
            <a:ext cx="1771015" cy="82423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4000" b="1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МП</a:t>
            </a:r>
            <a:endParaRPr lang="en-GB" sz="4000" b="1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0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QEAANsMAABaDgAAIA8AABAAAAAmAAAACAAAAP//////////"/>
              </a:ext>
            </a:extLst>
          </p:cNvSpPr>
          <p:nvPr/>
        </p:nvSpPr>
        <p:spPr>
          <a:xfrm>
            <a:off x="231775" y="2155080"/>
            <a:ext cx="2101215" cy="368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2400" b="1" cap="none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МНВО, МО</a:t>
            </a:r>
            <a:endParaRPr lang="en-GB" sz="2400" b="1" cap="none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1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wIAAPwPAAD0DAAAsRIAABAAAAAmAAAACAAAAP//////////"/>
              </a:ext>
            </a:extLst>
          </p:cNvSpPr>
          <p:nvPr/>
        </p:nvSpPr>
        <p:spPr>
          <a:xfrm>
            <a:off x="334645" y="2663715"/>
            <a:ext cx="1771015" cy="4400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2400" b="1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МЮ </a:t>
            </a:r>
            <a:endParaRPr lang="en-GB" sz="2400" b="1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2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wIAANgTAAD0DAAA3hUAABAAAAAmAAAACAAAAP//////////"/>
              </a:ext>
            </a:extLst>
          </p:cNvSpPr>
          <p:nvPr/>
        </p:nvSpPr>
        <p:spPr>
          <a:xfrm>
            <a:off x="334645" y="3291095"/>
            <a:ext cx="1771015" cy="32893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b="1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МВД, МО, АДГС </a:t>
            </a:r>
            <a:endParaRPr lang="en-GB" b="1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3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wIAAKsWAAD0DAAAYBkAABAAAAAmAAAACAAAAP//////////"/>
              </a:ext>
            </a:extLst>
          </p:cNvSpPr>
          <p:nvPr/>
        </p:nvSpPr>
        <p:spPr>
          <a:xfrm>
            <a:off x="334645" y="3750200"/>
            <a:ext cx="1771015" cy="4400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2400" b="1" cap="none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МТ </a:t>
            </a:r>
            <a:endParaRPr lang="en-GB" sz="2400" b="1" cap="none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4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wIAAOwaAABUDQAAoR0AABAAAAAmAAAACAAAAP//////////"/>
              </a:ext>
            </a:extLst>
          </p:cNvSpPr>
          <p:nvPr/>
        </p:nvSpPr>
        <p:spPr>
          <a:xfrm>
            <a:off x="179071" y="4441715"/>
            <a:ext cx="2153920" cy="4400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2400" b="1" cap="none" dirty="0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МКИ</a:t>
            </a:r>
            <a:endParaRPr lang="en-GB" sz="2400" b="1" cap="none" dirty="0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5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fA4AALUMAAD4SAAANg8AABAAAAAmAAAACAAAAP//////////"/>
              </a:ext>
            </a:extLst>
          </p:cNvSpPr>
          <p:nvPr/>
        </p:nvSpPr>
        <p:spPr>
          <a:xfrm>
            <a:off x="2354579" y="2130950"/>
            <a:ext cx="9571355" cy="407035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Проведение скрининговых опросов студентов ВУЗов</a:t>
            </a:r>
            <a:r>
              <a:rPr lang="en-US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, </a:t>
            </a: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военнослужащие контрактники (</a:t>
            </a:r>
            <a:r>
              <a:rPr lang="en-US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ASSIST</a:t>
            </a: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) </a:t>
            </a: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algn="ctr"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6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fA4AAP4PAAD4SAAALxMAABAAAAAmAAAACAAAAP//////////"/>
              </a:ext>
            </a:extLst>
          </p:cNvSpPr>
          <p:nvPr/>
        </p:nvSpPr>
        <p:spPr>
          <a:xfrm>
            <a:off x="2354580" y="2664985"/>
            <a:ext cx="9571354" cy="518795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just"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 algn="just"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1) Обмен данными по выявленным во время судебной экспертизы наркозависимых лиц </a:t>
            </a:r>
            <a:r>
              <a:rPr lang="ru-RU" sz="1400" i="1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(при содействии ГП) </a:t>
            </a:r>
          </a:p>
          <a:p>
            <a:pPr algn="just"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2) Совместное использование хроматографов </a:t>
            </a:r>
          </a:p>
          <a:p>
            <a:pPr algn="just"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7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fA4AAK4TAAD4SAAA8hUAABAAAAAmAAAACAAAAP//////////"/>
              </a:ext>
            </a:extLst>
          </p:cNvSpPr>
          <p:nvPr/>
        </p:nvSpPr>
        <p:spPr>
          <a:xfrm>
            <a:off x="2354580" y="3264425"/>
            <a:ext cx="9571354" cy="36830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Проведение экспресс–тестирования военнослужащих и сотрудников правоохранительных органов, госслужащих</a:t>
            </a:r>
          </a:p>
          <a:p>
            <a:pPr algn="ctr">
              <a:defRPr lang="ru-RU" cap="none">
                <a:solidFill>
                  <a:srgbClr val="FFFFFF"/>
                </a:solidFill>
              </a:defRPr>
            </a:pP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8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fA4AAMAaAAD4SAAAPB4AABAAAAAmAAAACAAAAP//////////"/>
              </a:ext>
            </a:extLst>
          </p:cNvSpPr>
          <p:nvPr/>
        </p:nvSpPr>
        <p:spPr>
          <a:xfrm>
            <a:off x="2354580" y="4413775"/>
            <a:ext cx="9571353" cy="56642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Разработка Информационной стратегии по профилактике наркопотребления и противодействию незаконному обороту наркотиков в РК</a:t>
            </a: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19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aw4AAGcWAADnSAAA6hkAABAAAAAmAAAACAAAAP//////////"/>
              </a:ext>
            </a:extLst>
          </p:cNvSpPr>
          <p:nvPr/>
        </p:nvSpPr>
        <p:spPr>
          <a:xfrm>
            <a:off x="2343784" y="3707020"/>
            <a:ext cx="9582149" cy="570865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Проведение экспресс–тестирования водителей общественного транспорта городских маршрутов и междугородних рейсов, таксистов (4 раза в год) </a:t>
            </a:r>
            <a:endParaRPr lang="ru-RU" sz="1400" cap="none" dirty="0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3" name="Пяти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HgEAAMIhAACADgAAOiUAABAAAAAmAAAACAAAAP//////////"/>
              </a:ext>
            </a:extLst>
          </p:cNvSpPr>
          <p:nvPr/>
        </p:nvSpPr>
        <p:spPr>
          <a:xfrm>
            <a:off x="181610" y="5119260"/>
            <a:ext cx="2175510" cy="56388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 cap="none" noProof="1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4" name="Скругленный прямоугольник 2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QAAAA0AAAAAkAAAAEgAAACQAAAASAAAAAAAAAABAAAAAAAAAAEAAABQAAAAhbacS3FV1T8AAAAAAADwv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cgIAAOkhAABXDQAAniQAABAAAAAmAAAACAAAAP//////////"/>
              </a:ext>
            </a:extLst>
          </p:cNvSpPr>
          <p:nvPr/>
        </p:nvSpPr>
        <p:spPr>
          <a:xfrm>
            <a:off x="397510" y="5144025"/>
            <a:ext cx="1771015" cy="440055"/>
          </a:xfrm>
          <a:prstGeom prst="roundRect">
            <a:avLst>
              <a:gd name="adj" fmla="val 16667"/>
            </a:avLst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lang="ru-RU" sz="2400" b="1" cap="none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МЦРИАП </a:t>
            </a:r>
            <a:endParaRPr lang="en-GB" sz="2400" b="1" cap="none">
              <a:solidFill>
                <a:schemeClr val="bg1"/>
              </a:solidFill>
              <a:latin typeface="Franklin Gothic Medium" pitchFamily="2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25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fA4AAL0hAAD4SAAANSUAABAAAAAmAAAACAAAAP//////////"/>
              </a:ext>
            </a:extLst>
          </p:cNvSpPr>
          <p:nvPr/>
        </p:nvSpPr>
        <p:spPr>
          <a:xfrm>
            <a:off x="2354580" y="5116085"/>
            <a:ext cx="9571352" cy="56388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Совершенствование автоматизированного учета наркозависимых лиц</a:t>
            </a:r>
          </a:p>
        </p:txBody>
      </p:sp>
      <p:sp>
        <p:nvSpPr>
          <p:cNvPr id="26" name="Пяти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5+bmA8zMzADAwP8Af39/AAAAAAAAAAAAAAAAAAAAAAAAAAAAIQAAABgAAAAUAAAAGgEAANwlAACYDgAAVCkAABAAAAAmAAAACAAAAP//////////"/>
              </a:ext>
            </a:extLst>
          </p:cNvSpPr>
          <p:nvPr/>
        </p:nvSpPr>
        <p:spPr>
          <a:xfrm>
            <a:off x="179070" y="5786010"/>
            <a:ext cx="2193290" cy="563880"/>
          </a:xfrm>
          <a:prstGeom prst="rect">
            <a:avLst/>
          </a:prstGeom>
          <a:solidFill>
            <a:srgbClr val="02A0AC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r>
              <a:rPr sz="2000" b="1" cap="none" noProof="1">
                <a:solidFill>
                  <a:schemeClr val="bg1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МИО</a:t>
            </a:r>
          </a:p>
        </p:txBody>
      </p:sp>
      <p:sp>
        <p:nvSpPr>
          <p:cNvPr id="27" name="Скругленный прямоугольник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BAAAAAAAAAMbf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MbftQB/f38A5+bmA8zMzADAwP8Af39/AAAAAAAAAAAAAAAAAAAAAAAAAAAAIQAAABgAAAAUAAAAmA4AANwlAAAUSQAAVCkAABAAAAAmAAAACAAAAP//////////"/>
              </a:ext>
            </a:extLst>
          </p:cNvSpPr>
          <p:nvPr/>
        </p:nvSpPr>
        <p:spPr>
          <a:xfrm>
            <a:off x="2372360" y="5786010"/>
            <a:ext cx="9553572" cy="563880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C6DFB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 cap="none">
                <a:solidFill>
                  <a:srgbClr val="FFFFFF"/>
                </a:solidFill>
              </a:defRPr>
            </a:pPr>
            <a:r>
              <a:rPr lang="ru-RU" sz="1400" cap="none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Улучшение материально-технической базы ЦПЗ, выделение площадей, повышение </a:t>
            </a:r>
            <a:r>
              <a:rPr lang="ru-RU" sz="1400" dirty="0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кадрового потенциала, проведение региональных исследований за счет средств местного бюджета</a:t>
            </a:r>
          </a:p>
        </p:txBody>
      </p:sp>
      <p:sp>
        <p:nvSpPr>
          <p:cNvPr id="28" name="Google Shape;258;p3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0" y="0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000" b="1" cap="none" dirty="0">
                <a:solidFill>
                  <a:schemeClr val="bg1"/>
                </a:solidFill>
              </a:rPr>
              <a:t>Взаимодействие с государственными органами</a:t>
            </a:r>
          </a:p>
        </p:txBody>
      </p:sp>
    </p:spTree>
    <p:extLst>
      <p:ext uri="{BB962C8B-B14F-4D97-AF65-F5344CB8AC3E}">
        <p14:creationId xmlns:p14="http://schemas.microsoft.com/office/powerpoint/2010/main" val="15111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3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2wAAAA0AAAAAkAAAAEgAAACQAAAASAAAAAAAAAABAAAAAAAAAAEAAABQAAAADFvj3b1L4D8AAAAAAADgPwAAAAAAAOA/AAAAAAAA4D8AAAAAAADgPwAAAAAAAOA/AAAAAAAA4D8AAAAAAADgPwAAAAAAAOA/AAAAAAAA4D8CAAAAjAAAAAEAAAAAAAAAH096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096AP///wEAAAAAAAAAAAAAAAAAAAAAAAAAAAAAAAAAAAAAAAAAAAAAAAJ/f38A5+bmA8zMzADAwP8Af39/AAAAAAAAAAAAAAAAAAAAAAAAAAAAIQAAABgAAAAUAAAA9yEAAIUNAADUJgAAehIAABAAAAAmAAAACAAAAP//////////"/>
              </a:ext>
            </a:extLst>
          </p:cNvSpPr>
          <p:nvPr/>
        </p:nvSpPr>
        <p:spPr>
          <a:xfrm rot="16200000">
            <a:off x="5513705" y="2205355"/>
            <a:ext cx="805815" cy="790575"/>
          </a:xfrm>
          <a:prstGeom prst="chevron">
            <a:avLst>
              <a:gd name="adj" fmla="val 50022"/>
            </a:avLst>
          </a:prstGeom>
          <a:solidFill>
            <a:srgbClr val="1F4F7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cap="none">
              <a:solidFill>
                <a:schemeClr val="tx1"/>
              </a:solidFill>
            </a:endParaRPr>
          </a:p>
        </p:txBody>
      </p:sp>
      <p:sp>
        <p:nvSpPr>
          <p:cNvPr id="3" name="Нашивка 3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2wAAAA0AAAAAkAAAAEgAAACQAAAASAAAAAAAAAABAAAAAAAAAAEAAABQAAAADFvj3b1L4D8AAAAAAADgPwAAAAAAAOA/AAAAAAAA4D8AAAAAAADgPwAAAAAAAOA/AAAAAAAA4D8AAAAAAADgPwAAAAAAAOA/AAAAAAAA4D8CAAAAjAAAAAEAAAAAAAAAH096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096AP///wEAAAAAAAAAAAAAAAAAAAAAAAAAAAAAAAAAAAAAAAAAAAAAAAJ/f38A5+bmA8zMzADAwP8Af39/AAAAAAAAAAAAAAAAAAAAAAAAAAAAIQAAABgAAAAUAAAA+SEAAPkcAADXJgAA7SEAABAAAAAmAAAACAAAAP//////////"/>
              </a:ext>
            </a:extLst>
          </p:cNvSpPr>
          <p:nvPr/>
        </p:nvSpPr>
        <p:spPr>
          <a:xfrm rot="5400000">
            <a:off x="5515610" y="4716780"/>
            <a:ext cx="805180" cy="791210"/>
          </a:xfrm>
          <a:prstGeom prst="chevron">
            <a:avLst>
              <a:gd name="adj" fmla="val 49942"/>
            </a:avLst>
          </a:prstGeom>
          <a:solidFill>
            <a:srgbClr val="1F4F7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cap="none">
              <a:solidFill>
                <a:schemeClr val="tx1"/>
              </a:solidFill>
            </a:endParaRPr>
          </a:p>
        </p:txBody>
      </p:sp>
      <p:pic>
        <p:nvPicPr>
          <p:cNvPr id="4" name="Рисунок 1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wmok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0gAACdBQAAoygAAF4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230495" y="912495"/>
            <a:ext cx="1375410" cy="1260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2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O19MQ0o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O19MQZ/f38A5+bmA8zMzADAwP8Af39/AAAAAAAAAAAAAAAAAAAAAAAAAAAAIQAAABgAAAAUAAAAwQAAADQGAAAsFgAAVgkAABAAAAAmAAAACAAAAP//////////"/>
              </a:ext>
            </a:extLst>
          </p:cNvSpPr>
          <p:nvPr/>
        </p:nvSpPr>
        <p:spPr>
          <a:xfrm>
            <a:off x="122555" y="1008380"/>
            <a:ext cx="3481705" cy="50927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cap="none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ВЗРОСЛЫЕ</a:t>
            </a:r>
          </a:p>
        </p:txBody>
      </p:sp>
      <p:sp>
        <p:nvSpPr>
          <p:cNvPr id="6" name="Прямоугольник 2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CtRwAo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5AUz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HCtRwx/f38A5+bmA8zMzADAwP8Af39/AAAAAAAAAAAAAAAAAAAAAAAAAAAAIQAAABgAAAAUAAAAnTAAADkGAAAOSgAAWwkAABAAAAAmAAAACAAAAP//////////"/>
              </a:ext>
            </a:extLst>
          </p:cNvSpPr>
          <p:nvPr/>
        </p:nvSpPr>
        <p:spPr>
          <a:xfrm>
            <a:off x="7902575" y="1011555"/>
            <a:ext cx="4135755" cy="50927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6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cap="none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НЕСОВЕРШЕННОЛЕТНИЕ</a:t>
            </a:r>
          </a:p>
        </p:txBody>
      </p:sp>
      <p:sp>
        <p:nvSpPr>
          <p:cNvPr id="7" name="Прямоугольник 3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Fub1QwF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Fub1QV/f38A5+bmA8zMzADAwP8Af39/AAAAAAAAAAAAAAAAAAAAAAAAAAAAIQAAABgAAAAUAAAA5RsAAJMRAADsLAAAeBMAABAAAAAmAAAACAAAAP//////////"/>
              </a:ext>
            </a:extLst>
          </p:cNvSpPr>
          <p:nvPr/>
        </p:nvSpPr>
        <p:spPr>
          <a:xfrm>
            <a:off x="4534535" y="2856865"/>
            <a:ext cx="2767965" cy="30797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cap="none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Экспресс-тестирование</a:t>
            </a:r>
          </a:p>
        </p:txBody>
      </p:sp>
      <p:sp>
        <p:nvSpPr>
          <p:cNvPr id="8" name="Прямоугольник 3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O19MQ0o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O19MQZ/f38A5+bmA8zMzADAwP8Af39/AAAAAAAAAAAAAAAAAAAAAAAAAAAAIQAAABgAAAAUAAAAwQAAADwKAAAsFgAA6BIAABAAAAAmAAAACAAAAP//////////"/>
              </a:ext>
            </a:extLst>
          </p:cNvSpPr>
          <p:nvPr/>
        </p:nvSpPr>
        <p:spPr>
          <a:xfrm>
            <a:off x="122555" y="1663700"/>
            <a:ext cx="3481705" cy="1409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Обследование на психоактивные вещества внедрено для лиц, поступающих на учебу</a:t>
            </a:r>
            <a:r>
              <a:rPr lang="ru-RU" sz="1400" dirty="0">
                <a:latin typeface="Franklin Gothic Medium" pitchFamily="2" charset="-52"/>
              </a:rPr>
              <a:t>;</a:t>
            </a:r>
            <a:r>
              <a:rPr lang="ru-RU" sz="14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при получении разрешения  на оружие</a:t>
            </a:r>
            <a:r>
              <a:rPr lang="ru-RU" sz="1400" dirty="0">
                <a:latin typeface="Franklin Gothic Medium" pitchFamily="2" charset="-52"/>
              </a:rPr>
              <a:t> и </a:t>
            </a:r>
            <a:r>
              <a:rPr lang="ru-RU" sz="14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водительские права </a:t>
            </a:r>
          </a:p>
        </p:txBody>
      </p:sp>
      <p:sp>
        <p:nvSpPr>
          <p:cNvPr id="9" name="Прямоугольник 3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EAAAAAAAAAvNfvAOju/wAAAAAAAAAAAAAAAAAAAAAAAAAAAAAAAAAAAAAAZAAAAAEAAABAAAAAAAAAAJz///9aAAAAAAAAAAEAAAAjAAAAv8//AAAAAAAAAAAAAAAAAAAAAAAAAAAAAAAAAAAAAAAAAAAAAAAAAAAAAAAAAAAAAAAAAAAAAAAAAAAAFAAAADwAAAAAAAAAAAAAAEBtx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N8ETD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NfvAOju/wC/z/8AAAAAAAAAAAAAAAAAAAAAAAAAAAAAAAAAAAAAAEBtxAAAAAACAAAAAgAAAADAwP8Af39/AAAAAAAAAAAAAAAAAAAAAAAAAAAAIQAAABgAAAAUAAAAABwAAIITAAAILQAAix0AABAgAAAmAAAACAAAAP//////////"/>
              </a:ext>
            </a:extLst>
          </p:cNvSpPr>
          <p:nvPr/>
        </p:nvSpPr>
        <p:spPr>
          <a:xfrm>
            <a:off x="4551680" y="3171190"/>
            <a:ext cx="2768600" cy="1631315"/>
          </a:xfrm>
          <a:prstGeom prst="rect">
            <a:avLst/>
          </a:prstGeom>
          <a:solidFill>
            <a:srgbClr val="BCD7EF"/>
          </a:solidFill>
          <a:ln>
            <a:noFill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 b="1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«+»</a:t>
            </a:r>
            <a:r>
              <a:rPr lang="ru-RU" sz="12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одновременное выявление различных классов наркотических веществ, включая синтетические наркотики, подходит для скрининга;</a:t>
            </a:r>
          </a:p>
          <a:p>
            <a:pPr algn="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 b="1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«-»</a:t>
            </a:r>
            <a:r>
              <a:rPr lang="ru-RU" sz="12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кресс-реакции, ложноположительные и ложноотрицательные результаты, ограничен в количестве ПАВ</a:t>
            </a:r>
          </a:p>
        </p:txBody>
      </p:sp>
      <p:pic>
        <p:nvPicPr>
          <p:cNvPr id="10" name="Рисунок 3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Bww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o7Ys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cMAAf39/AOfm5gPMzMwAwMD/AH9/fwAAAAAAAAAAAAAAAAD///8AAAAAACEAAAAYAAAAFAAAALkWAACTEwAA4hwAAL0Z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693795" y="3181985"/>
            <a:ext cx="1001395" cy="100203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headEnd type="none"/>
            <a:tailEnd type="none"/>
          </a:ln>
          <a:effectLst/>
        </p:spPr>
      </p:pic>
      <p:pic>
        <p:nvPicPr>
          <p:cNvPr id="11" name="Рисунок 4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JAwAACrDAAA+jkAAIEQ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894320" y="2059305"/>
            <a:ext cx="1530350" cy="6235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Прямоугольник 4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OToAAOULAAA/SgAAvhUAABAgAAAmAAAACAAAAP//////////"/>
              </a:ext>
            </a:extLst>
          </p:cNvSpPr>
          <p:nvPr/>
        </p:nvSpPr>
        <p:spPr>
          <a:xfrm>
            <a:off x="9464675" y="1933575"/>
            <a:ext cx="2604770" cy="160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en-US" sz="14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ESPAD (European School Survey Project on Alcohol and Other Drugs) – </a:t>
            </a:r>
            <a:r>
              <a:rPr lang="ru-RU" sz="14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международный проект, для исследования употребления психоактивных веществ среди подростков</a:t>
            </a:r>
          </a:p>
        </p:txBody>
      </p:sp>
      <p:sp>
        <p:nvSpPr>
          <p:cNvPr id="13" name="Прямоугольник 4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EAAAAAAAAAxt+1AOz96AAAAAAAAAAAAAAAAAAAAAAAAAAAAAAAAAAAAAAAZAAAAAEAAABAAAAAAAAAAJz///9aAAAAAAAAAAEAAAAjAAAA0vfEAAAAAAAAAAAAAAAAAAAAAAAAAAAAAAAAAAAAAAAAAAAAAAAAAAAAAAAAAAAAAAAAAAAAAAAAAAAAFAAAADwAAAABAAAAAAAAAGyrQw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Dv7bYw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Oz96ADS98QAAAAAAAAAAAAAAAAAAAAAAAAAAAAAAAAAAAAAAGyrQwAAAAACAAAAAgAAAADAwP8Af39/AAAAAAAAAAAAAAAAAAAAAAAAAAAAIQAAABgAAAAUAAAAABwAAGgiAAAILQAAYiYAABAgAAAmAAAACAAAAP//////////"/>
              </a:ext>
            </a:extLst>
          </p:cNvSpPr>
          <p:nvPr/>
        </p:nvSpPr>
        <p:spPr>
          <a:xfrm>
            <a:off x="4551680" y="5593080"/>
            <a:ext cx="2768600" cy="646430"/>
          </a:xfrm>
          <a:prstGeom prst="rect">
            <a:avLst/>
          </a:prstGeom>
          <a:solidFill>
            <a:srgbClr val="C6DFB5"/>
          </a:solidFill>
          <a:ln w="9525" cap="flat" cmpd="sng" algn="ctr">
            <a:solidFill>
              <a:srgbClr val="6CAB43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cap="none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СКРИНИГОВЫЕ ТЕХНОЛОГИИ</a:t>
            </a:r>
          </a:p>
        </p:txBody>
      </p:sp>
      <p:pic>
        <p:nvPicPr>
          <p:cNvPr id="14" name="Рисунок 50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YyAAAUGAAA9UcAALQk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131810" y="4335144"/>
            <a:ext cx="3565525" cy="163131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Рисунок 5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E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MEAAADZEwAAIAYAADgZ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22555" y="3226435"/>
            <a:ext cx="873125" cy="873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Прямоугольник 5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EAAAAAAAAA9LCEAP/w7AAAAAAAAAAAAAAAAAAAAAAAAAAAAAAAAAAAAAAAZAAAAAEAAABAAAAAAAAAAJz///9aAAAAAAAAAAEAAAAjAAAA/9jMAAAAAAAAAAAAAAAAAAAAAAAAAAAAAAAAAAAAAAAAAAAAAAAAAAAAAAAAAAAAAAAAAAAAAAAAAAAAFAAAADwAAAAAAAAAAAAAAO15L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MAIGAE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9LCEAP/w7AD/2MwAAAAAAAAAAAAAAAAAAAAAAAAAAAAAAAAAAAAAAO15LAAAAAACAAAAAgAAAADAwP8Af39/AAAAAAAAAAAAAAAAAAAAAAAAAAAAIQAAABgAAAAUAAAABAYAALgTAAAPFgAAgx4AABAgAAAmAAAACAAAAP//////////"/>
              </a:ext>
            </a:extLst>
          </p:cNvSpPr>
          <p:nvPr/>
        </p:nvSpPr>
        <p:spPr>
          <a:xfrm>
            <a:off x="977900" y="3205480"/>
            <a:ext cx="2607945" cy="1754505"/>
          </a:xfrm>
          <a:prstGeom prst="rect">
            <a:avLst/>
          </a:prstGeom>
          <a:solidFill>
            <a:srgbClr val="F4B084"/>
          </a:solidFill>
          <a:ln>
            <a:noFill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2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Руководство ВОЗ по ликвидации пробелов на уровне ПМСП в лечении психических расстройств, направленное ​​на расширение услуг по лечению психических, неврологических и наркотических расстройств. Внедрение </a:t>
            </a:r>
            <a:r>
              <a:rPr lang="ru-RU" sz="1200" cap="none" dirty="0" err="1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mhGAP</a:t>
            </a:r>
            <a:r>
              <a:rPr lang="ru-RU" sz="12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 в РК начато в 2019г., при поддержке ЮНИСЕФ, ВОЗ, INL.</a:t>
            </a:r>
          </a:p>
        </p:txBody>
      </p:sp>
      <p:sp>
        <p:nvSpPr>
          <p:cNvPr id="17" name="TextBox 5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QAAAAFMfAACiBgAAmSEAABAgAAAmAAAACAAAAP//////////"/>
              </a:ext>
            </a:extLst>
          </p:cNvSpPr>
          <p:nvPr/>
        </p:nvSpPr>
        <p:spPr>
          <a:xfrm>
            <a:off x="40640" y="5092065"/>
            <a:ext cx="10375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en-US" cap="none">
                <a:solidFill>
                  <a:srgbClr val="FF000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ASSIST</a:t>
            </a:r>
            <a:endParaRPr lang="ru-RU" cap="none">
              <a:solidFill>
                <a:srgbClr val="FF0000"/>
              </a:solidFill>
              <a:latin typeface="Franklin Gothic Medium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18" name="Прямоугольник 5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EAAAAAAAAA9LCEAP/w7AAAAAAAAAAAAAAAAAAAAAAAAAAAAAAAAAAAAAAAZAAAAAEAAABAAAAAAAAAAJz///9aAAAAAAAAAAEAAAAjAAAA/9jMAAAAAAAAAAAAAAAAAAAAAAAAAAAAAAAAAAAAAAAAAAAAAAAAAAAAAAAAAAAAAAAAAAAAAAAAAAAAFAAAADwAAAAAAAAAAAAAAO15LAAP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HDV/QY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9LCEAP/w7AD/2MwAAAAAAAAAAAAAAAAAAAAAAAAAAAAAAAAAAAAAAO15LAAAAAACAAAAAgAAAADAwP8Af39/AAAAAAAAAAAAAAAAAAAAAAAAAAAAIQAAABgAAAAUAAAANAYAAKYfAAAPFgAATSkAABAgAAAmAAAACAAAAP//////////"/>
              </a:ext>
            </a:extLst>
          </p:cNvSpPr>
          <p:nvPr/>
        </p:nvSpPr>
        <p:spPr>
          <a:xfrm>
            <a:off x="1008380" y="5144770"/>
            <a:ext cx="2577465" cy="1569085"/>
          </a:xfrm>
          <a:prstGeom prst="rect">
            <a:avLst/>
          </a:prstGeom>
          <a:solidFill>
            <a:srgbClr val="F4B084"/>
          </a:solidFill>
          <a:ln>
            <a:noFill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>
              <a:defRPr lang="ru-RU" cap="none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200" cap="none" dirty="0"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ASSIST (скрининг-тест на алкоголь, курение и ПАВ ), дает информацию об опасном, пагубном или зависимом употреблении. Тест рекомендован к проведению в форме интервью (ВОЗ, 2010)</a:t>
            </a:r>
          </a:p>
        </p:txBody>
      </p:sp>
      <p:sp>
        <p:nvSpPr>
          <p:cNvPr id="19" name="TextBox 5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CG/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ETsAADwoAACoSwAAwCkAABAgAAAmAAAACAAAAP//////////"/>
              </a:ext>
            </a:extLst>
          </p:cNvSpPr>
          <p:nvPr/>
        </p:nvSpPr>
        <p:spPr>
          <a:xfrm>
            <a:off x="9574212" y="5804535"/>
            <a:ext cx="269684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1000" i="1" cap="none">
                <a:solidFill>
                  <a:srgbClr val="002060"/>
                </a:solidFill>
                <a:latin typeface="Franklin Gothic Medium" pitchFamily="2" charset="-52"/>
                <a:ea typeface="Calibri" pitchFamily="2" charset="-52"/>
                <a:cs typeface="Calibri" pitchFamily="2" charset="-52"/>
              </a:rPr>
              <a:t>Результаты исследования, 2018г. РК</a:t>
            </a:r>
            <a:endParaRPr lang="ru-RU" sz="1000" i="1" cap="none">
              <a:solidFill>
                <a:srgbClr val="002060"/>
              </a:solidFill>
              <a:latin typeface="Franklin Gothic Medium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20" name="Рисунок 57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ALUCZ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gY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IGAAf39/AOfm5gPMzMwAwMD/AH9/fwAAAAAAAAAAAAAAAAD///8AAAAAACEAAAAYAAAAFAAAAL4XAABoIgAA3RsAAGIm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3859530" y="5593080"/>
            <a:ext cx="669925" cy="64643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headEnd type="none"/>
            <a:tailEnd type="none"/>
          </a:ln>
          <a:effectLst/>
        </p:spPr>
      </p:pic>
      <p:sp>
        <p:nvSpPr>
          <p:cNvPr id="21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37714" y="139065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400" b="1" cap="none" dirty="0">
                <a:solidFill>
                  <a:schemeClr val="bg1"/>
                </a:solidFill>
              </a:rPr>
              <a:t>Технологии в профилактике наркопотребления</a:t>
            </a:r>
            <a:endParaRPr lang="en-US" sz="2400" b="1" cap="none" dirty="0">
              <a:solidFill>
                <a:schemeClr val="bg1"/>
              </a:solidFill>
            </a:endParaRPr>
          </a:p>
        </p:txBody>
      </p:sp>
      <p:sp>
        <p:nvSpPr>
          <p:cNvPr id="22" name="Нашивка 2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2wAAAA0AAAAAkAAAAEgAAACQAAAASAAAAAAAAAABAAAAAAAAAAEAAABQAAAADFvj3b1L4D8AAAAAAADgPwAAAAAAAOA/AAAAAAAA4D8AAAAAAADgPwAAAAAAAOA/AAAAAAAA4D8AAAAAAADgPwAAAAAAAOA/AAAAAAAA4D8CAAAAjAAAAAEAAAAAAAAAH096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TCmI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096AP///wEAAAAAAAAAAAAAAAAAAAAAAAAAAAAAAAAAAAAAAAAAAAAAAAJ/f38A5+bmA8zMzADAwP8Af39/AAAAAAAAAAAAAAAAAAAAAAAAAAAAIQAAABgAAAAUAAAAoygAAM0HAACXLQAAqwwAABAAAAAmAAAACAAAAP//////////"/>
              </a:ext>
            </a:extLst>
          </p:cNvSpPr>
          <p:nvPr/>
        </p:nvSpPr>
        <p:spPr>
          <a:xfrm>
            <a:off x="6605905" y="1268095"/>
            <a:ext cx="805180" cy="791210"/>
          </a:xfrm>
          <a:prstGeom prst="chevron">
            <a:avLst>
              <a:gd name="adj" fmla="val 49942"/>
            </a:avLst>
          </a:prstGeom>
          <a:solidFill>
            <a:srgbClr val="1F4F7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cap="none">
              <a:solidFill>
                <a:schemeClr val="tx1"/>
              </a:solidFill>
            </a:endParaRPr>
          </a:p>
        </p:txBody>
      </p:sp>
      <p:sp>
        <p:nvSpPr>
          <p:cNvPr id="23" name="Нашивка 3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2wAAAA0AAAAAkAAAAEgAAACQAAAASAAAAAAAAAABAAAAAAAAAAEAAABQAAAADFvj3b1L4D8AAAAAAADgPwAAAAAAAOA/AAAAAAAA4D8AAAAAAADgPwAAAAAAAOA/AAAAAAAA4D8AAAAAAADgPwAAAAAAAOA/AAAAAAAA4D8CAAAAjAAAAAEAAAAAAAAAH096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iDjH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096AP///wEAAAAAAAAAAAAAAAAAAAAAAAAAAAAAAAAAAAAAAAAAAAAAAAJ/f38A5+bmA8zMzADAwP8Af39/AAAAAAAAAAAAAAAAAAAAAAAAAAAAIQAAABgAAAAUAAAAORsAAM4HAAAtIAAAqwwAABAAAAAmAAAACAAAAP//////////"/>
              </a:ext>
            </a:extLst>
          </p:cNvSpPr>
          <p:nvPr/>
        </p:nvSpPr>
        <p:spPr>
          <a:xfrm rot="10800000">
            <a:off x="4425315" y="1268730"/>
            <a:ext cx="805180" cy="790575"/>
          </a:xfrm>
          <a:prstGeom prst="chevron">
            <a:avLst>
              <a:gd name="adj" fmla="val 49982"/>
            </a:avLst>
          </a:prstGeom>
          <a:solidFill>
            <a:srgbClr val="1F4F7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 cap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Родители\Downloads\White Green Modern Minimalist Healthcare Solution Presentation(19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17992" r="46407" b="34232"/>
          <a:stretch/>
        </p:blipFill>
        <p:spPr bwMode="auto">
          <a:xfrm>
            <a:off x="8505371" y="1447540"/>
            <a:ext cx="808951" cy="84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795AC5-D90E-DB5C-00F4-ADC0A403F201}"/>
              </a:ext>
            </a:extLst>
          </p:cNvPr>
          <p:cNvSpPr/>
          <p:nvPr/>
        </p:nvSpPr>
        <p:spPr>
          <a:xfrm>
            <a:off x="9346571" y="1359096"/>
            <a:ext cx="2664000" cy="113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53535"/>
                </a:solidFill>
                <a:ea typeface="Be Vietnam"/>
                <a:cs typeface="Be Vietnam"/>
              </a:rPr>
              <a:t>Размер выборки: </a:t>
            </a: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9500 подростков в возрасте 13–18 лет. 20 регионов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53535"/>
                </a:solidFill>
                <a:ea typeface="Be Vietnam"/>
                <a:cs typeface="Be Vietnam"/>
              </a:rPr>
              <a:t>Метод отбора: </a:t>
            </a: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случайный выбор из школ (13–16 лет) и колледжей (17–18 лет)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795AC5-D90E-DB5C-00F4-ADC0A403F201}"/>
              </a:ext>
            </a:extLst>
          </p:cNvPr>
          <p:cNvSpPr/>
          <p:nvPr/>
        </p:nvSpPr>
        <p:spPr>
          <a:xfrm>
            <a:off x="9346570" y="2413000"/>
            <a:ext cx="2664000" cy="2152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Необходимые финансовые средства –за счет средств ЦПЗ регионов</a:t>
            </a:r>
            <a:endParaRPr lang="ru-RU" sz="1200" b="1" dirty="0">
              <a:solidFill>
                <a:srgbClr val="353535"/>
              </a:solidFill>
              <a:ea typeface="Be Vietnam"/>
              <a:cs typeface="Be Vietnam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Выделение средств республиканского бюджета на 2026-2028 гг.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353535"/>
              </a:solidFill>
              <a:ea typeface="Be Vietnam"/>
              <a:cs typeface="Be Vietnam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8795AC5-D90E-DB5C-00F4-ADC0A403F201}"/>
              </a:ext>
            </a:extLst>
          </p:cNvPr>
          <p:cNvSpPr/>
          <p:nvPr/>
        </p:nvSpPr>
        <p:spPr>
          <a:xfrm>
            <a:off x="9346571" y="4038600"/>
            <a:ext cx="2664000" cy="257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Получено </a:t>
            </a:r>
            <a:r>
              <a:rPr lang="ru-RU" sz="1200" b="1" dirty="0">
                <a:solidFill>
                  <a:srgbClr val="353535"/>
                </a:solidFill>
                <a:ea typeface="Be Vietnam"/>
                <a:cs typeface="Be Vietnam"/>
              </a:rPr>
              <a:t>положительное заключение этического комитета </a:t>
            </a: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научного исследования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Получено </a:t>
            </a:r>
            <a:r>
              <a:rPr lang="ru-RU" sz="1200" b="1" dirty="0">
                <a:solidFill>
                  <a:srgbClr val="353535"/>
                </a:solidFill>
                <a:ea typeface="Be Vietnam"/>
                <a:cs typeface="Be Vietnam"/>
              </a:rPr>
              <a:t>письмо согласие МП РК</a:t>
            </a: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;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Утвержден </a:t>
            </a:r>
            <a:r>
              <a:rPr lang="ru-RU" sz="1200" b="1" dirty="0">
                <a:solidFill>
                  <a:srgbClr val="353535"/>
                </a:solidFill>
                <a:ea typeface="Be Vietnam"/>
                <a:cs typeface="Be Vietnam"/>
              </a:rPr>
              <a:t>список учреждений образования</a:t>
            </a: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: 125 основных школ и колледжей и 60 резервных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Проведено анкетирование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53535"/>
                </a:solidFill>
                <a:ea typeface="Be Vietnam"/>
                <a:cs typeface="Be Vietnam"/>
              </a:rPr>
              <a:t>Этап обработки  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330200"/>
            <a:ext cx="7721600" cy="6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133" b="1" dirty="0">
                <a:solidFill>
                  <a:srgbClr val="185F9D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ЕВРОПЕЙСКИЙ ОПРОС УЧАЩЕЙСЯ МОЛОДЕЖИ ОТНОСИТЕЛЬНО УПОТРЕБЛЕНИЯ АЛКОГОЛЯ И НАРКОТИЧЕСКИХ ВЕЩЕСТВ ESPAD 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0B2EE47-6F31-AC8E-D3FA-163E2174C528}"/>
              </a:ext>
            </a:extLst>
          </p:cNvPr>
          <p:cNvGraphicFramePr>
            <a:graphicFrameLocks noGrp="1"/>
          </p:cNvGraphicFramePr>
          <p:nvPr/>
        </p:nvGraphicFramePr>
        <p:xfrm>
          <a:off x="812800" y="1229800"/>
          <a:ext cx="7585371" cy="53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8731">
                  <a:extLst>
                    <a:ext uri="{9D8B030D-6E8A-4147-A177-3AD203B41FA5}">
                      <a16:colId xmlns:a16="http://schemas.microsoft.com/office/drawing/2014/main" val="2721504871"/>
                    </a:ext>
                  </a:extLst>
                </a:gridCol>
                <a:gridCol w="1354160">
                  <a:extLst>
                    <a:ext uri="{9D8B030D-6E8A-4147-A177-3AD203B41FA5}">
                      <a16:colId xmlns:a16="http://schemas.microsoft.com/office/drawing/2014/main" val="2730305898"/>
                    </a:ext>
                  </a:extLst>
                </a:gridCol>
                <a:gridCol w="1354160">
                  <a:extLst>
                    <a:ext uri="{9D8B030D-6E8A-4147-A177-3AD203B41FA5}">
                      <a16:colId xmlns:a16="http://schemas.microsoft.com/office/drawing/2014/main" val="1151952646"/>
                    </a:ext>
                  </a:extLst>
                </a:gridCol>
                <a:gridCol w="1354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err="1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Регион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	</a:t>
                      </a:r>
                      <a:endParaRPr lang="x-none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Кол-во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детей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ru-RU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(13-18 лет) </a:t>
                      </a: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в регионе</a:t>
                      </a:r>
                      <a:endParaRPr lang="x-none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Число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детей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ru-RU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(13-18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лет)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ru-RU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для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опроса (</a:t>
                      </a:r>
                      <a:r>
                        <a:rPr lang="en-US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n</a:t>
                      </a:r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=9500)</a:t>
                      </a:r>
                      <a:endParaRPr lang="x-none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детей в одной школе</a:t>
                      </a:r>
                      <a:endParaRPr lang="x-none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300" b="1" kern="1200" dirty="0">
                          <a:solidFill>
                            <a:srgbClr val="2D76A7"/>
                          </a:solidFill>
                          <a:latin typeface="+mn-lt"/>
                          <a:ea typeface="Be Vietnam"/>
                          <a:cs typeface="Be Vietnam"/>
                        </a:rPr>
                        <a:t>школ и колледжей</a:t>
                      </a:r>
                      <a:endParaRPr lang="x-none" sz="1300" b="1" kern="1200" dirty="0">
                        <a:solidFill>
                          <a:srgbClr val="2D76A7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2738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Абай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28683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60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2318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Акмолинская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36934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12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Актюбинская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47118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6262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Алматинская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84396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900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90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090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Атырауская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37932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28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ЗКО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32075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8354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Жамбылская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72498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7942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Жетісу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35941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304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Карагандинская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43669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787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Костанайская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34359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120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Кызылординская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49268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2055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Манг</a:t>
                      </a:r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ы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стауская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43359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564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Павлодарская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32843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80</a:t>
                      </a: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122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СКО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22048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60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2281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Туркестанская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142218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200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40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683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О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бласть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Ұлытау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10603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150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075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ВКО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29563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350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70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5094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Астана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60533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600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60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089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Алматы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95807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0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Шымкент</a:t>
                      </a:r>
                      <a:r>
                        <a:rPr lang="en-US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 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54976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50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10</a:t>
                      </a:r>
                      <a:endParaRPr lang="x-none" sz="1200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89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Всего по РК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994 823</a:t>
                      </a:r>
                      <a:endParaRPr lang="x-none" sz="1200" b="1" kern="120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9 500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 76 в среднем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353535"/>
                          </a:solidFill>
                          <a:latin typeface="+mn-lt"/>
                          <a:ea typeface="Be Vietnam"/>
                          <a:cs typeface="Be Vietnam"/>
                        </a:rPr>
                        <a:t>125</a:t>
                      </a:r>
                      <a:endParaRPr lang="x-none" sz="1200" b="1" kern="1200" dirty="0">
                        <a:solidFill>
                          <a:srgbClr val="353535"/>
                        </a:solidFill>
                        <a:latin typeface="+mn-lt"/>
                        <a:ea typeface="Be Vietnam"/>
                        <a:cs typeface="Be Vietnam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132933"/>
                  </a:ext>
                </a:extLst>
              </a:tr>
            </a:tbl>
          </a:graphicData>
        </a:graphic>
      </p:graphicFrame>
      <p:pic>
        <p:nvPicPr>
          <p:cNvPr id="7170" name="Picture 2" descr="C:\Users\Родители\Downloads\White Green Modern Minimalist Healthcare Solution Presentation(19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 t="18597" r="13604" b="33627"/>
          <a:stretch/>
        </p:blipFill>
        <p:spPr bwMode="auto">
          <a:xfrm>
            <a:off x="8505371" y="2989537"/>
            <a:ext cx="923427" cy="8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дители\Downloads\White Green Modern Minimalist Healthcare Solution Presentation(20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4" r="72125" b="32141"/>
          <a:stretch/>
        </p:blipFill>
        <p:spPr bwMode="auto">
          <a:xfrm>
            <a:off x="8534400" y="4785087"/>
            <a:ext cx="862970" cy="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6">
            <a:extLst>
              <a:ext uri="{FF2B5EF4-FFF2-40B4-BE49-F238E27FC236}">
                <a16:creationId xmlns:a16="http://schemas.microsoft.com/office/drawing/2014/main" id="{B24EC3C4-A05C-4400-B896-3BEA0B9A1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60" y="249034"/>
            <a:ext cx="1393716" cy="9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3D98-CCD9-EF95-753E-2AE2404AA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;p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ALUCZxMAAAAlAAAAZAAAAA0AAAAAkAAAAJAAAACQAAAAkAAAAAAAAAABAAAAAAAAAAEAAABQAAAAAAAAAAAA4D8AAAAAAADgPwAAAAAAAOA/AAAAAAAA4D8AAAAAAADgPwAAAAAAAOA/AAAAAAAA4D8AAAAAAADgPwAAAAAAAOA/AAAAAAAA4D8CAAAAjAAAAAEAAAAAAAAAAqCs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PAAAAAAAAAAAAAAAZgAAAGYAAAAAAAAAy8vLADwAAAAAAAAAAAAAAGYAAABmAAAAAAAAABcAAAAUAAAAAAAAAAAAAAD/fwAA/38AAAAAAAAJAAAABAAAAAAAAAA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AqCsAP///wEAAAAAAAAAAAAAAAAAAAAAAAAAAAAAAAAAAAAAAAAAAAAAAAJ/f38AAAAAAMvLywDAwP8Af39/AAAAAAAAAAAAAAAAAAAAAAAAAAAAIQAAABgAAAAUAAAAAAAAANsAAAAASwAAPwMAABAAAAAmAAAACAAAAP//////////"/>
              </a:ext>
            </a:extLst>
          </p:cNvSpPr>
          <p:nvPr/>
        </p:nvSpPr>
        <p:spPr>
          <a:xfrm>
            <a:off x="37714" y="139065"/>
            <a:ext cx="12192000" cy="388620"/>
          </a:xfrm>
          <a:prstGeom prst="rect">
            <a:avLst/>
          </a:prstGeom>
          <a:solidFill>
            <a:srgbClr val="02A0AC"/>
          </a:solidFill>
          <a:ln>
            <a:noFill/>
          </a:ln>
          <a:effectLst>
            <a:outerShdw blurRad="63500" sx="102000" sy="102000" algn="ctr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numCol="1" spcCol="215900" anchor="ctr"/>
          <a:lstStyle>
            <a:lvl1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1pPr>
            <a:lvl2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2pPr>
            <a:lvl3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3pPr>
            <a:lvl4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4pPr>
            <a:lvl5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5pPr>
            <a:lvl6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6pPr>
            <a:lvl7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7pPr>
            <a:lvl8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8pPr>
            <a:lvl9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3100" b="0" i="0" u="none" strike="noStrike" cap="none">
                <a:solidFill>
                  <a:srgbClr val="000000"/>
                </a:solidFill>
                <a:latin typeface="Manrope ExtraBold" charset="0"/>
                <a:ea typeface="Calibri" pitchFamily="2" charset="-52"/>
                <a:cs typeface="Calibri" pitchFamily="2" charset="-52"/>
              </a:defRPr>
            </a:lvl9pPr>
          </a:lstStyle>
          <a:p>
            <a:pPr algn="ctr">
              <a:defRPr lang="ru-RU"/>
            </a:pPr>
            <a:r>
              <a:rPr lang="ru-RU" sz="2400" b="1" dirty="0">
                <a:solidFill>
                  <a:schemeClr val="bg1"/>
                </a:solidFill>
              </a:rPr>
              <a:t>Национальные программные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374" y="1632155"/>
            <a:ext cx="3924146" cy="5131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Укрепление инфраструктуры организаций психического здоровья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Усиление межведомственного взаимодействия и совершенствование НПА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Повышение образовательного потенциала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Управление факторами риска возникновения ППР, вызванных употреблением ПАВ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Совершенствования правил оплаты и тарифообразования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Эпидемиологические исследования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Цифровизация службы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РЕАЛИЗАЦИЯ МЕРОПРИЯТИЙ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Открытие пациентских школ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Развитие ситуационных центров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Единый алгоритм выявления несовершеннолетних с признаками наркологической зависимости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Внедрение  скринингового теста ASSIST 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 МЦЗ, ПМСП, ВС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Внедрение программы обучения </a:t>
            </a:r>
            <a:r>
              <a:rPr lang="en-US" sz="1400" dirty="0">
                <a:solidFill>
                  <a:srgbClr val="002060"/>
                </a:solidFill>
              </a:rPr>
              <a:t>UTC</a:t>
            </a:r>
            <a:r>
              <a:rPr lang="ru-RU" sz="1400" dirty="0">
                <a:solidFill>
                  <a:srgbClr val="002060"/>
                </a:solidFill>
              </a:rPr>
              <a:t>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mhGAP</a:t>
            </a:r>
            <a:endParaRPr lang="ru-RU" sz="1400" dirty="0">
              <a:solidFill>
                <a:srgbClr val="002060"/>
              </a:solidFill>
            </a:endParaRPr>
          </a:p>
          <a:p>
            <a:pPr marL="176213" indent="-176213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Единая информационная служба </a:t>
            </a:r>
          </a:p>
          <a:p>
            <a:pPr marL="176213" indent="-176213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374" y="786581"/>
            <a:ext cx="3924146" cy="845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  <a:b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реализации мер совершенствования наркологической и токсикологической помощи населению РК  на 2024 – 2026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1641" y="1632154"/>
            <a:ext cx="3924146" cy="5131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ДОСТИГНУТЫЕ ИНДИКАТОРЫ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Снижение латентности наркопотребителей в 2024 г. 20% (при ожидаемых 10%)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Увеличение доли несовершеннолетних, снятых с Д-наблюдения с длительной ремиссией в 2024 г. 25% (при планируемых 18%)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Увеличение доли лиц, охваченных программой МСР в 2024 г. 30% (при плане 28%)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РЕАЛИЗАЦИЯ МЕРОПРИЯТИЙ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Модернизация и открытие лечебно-реабилитационных центров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Внедрение скрининга по выявлению наркозависимости на ранних стадиях, АSSIST (в т.ч. подростки)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Контрольный закуп ЛС 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Взаимодействие с частными </a:t>
            </a:r>
            <a:r>
              <a:rPr lang="ru-RU" sz="1400" dirty="0" err="1">
                <a:solidFill>
                  <a:srgbClr val="002060"/>
                </a:solidFill>
              </a:rPr>
              <a:t>наркоцентрами</a:t>
            </a:r>
            <a:endParaRPr lang="ru-RU" sz="1400" dirty="0">
              <a:solidFill>
                <a:srgbClr val="002060"/>
              </a:solidFill>
            </a:endParaRP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Обеспечение ЛС ПТАО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Совершенствование тарифов СОПЗ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Изучен опыт EMCDDA (Лиссабон)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Ремонт и модернизация РНПЦПЗ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Разработка и ротация в СМИ видеороликов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Проведение информационных кампаний</a:t>
            </a:r>
          </a:p>
          <a:p>
            <a:pPr marL="84138" indent="-84138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1641" y="786581"/>
            <a:ext cx="3924146" cy="845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ПЛАН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с наркоманией и наркобизнесом в РК  на 2023-2025 гг.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26908" y="1632153"/>
            <a:ext cx="3965092" cy="5131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ПЛАНИРУЕМЫЕ МЕРОПРИЯТИЯ</a:t>
            </a:r>
            <a:endParaRPr lang="ru-RU" sz="1400" dirty="0">
              <a:solidFill>
                <a:srgbClr val="002060"/>
              </a:solidFill>
            </a:endParaRP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Проведение периодических эпидемиологических исследований по определению масштабов распространения наркозависимости среди молодежи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Выработка предложений по введению медосмотра водителей общественного транспорта на предмет употребления наркотиков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Разработка на основе VR/AR-технологий интерактивных образовательных модулей, демонстрирующих симуляцию реальных последствий от употребления наркотиков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Адаптация и внедрение международных стандартов обеспечения качества лечения и ухода.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Расширение модели амбулаторной МСР, ориентированной на охват пациентов в отдалённых и сельских районах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Установление организационно-правовых основ взаимодействия с частными наркологическими организациями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26908" y="786581"/>
            <a:ext cx="3924146" cy="845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ПЛАН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с наркоманией и наркобизнесом в РК  на 2026-2028 гг.</a:t>
            </a:r>
          </a:p>
        </p:txBody>
      </p:sp>
    </p:spTree>
    <p:extLst>
      <p:ext uri="{BB962C8B-B14F-4D97-AF65-F5344CB8AC3E}">
        <p14:creationId xmlns:p14="http://schemas.microsoft.com/office/powerpoint/2010/main" val="4062964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1686</Words>
  <Application>Microsoft Office PowerPoint</Application>
  <PresentationFormat>Широкоэкранный</PresentationFormat>
  <Paragraphs>362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Arvo</vt:lpstr>
      <vt:lpstr>Calibri</vt:lpstr>
      <vt:lpstr>Calibri Light</vt:lpstr>
      <vt:lpstr>Fira Sans Extra Condensed</vt:lpstr>
      <vt:lpstr>Franklin Gothic Heavy</vt:lpstr>
      <vt:lpstr>Franklin Gothic Medium</vt:lpstr>
      <vt:lpstr>Franklin Gothic Medium Cond</vt:lpstr>
      <vt:lpstr>Manrope ExtraBold</vt:lpstr>
      <vt:lpstr>Times New Roman</vt:lpstr>
      <vt:lpstr>Wingdings</vt:lpstr>
      <vt:lpstr>Тема Office</vt:lpstr>
      <vt:lpstr>Здравоохранение как ключевой участник межведомственного взаимодействия в антинаркотической  политике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  http://mentalcenter.kz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опытом и передовыми практиками организации медицинской помощи по решению суда лицам, употребляющим наркотики и другие психоактивные вещества</dc:title>
  <dc:creator>Учетная запись Майкрософт</dc:creator>
  <cp:lastModifiedBy>User</cp:lastModifiedBy>
  <cp:revision>23</cp:revision>
  <dcterms:created xsi:type="dcterms:W3CDTF">2025-08-23T12:41:11Z</dcterms:created>
  <dcterms:modified xsi:type="dcterms:W3CDTF">2025-08-24T04:23:42Z</dcterms:modified>
</cp:coreProperties>
</file>