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318" r:id="rId3"/>
    <p:sldId id="303" r:id="rId4"/>
    <p:sldId id="304" r:id="rId5"/>
    <p:sldId id="305" r:id="rId6"/>
    <p:sldId id="307" r:id="rId7"/>
    <p:sldId id="309" r:id="rId8"/>
    <p:sldId id="257" r:id="rId9"/>
    <p:sldId id="268" r:id="rId10"/>
    <p:sldId id="281" r:id="rId11"/>
    <p:sldId id="270" r:id="rId12"/>
    <p:sldId id="283" r:id="rId13"/>
    <p:sldId id="284" r:id="rId14"/>
    <p:sldId id="289" r:id="rId15"/>
    <p:sldId id="288" r:id="rId16"/>
    <p:sldId id="280" r:id="rId17"/>
    <p:sldId id="315" r:id="rId18"/>
    <p:sldId id="29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3" autoAdjust="0"/>
    <p:restoredTop sz="94670" autoAdjust="0"/>
  </p:normalViewPr>
  <p:slideViewPr>
    <p:cSldViewPr>
      <p:cViewPr>
        <p:scale>
          <a:sx n="100" d="100"/>
          <a:sy n="100" d="100"/>
        </p:scale>
        <p:origin x="-2190"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537CC-D542-4EA5-BB49-3C14E39B88CD}" type="datetimeFigureOut">
              <a:rPr lang="ru-RU" smtClean="0"/>
              <a:pPr/>
              <a:t>28.02.2020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5D1E60-0442-4C30-B305-0AF49A824DAE}" type="slidenum">
              <a:rPr lang="ru-RU" smtClean="0"/>
              <a:pPr/>
              <a:t>‹#›</a:t>
            </a:fld>
            <a:endParaRPr lang="ru-RU"/>
          </a:p>
        </p:txBody>
      </p:sp>
    </p:spTree>
    <p:extLst>
      <p:ext uri="{BB962C8B-B14F-4D97-AF65-F5344CB8AC3E}">
        <p14:creationId xmlns:p14="http://schemas.microsoft.com/office/powerpoint/2010/main" val="283675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15D1E60-0442-4C30-B305-0AF49A824DAE}" type="slidenum">
              <a:rPr lang="ru-RU" smtClean="0"/>
              <a:pPr/>
              <a:t>9</a:t>
            </a:fld>
            <a:endParaRPr lang="ru-RU"/>
          </a:p>
        </p:txBody>
      </p:sp>
    </p:spTree>
    <p:extLst>
      <p:ext uri="{BB962C8B-B14F-4D97-AF65-F5344CB8AC3E}">
        <p14:creationId xmlns:p14="http://schemas.microsoft.com/office/powerpoint/2010/main" val="1786365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1"/>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AF79AB4-E49C-48E0-970A-D11BECC92F9D}" type="datetimeFigureOut">
              <a:rPr lang="ru-RU" smtClean="0"/>
              <a:pPr/>
              <a:t>28.02.2020</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4440477-BE9B-4AB6-A3D2-0C2B7979A7B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30"/>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4440477-BE9B-4AB6-A3D2-0C2B7979A7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4" y="274641"/>
            <a:ext cx="1777471"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4440477-BE9B-4AB6-A3D2-0C2B7979A7B3}"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1066800" y="304800"/>
            <a:ext cx="7543800" cy="579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17"/>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C4934115-20DC-4BAF-BCB8-D7FF7BC5D4A6}"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75001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4440477-BE9B-4AB6-A3D2-0C2B7979A7B3}"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4440477-BE9B-4AB6-A3D2-0C2B7979A7B3}"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4440477-BE9B-4AB6-A3D2-0C2B7979A7B3}"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4440477-BE9B-4AB6-A3D2-0C2B7979A7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4440477-BE9B-4AB6-A3D2-0C2B7979A7B3}"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AF79AB4-E49C-48E0-970A-D11BECC92F9D}" type="datetimeFigureOut">
              <a:rPr lang="ru-RU" smtClean="0"/>
              <a:pPr/>
              <a:t>28.02.2020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4440477-BE9B-4AB6-A3D2-0C2B7979A7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AF79AB4-E49C-48E0-970A-D11BECC92F9D}"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4440477-BE9B-4AB6-A3D2-0C2B7979A7B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AF79AB4-E49C-48E0-970A-D11BECC92F9D}" type="datetimeFigureOut">
              <a:rPr lang="ru-RU" smtClean="0"/>
              <a:pPr/>
              <a:t>28.02.2020</a:t>
            </a:fld>
            <a:endParaRPr lang="ru-RU"/>
          </a:p>
        </p:txBody>
      </p:sp>
      <p:sp>
        <p:nvSpPr>
          <p:cNvPr id="6" name="Нижний колонтитул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4440477-BE9B-4AB6-A3D2-0C2B7979A7B3}" type="slidenum">
              <a:rPr lang="ru-RU" smtClean="0"/>
              <a:pPr/>
              <a:t>‹#›</a:t>
            </a:fld>
            <a:endParaRPr lang="ru-RU"/>
          </a:p>
        </p:txBody>
      </p:sp>
      <p:sp>
        <p:nvSpPr>
          <p:cNvPr id="2" name="Заголовок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3" y="5791254"/>
            <a:ext cx="3402315"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AF79AB4-E49C-48E0-970A-D11BECC92F9D}" type="datetimeFigureOut">
              <a:rPr lang="ru-RU" smtClean="0"/>
              <a:pPr/>
              <a:t>28.02.2020</a:t>
            </a:fld>
            <a:endParaRPr lang="ru-RU"/>
          </a:p>
        </p:txBody>
      </p:sp>
      <p:sp>
        <p:nvSpPr>
          <p:cNvPr id="22" name="Нижний колонтитул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C4440477-BE9B-4AB6-A3D2-0C2B7979A7B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1556792"/>
            <a:ext cx="8513033" cy="3456384"/>
          </a:xfrm>
        </p:spPr>
        <p:txBody>
          <a:bodyPr>
            <a:noAutofit/>
          </a:bodyPr>
          <a:lstStyle/>
          <a:p>
            <a:pPr algn="ctr"/>
            <a:r>
              <a:rPr lang="en-US" sz="2800" dirty="0" smtClean="0">
                <a:solidFill>
                  <a:srgbClr val="002060"/>
                </a:solidFill>
                <a:effectLst/>
                <a:latin typeface="Times New Roman" pitchFamily="18" charset="0"/>
                <a:cs typeface="Times New Roman" pitchFamily="18" charset="0"/>
              </a:rPr>
              <a:t/>
            </a:r>
            <a:br>
              <a:rPr lang="en-US" sz="2800" dirty="0" smtClean="0">
                <a:solidFill>
                  <a:srgbClr val="002060"/>
                </a:solidFill>
                <a:effectLst/>
                <a:latin typeface="Times New Roman" pitchFamily="18" charset="0"/>
                <a:cs typeface="Times New Roman" pitchFamily="18" charset="0"/>
              </a:rPr>
            </a:br>
            <a:r>
              <a:rPr lang="en-US" sz="2800" dirty="0">
                <a:solidFill>
                  <a:srgbClr val="002060"/>
                </a:solidFill>
                <a:effectLst/>
                <a:latin typeface="Times New Roman" pitchFamily="18" charset="0"/>
                <a:cs typeface="Times New Roman" pitchFamily="18" charset="0"/>
              </a:rPr>
              <a:t/>
            </a:r>
            <a:br>
              <a:rPr lang="en-US" sz="2800" dirty="0">
                <a:solidFill>
                  <a:srgbClr val="002060"/>
                </a:solidFill>
                <a:effectLst/>
                <a:latin typeface="Times New Roman" pitchFamily="18" charset="0"/>
                <a:cs typeface="Times New Roman" pitchFamily="18" charset="0"/>
              </a:rPr>
            </a:br>
            <a:r>
              <a:rPr lang="en-US" sz="2800" dirty="0" smtClean="0">
                <a:solidFill>
                  <a:srgbClr val="002060"/>
                </a:solidFill>
                <a:effectLst/>
                <a:latin typeface="Times New Roman" pitchFamily="18" charset="0"/>
                <a:cs typeface="Times New Roman" pitchFamily="18" charset="0"/>
              </a:rPr>
              <a:t/>
            </a:r>
            <a:br>
              <a:rPr lang="en-US" sz="2800" dirty="0" smtClean="0">
                <a:solidFill>
                  <a:srgbClr val="002060"/>
                </a:solidFill>
                <a:effectLst/>
                <a:latin typeface="Times New Roman" pitchFamily="18" charset="0"/>
                <a:cs typeface="Times New Roman" pitchFamily="18" charset="0"/>
              </a:rPr>
            </a:br>
            <a:r>
              <a:rPr lang="en-US" sz="2400" dirty="0">
                <a:solidFill>
                  <a:srgbClr val="002060"/>
                </a:solidFill>
                <a:effectLst/>
                <a:latin typeface="Times New Roman" pitchFamily="18" charset="0"/>
                <a:cs typeface="Times New Roman" pitchFamily="18" charset="0"/>
              </a:rPr>
              <a:t>COLLECTIVE SECURITY TREATY </a:t>
            </a:r>
            <a:r>
              <a:rPr lang="en-US" sz="2400" dirty="0" smtClean="0">
                <a:solidFill>
                  <a:srgbClr val="002060"/>
                </a:solidFill>
                <a:effectLst/>
                <a:latin typeface="Times New Roman" pitchFamily="18" charset="0"/>
                <a:cs typeface="Times New Roman" pitchFamily="18" charset="0"/>
              </a:rPr>
              <a:t>ORGANIZATION</a:t>
            </a:r>
            <a:br>
              <a:rPr lang="en-US" sz="2400" dirty="0" smtClean="0">
                <a:solidFill>
                  <a:srgbClr val="002060"/>
                </a:solidFill>
                <a:effectLst/>
                <a:latin typeface="Times New Roman" pitchFamily="18" charset="0"/>
                <a:cs typeface="Times New Roman" pitchFamily="18" charset="0"/>
              </a:rPr>
            </a:br>
            <a:r>
              <a:rPr lang="en-US" sz="2400" dirty="0" smtClean="0">
                <a:solidFill>
                  <a:srgbClr val="002060"/>
                </a:solidFill>
                <a:effectLst/>
                <a:latin typeface="Times New Roman" pitchFamily="18" charset="0"/>
                <a:cs typeface="Times New Roman" pitchFamily="18" charset="0"/>
              </a:rPr>
              <a:t>(CSTO)</a:t>
            </a:r>
            <a:br>
              <a:rPr lang="en-US" sz="2400" dirty="0" smtClean="0">
                <a:solidFill>
                  <a:srgbClr val="002060"/>
                </a:solidFill>
                <a:effectLst/>
                <a:latin typeface="Times New Roman" pitchFamily="18" charset="0"/>
                <a:cs typeface="Times New Roman" pitchFamily="18" charset="0"/>
              </a:rPr>
            </a:br>
            <a:r>
              <a:rPr lang="en-US" sz="2400" dirty="0">
                <a:effectLst/>
              </a:rPr>
              <a:t/>
            </a:r>
            <a:br>
              <a:rPr lang="en-US" sz="2400" dirty="0">
                <a:effectLst/>
              </a:rPr>
            </a:br>
            <a:r>
              <a:rPr lang="en-US" sz="2400" dirty="0" smtClean="0">
                <a:solidFill>
                  <a:srgbClr val="002060"/>
                </a:solidFill>
                <a:effectLst/>
                <a:latin typeface="Times New Roman" pitchFamily="18" charset="0"/>
                <a:cs typeface="Times New Roman" pitchFamily="18" charset="0"/>
              </a:rPr>
              <a:t>INTERNATIONAL COUNTER-DRUGS OPERATIONS</a:t>
            </a:r>
            <a:r>
              <a:rPr lang="ru-RU" sz="2400" dirty="0" smtClean="0">
                <a:solidFill>
                  <a:srgbClr val="002060"/>
                </a:solidFill>
                <a:effectLst/>
                <a:latin typeface="Times New Roman" pitchFamily="18" charset="0"/>
                <a:cs typeface="Times New Roman" pitchFamily="18" charset="0"/>
              </a:rPr>
              <a:t> «</a:t>
            </a:r>
            <a:r>
              <a:rPr lang="en-US" sz="2400" dirty="0" smtClean="0">
                <a:solidFill>
                  <a:srgbClr val="002060"/>
                </a:solidFill>
                <a:effectLst/>
                <a:latin typeface="Times New Roman" pitchFamily="18" charset="0"/>
                <a:cs typeface="Times New Roman" pitchFamily="18" charset="0"/>
              </a:rPr>
              <a:t>CHANNEL</a:t>
            </a:r>
            <a:r>
              <a:rPr lang="ru-RU" sz="2400" dirty="0" smtClean="0">
                <a:solidFill>
                  <a:srgbClr val="002060"/>
                </a:solidFill>
                <a:effectLst/>
                <a:latin typeface="Times New Roman" pitchFamily="18" charset="0"/>
                <a:cs typeface="Times New Roman" pitchFamily="18" charset="0"/>
              </a:rPr>
              <a:t>»</a:t>
            </a:r>
            <a:r>
              <a:rPr lang="en-US" sz="2400" dirty="0" smtClean="0">
                <a:solidFill>
                  <a:srgbClr val="002060"/>
                </a:solidFill>
                <a:effectLst/>
                <a:latin typeface="Times New Roman" pitchFamily="18" charset="0"/>
                <a:cs typeface="Times New Roman" pitchFamily="18" charset="0"/>
              </a:rPr>
              <a:t> </a:t>
            </a:r>
            <a:r>
              <a:rPr lang="en-US" sz="2800" dirty="0" smtClean="0">
                <a:effectLst/>
              </a:rPr>
              <a:t/>
            </a:r>
            <a:br>
              <a:rPr lang="en-US" sz="2800" dirty="0" smtClean="0">
                <a:effectLst/>
              </a:rPr>
            </a:br>
            <a:endParaRPr lang="en-GB" sz="2400" dirty="0">
              <a:solidFill>
                <a:srgbClr val="002060"/>
              </a:solidFill>
              <a:latin typeface="Times New Roman" pitchFamily="18" charset="0"/>
              <a:cs typeface="Times New Roman" pitchFamily="18" charset="0"/>
            </a:endParaRPr>
          </a:p>
        </p:txBody>
      </p:sp>
      <p:pic>
        <p:nvPicPr>
          <p:cNvPr id="4" name="Picture 10" descr="gerb"/>
          <p:cNvPicPr>
            <a:picLocks noChangeAspect="1" noChangeArrowheads="1"/>
          </p:cNvPicPr>
          <p:nvPr/>
        </p:nvPicPr>
        <p:blipFill>
          <a:blip r:embed="rId2">
            <a:lum bright="-22000" contrast="24000"/>
            <a:extLst>
              <a:ext uri="{28A0092B-C50C-407E-A947-70E740481C1C}">
                <a14:useLocalDpi xmlns:a14="http://schemas.microsoft.com/office/drawing/2010/main" val="0"/>
              </a:ext>
            </a:extLst>
          </a:blip>
          <a:srcRect/>
          <a:stretch>
            <a:fillRect/>
          </a:stretch>
        </p:blipFill>
        <p:spPr bwMode="auto">
          <a:xfrm>
            <a:off x="3809505" y="188640"/>
            <a:ext cx="148816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1302_arme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46957"/>
            <a:ext cx="1193234" cy="70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f710_bela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0414" y="1746957"/>
            <a:ext cx="1193234" cy="68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kaz_f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500" y="1746956"/>
            <a:ext cx="1141731" cy="684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kirgiz_f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956" y="1722747"/>
            <a:ext cx="1154215" cy="70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rus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1697366"/>
            <a:ext cx="1143588" cy="73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f_tajikist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6244" y="1736882"/>
            <a:ext cx="1137955" cy="6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4873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153675"/>
            <a:ext cx="4752528" cy="555537"/>
          </a:xfrm>
          <a:prstGeom prst="rect">
            <a:avLst/>
          </a:prstGeom>
        </p:spPr>
        <p:txBody>
          <a:bodyPr wrap="square">
            <a:spAutoFit/>
          </a:bodyPr>
          <a:lstStyle/>
          <a:p>
            <a:pPr indent="450215" algn="just">
              <a:lnSpc>
                <a:spcPct val="115000"/>
              </a:lnSpc>
              <a:spcAft>
                <a:spcPts val="0"/>
              </a:spcAft>
            </a:pPr>
            <a:endParaRPr lang="ru-RU" sz="1400" dirty="0">
              <a:latin typeface="Calibri"/>
              <a:ea typeface="Calibri"/>
              <a:cs typeface="Times New Roman"/>
            </a:endParaRPr>
          </a:p>
          <a:p>
            <a:pPr indent="457200" algn="just"/>
            <a:r>
              <a:rPr lang="en-US" sz="1400" dirty="0" smtClean="0">
                <a:latin typeface="Times New Roman"/>
                <a:ea typeface="Times New Roman"/>
              </a:rPr>
              <a:t> </a:t>
            </a:r>
            <a:r>
              <a:rPr lang="en-GB" sz="1400" dirty="0" smtClean="0">
                <a:latin typeface="Times New Roman" pitchFamily="18" charset="0"/>
                <a:cs typeface="Times New Roman" pitchFamily="18" charset="0"/>
              </a:rPr>
              <a:t> </a:t>
            </a:r>
          </a:p>
        </p:txBody>
      </p:sp>
      <p:pic>
        <p:nvPicPr>
          <p:cNvPr id="6" name="Picture 10" descr="d:\Users\User\Desktop\мелкие\гором_2012\IMG_9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321" y="2431443"/>
            <a:ext cx="2870419" cy="1960959"/>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7" name="Picture 11" descr="d:\Users\User\Desktop\мелкие\гором_2012\IMG_96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581128"/>
            <a:ext cx="2794774" cy="1920241"/>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91680" y="476672"/>
            <a:ext cx="6768752" cy="923330"/>
          </a:xfrm>
          <a:prstGeom prst="rect">
            <a:avLst/>
          </a:prstGeom>
          <a:noFill/>
        </p:spPr>
        <p:txBody>
          <a:bodyPr wrap="square" rtlCol="0">
            <a:spAutoFit/>
          </a:bodyPr>
          <a:lstStyle/>
          <a:p>
            <a:pPr algn="ctr" fontAlgn="base">
              <a:spcBef>
                <a:spcPct val="0"/>
              </a:spcBef>
              <a:spcAft>
                <a:spcPct val="0"/>
              </a:spcAft>
            </a:pPr>
            <a:r>
              <a:rPr lang="en-US" b="1" dirty="0"/>
              <a:t>Collective Security Treaty </a:t>
            </a:r>
            <a:r>
              <a:rPr lang="en-US" b="1" dirty="0" smtClean="0"/>
              <a:t>Organization</a:t>
            </a:r>
          </a:p>
          <a:p>
            <a:pPr algn="ctr" fontAlgn="base">
              <a:spcBef>
                <a:spcPct val="0"/>
              </a:spcBef>
              <a:spcAft>
                <a:spcPct val="0"/>
              </a:spcAft>
            </a:pPr>
            <a:endParaRPr lang="en-US" dirty="0"/>
          </a:p>
          <a:p>
            <a:pPr algn="ctr" fontAlgn="base">
              <a:spcBef>
                <a:spcPct val="0"/>
              </a:spcBef>
              <a:spcAft>
                <a:spcPct val="0"/>
              </a:spcAft>
            </a:pPr>
            <a:endParaRPr lang="ru-RU" dirty="0"/>
          </a:p>
        </p:txBody>
      </p:sp>
      <p:sp>
        <p:nvSpPr>
          <p:cNvPr id="9" name="Прямоугольник 8"/>
          <p:cNvSpPr/>
          <p:nvPr/>
        </p:nvSpPr>
        <p:spPr>
          <a:xfrm>
            <a:off x="1691680" y="938338"/>
            <a:ext cx="6768752" cy="1015663"/>
          </a:xfrm>
          <a:prstGeom prst="rect">
            <a:avLst/>
          </a:prstGeom>
        </p:spPr>
        <p:txBody>
          <a:bodyPr wrap="square">
            <a:spAutoFit/>
          </a:bodyPr>
          <a:lstStyle/>
          <a:p>
            <a:pPr algn="ctr"/>
            <a:r>
              <a:rPr lang="ru-RU" sz="2000" b="1" dirty="0" smtClean="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CHANNEL-WESTERN BARRIER» </a:t>
            </a:r>
          </a:p>
          <a:p>
            <a:pPr algn="ctr"/>
            <a:r>
              <a:rPr lang="en-GB" sz="2000" b="1" dirty="0">
                <a:solidFill>
                  <a:prstClr val="black"/>
                </a:solidFill>
                <a:latin typeface="Times New Roman" pitchFamily="18" charset="0"/>
                <a:cs typeface="Times New Roman" pitchFamily="18" charset="0"/>
              </a:rPr>
              <a:t>I</a:t>
            </a:r>
            <a:r>
              <a:rPr lang="en-GB" sz="2000" b="1" dirty="0" smtClean="0">
                <a:solidFill>
                  <a:prstClr val="black"/>
                </a:solidFill>
                <a:latin typeface="Times New Roman" pitchFamily="18" charset="0"/>
                <a:cs typeface="Times New Roman" pitchFamily="18" charset="0"/>
              </a:rPr>
              <a:t>nternational </a:t>
            </a:r>
            <a:r>
              <a:rPr lang="en-GB" sz="2000" b="1" dirty="0">
                <a:solidFill>
                  <a:prstClr val="black"/>
                </a:solidFill>
                <a:latin typeface="Times New Roman" pitchFamily="18" charset="0"/>
                <a:cs typeface="Times New Roman" pitchFamily="18" charset="0"/>
              </a:rPr>
              <a:t>counter-drug operation </a:t>
            </a:r>
            <a:endParaRPr lang="en-GB" sz="2000" b="1" dirty="0" smtClean="0">
              <a:solidFill>
                <a:prstClr val="black"/>
              </a:solidFill>
              <a:latin typeface="Times New Roman" pitchFamily="18" charset="0"/>
              <a:cs typeface="Times New Roman" pitchFamily="18" charset="0"/>
            </a:endParaRPr>
          </a:p>
          <a:p>
            <a:pPr algn="ctr"/>
            <a:r>
              <a:rPr lang="en-GB" sz="2000" b="1" dirty="0" smtClean="0">
                <a:solidFill>
                  <a:prstClr val="black"/>
                </a:solidFill>
                <a:latin typeface="Times New Roman" pitchFamily="18" charset="0"/>
                <a:cs typeface="Times New Roman" pitchFamily="18" charset="0"/>
              </a:rPr>
              <a:t>May-</a:t>
            </a:r>
            <a:r>
              <a:rPr lang="en-GB" sz="2000" b="1" dirty="0" err="1" smtClean="0">
                <a:solidFill>
                  <a:prstClr val="black"/>
                </a:solidFill>
                <a:latin typeface="Times New Roman" pitchFamily="18" charset="0"/>
                <a:cs typeface="Times New Roman" pitchFamily="18" charset="0"/>
              </a:rPr>
              <a:t>june</a:t>
            </a:r>
            <a:r>
              <a:rPr lang="en-GB" sz="2000" b="1" dirty="0" smtClean="0">
                <a:solidFill>
                  <a:prstClr val="black"/>
                </a:solidFill>
                <a:latin typeface="Times New Roman" pitchFamily="18" charset="0"/>
                <a:cs typeface="Times New Roman" pitchFamily="18" charset="0"/>
              </a:rPr>
              <a:t> - 2017</a:t>
            </a:r>
            <a:r>
              <a:rPr lang="en-GB" sz="2000" b="1"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Brest</a:t>
            </a:r>
            <a:r>
              <a:rPr lang="en-GB" sz="2000" b="1"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 Republic of </a:t>
            </a:r>
            <a:r>
              <a:rPr lang="en-US" sz="2000" b="1" dirty="0" smtClean="0">
                <a:solidFill>
                  <a:prstClr val="black"/>
                </a:solidFill>
                <a:latin typeface="Times New Roman" pitchFamily="18" charset="0"/>
                <a:cs typeface="Times New Roman" pitchFamily="18" charset="0"/>
              </a:rPr>
              <a:t>Belarus</a:t>
            </a:r>
            <a:endParaRPr lang="en-GB" b="1" dirty="0">
              <a:latin typeface="Times New Roman" pitchFamily="18" charset="0"/>
              <a:cs typeface="Times New Roman" pitchFamily="18" charset="0"/>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91" y="-35569"/>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24470" y="2153674"/>
            <a:ext cx="4201119" cy="3785652"/>
          </a:xfrm>
          <a:prstGeom prst="rect">
            <a:avLst/>
          </a:prstGeom>
          <a:noFill/>
        </p:spPr>
        <p:txBody>
          <a:bodyPr wrap="square" rtlCol="0">
            <a:spAutoFit/>
          </a:bodyPr>
          <a:lstStyle/>
          <a:p>
            <a:pPr>
              <a:lnSpc>
                <a:spcPct val="150000"/>
              </a:lnSpc>
            </a:pPr>
            <a:r>
              <a:rPr lang="en-US" sz="2000" b="1" dirty="0" smtClean="0">
                <a:latin typeface="Times New Roman" pitchFamily="18" charset="0"/>
                <a:cs typeface="Times New Roman" pitchFamily="18" charset="0"/>
              </a:rPr>
              <a:t>OPERATION RESULTS</a:t>
            </a:r>
            <a:r>
              <a:rPr lang="ru-RU" sz="2000" b="1" dirty="0" smtClean="0">
                <a:latin typeface="Times New Roman" pitchFamily="18" charset="0"/>
                <a:cs typeface="Times New Roman" pitchFamily="18" charset="0"/>
              </a:rPr>
              <a:t>:</a:t>
            </a:r>
          </a:p>
          <a:p>
            <a:pPr>
              <a:lnSpc>
                <a:spcPct val="150000"/>
              </a:lnSpc>
            </a:pPr>
            <a:r>
              <a:rPr lang="en-US" sz="2000" b="1" dirty="0" smtClean="0">
                <a:latin typeface="Times New Roman" pitchFamily="18" charset="0"/>
                <a:cs typeface="Times New Roman" pitchFamily="18" charset="0"/>
              </a:rPr>
              <a:t>Total drugs 16 796 kg</a:t>
            </a:r>
          </a:p>
          <a:p>
            <a:pPr>
              <a:lnSpc>
                <a:spcPct val="150000"/>
              </a:lnSpc>
            </a:pPr>
            <a:r>
              <a:rPr lang="en-US" sz="2000" b="1" dirty="0" smtClean="0">
                <a:latin typeface="Times New Roman" pitchFamily="18" charset="0"/>
                <a:cs typeface="Times New Roman" pitchFamily="18" charset="0"/>
              </a:rPr>
              <a:t>Heroin 41 kg</a:t>
            </a:r>
          </a:p>
          <a:p>
            <a:pPr>
              <a:lnSpc>
                <a:spcPct val="150000"/>
              </a:lnSpc>
            </a:pPr>
            <a:r>
              <a:rPr lang="en-US" sz="2000" b="1" dirty="0" smtClean="0">
                <a:latin typeface="Times New Roman" pitchFamily="18" charset="0"/>
                <a:cs typeface="Times New Roman" pitchFamily="18" charset="0"/>
              </a:rPr>
              <a:t>Opium 15 500 kg</a:t>
            </a:r>
          </a:p>
          <a:p>
            <a:pPr>
              <a:lnSpc>
                <a:spcPct val="150000"/>
              </a:lnSpc>
            </a:pPr>
            <a:r>
              <a:rPr lang="en-US" sz="2000" b="1" dirty="0" smtClean="0">
                <a:latin typeface="Times New Roman" pitchFamily="18" charset="0"/>
                <a:cs typeface="Times New Roman" pitchFamily="18" charset="0"/>
              </a:rPr>
              <a:t>Hashish 647 kg</a:t>
            </a:r>
          </a:p>
          <a:p>
            <a:pPr>
              <a:lnSpc>
                <a:spcPct val="150000"/>
              </a:lnSpc>
            </a:pPr>
            <a:r>
              <a:rPr lang="en-US" sz="2000" b="1" dirty="0" smtClean="0">
                <a:latin typeface="Times New Roman" pitchFamily="18" charset="0"/>
                <a:cs typeface="Times New Roman" pitchFamily="18" charset="0"/>
              </a:rPr>
              <a:t>Synthetic drugs 244 kg </a:t>
            </a:r>
          </a:p>
          <a:p>
            <a:pPr>
              <a:lnSpc>
                <a:spcPct val="150000"/>
              </a:lnSpc>
            </a:pPr>
            <a:r>
              <a:rPr lang="en-US" sz="2000" b="1" dirty="0" smtClean="0">
                <a:latin typeface="Times New Roman" pitchFamily="18" charset="0"/>
                <a:cs typeface="Times New Roman" pitchFamily="18" charset="0"/>
              </a:rPr>
              <a:t>and other drugs 364</a:t>
            </a:r>
          </a:p>
          <a:p>
            <a:pPr>
              <a:lnSpc>
                <a:spcPct val="150000"/>
              </a:lnSpc>
            </a:pPr>
            <a:r>
              <a:rPr lang="en-US" sz="2000" b="1" dirty="0" smtClean="0">
                <a:latin typeface="Times New Roman" pitchFamily="18" charset="0"/>
                <a:cs typeface="Times New Roman" pitchFamily="18" charset="0"/>
              </a:rPr>
              <a:t>Fire arms 270 pcs</a:t>
            </a:r>
          </a:p>
        </p:txBody>
      </p:sp>
    </p:spTree>
    <p:extLst>
      <p:ext uri="{BB962C8B-B14F-4D97-AF65-F5344CB8AC3E}">
        <p14:creationId xmlns:p14="http://schemas.microsoft.com/office/powerpoint/2010/main" val="513569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271215"/>
            <a:ext cx="7776864" cy="584775"/>
          </a:xfrm>
          <a:prstGeom prst="rect">
            <a:avLst/>
          </a:prstGeom>
        </p:spPr>
        <p:txBody>
          <a:bodyPr wrap="square">
            <a:spAutoFit/>
          </a:bodyPr>
          <a:lstStyle/>
          <a:p>
            <a:pPr algn="ctr"/>
            <a:endParaRPr lang="en-GB" sz="1600" b="1" dirty="0">
              <a:solidFill>
                <a:srgbClr val="002060"/>
              </a:solidFill>
              <a:latin typeface="Times New Roman" pitchFamily="18" charset="0"/>
              <a:cs typeface="Times New Roman" pitchFamily="18" charset="0"/>
            </a:endParaRPr>
          </a:p>
          <a:p>
            <a:pPr algn="ctr"/>
            <a:endParaRPr lang="ru-RU" sz="1600" b="1" dirty="0">
              <a:solidFill>
                <a:srgbClr val="002060"/>
              </a:solidFill>
              <a:latin typeface="Times New Roman" pitchFamily="18" charset="0"/>
              <a:cs typeface="Times New Roman" pitchFamily="18"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91680" y="476672"/>
            <a:ext cx="5904656" cy="923330"/>
          </a:xfrm>
          <a:prstGeom prst="rect">
            <a:avLst/>
          </a:prstGeom>
          <a:noFill/>
        </p:spPr>
        <p:txBody>
          <a:bodyPr wrap="square" rtlCol="0">
            <a:spAutoFit/>
          </a:bodyPr>
          <a:lstStyle/>
          <a:p>
            <a:pPr algn="ctr" fontAlgn="base">
              <a:spcBef>
                <a:spcPct val="0"/>
              </a:spcBef>
              <a:spcAft>
                <a:spcPct val="0"/>
              </a:spcAft>
            </a:pPr>
            <a:r>
              <a:rPr lang="en-US" b="1" dirty="0"/>
              <a:t>Collective Security Treaty </a:t>
            </a:r>
            <a:r>
              <a:rPr lang="en-US" b="1" dirty="0" smtClean="0"/>
              <a:t>Organization</a:t>
            </a:r>
          </a:p>
          <a:p>
            <a:pPr algn="ctr" fontAlgn="base">
              <a:spcBef>
                <a:spcPct val="0"/>
              </a:spcBef>
              <a:spcAft>
                <a:spcPct val="0"/>
              </a:spcAft>
            </a:pPr>
            <a:endParaRPr lang="en-US" dirty="0"/>
          </a:p>
          <a:p>
            <a:pPr algn="ctr" fontAlgn="base">
              <a:spcBef>
                <a:spcPct val="0"/>
              </a:spcBef>
              <a:spcAft>
                <a:spcPct val="0"/>
              </a:spcAft>
            </a:pPr>
            <a:endParaRPr lang="ru-RU" dirty="0"/>
          </a:p>
        </p:txBody>
      </p:sp>
      <p:sp>
        <p:nvSpPr>
          <p:cNvPr id="10" name="Прямоугольник 9"/>
          <p:cNvSpPr/>
          <p:nvPr/>
        </p:nvSpPr>
        <p:spPr>
          <a:xfrm>
            <a:off x="1475657" y="1060728"/>
            <a:ext cx="6408711" cy="1015663"/>
          </a:xfrm>
          <a:prstGeom prst="rect">
            <a:avLst/>
          </a:prstGeom>
        </p:spPr>
        <p:txBody>
          <a:bodyPr wrap="square">
            <a:spAutoFit/>
          </a:bodyPr>
          <a:lstStyle/>
          <a:p>
            <a:pPr algn="ctr"/>
            <a:r>
              <a:rPr lang="en-GB" sz="2000" dirty="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CHANNEL-VOLZSKIY BARRIER»</a:t>
            </a:r>
          </a:p>
          <a:p>
            <a:pPr algn="ctr"/>
            <a:r>
              <a:rPr lang="en-GB" sz="2000" b="1" dirty="0" smtClean="0">
                <a:solidFill>
                  <a:prstClr val="black"/>
                </a:solidFill>
                <a:latin typeface="Times New Roman" pitchFamily="18" charset="0"/>
                <a:cs typeface="Times New Roman" pitchFamily="18" charset="0"/>
              </a:rPr>
              <a:t> </a:t>
            </a:r>
            <a:r>
              <a:rPr lang="en-GB" sz="2000" b="1" dirty="0" err="1" smtClean="0">
                <a:solidFill>
                  <a:prstClr val="black"/>
                </a:solidFill>
                <a:latin typeface="Times New Roman" pitchFamily="18" charset="0"/>
                <a:cs typeface="Times New Roman" pitchFamily="18" charset="0"/>
              </a:rPr>
              <a:t>Subregional</a:t>
            </a:r>
            <a:r>
              <a:rPr lang="en-GB" sz="2000" b="1" dirty="0" smtClean="0">
                <a:solidFill>
                  <a:prstClr val="black"/>
                </a:solidFill>
                <a:latin typeface="Times New Roman" pitchFamily="18" charset="0"/>
                <a:cs typeface="Times New Roman" pitchFamily="18" charset="0"/>
              </a:rPr>
              <a:t> </a:t>
            </a:r>
            <a:r>
              <a:rPr lang="en-GB" sz="2000" b="1" dirty="0">
                <a:solidFill>
                  <a:prstClr val="black"/>
                </a:solidFill>
                <a:latin typeface="Times New Roman" pitchFamily="18" charset="0"/>
                <a:cs typeface="Times New Roman" pitchFamily="18" charset="0"/>
              </a:rPr>
              <a:t>international counter-drug operation </a:t>
            </a:r>
            <a:endParaRPr lang="en-GB" sz="2000" b="1" dirty="0" smtClean="0">
              <a:solidFill>
                <a:prstClr val="black"/>
              </a:solidFill>
              <a:latin typeface="Times New Roman" pitchFamily="18" charset="0"/>
              <a:cs typeface="Times New Roman" pitchFamily="18" charset="0"/>
            </a:endParaRPr>
          </a:p>
          <a:p>
            <a:pPr algn="ctr"/>
            <a:r>
              <a:rPr lang="en-GB" sz="2000" b="1" dirty="0" err="1" smtClean="0">
                <a:solidFill>
                  <a:prstClr val="black"/>
                </a:solidFill>
                <a:latin typeface="Times New Roman" pitchFamily="18" charset="0"/>
                <a:cs typeface="Times New Roman" pitchFamily="18" charset="0"/>
              </a:rPr>
              <a:t>Oktober</a:t>
            </a:r>
            <a:r>
              <a:rPr lang="en-GB" sz="2000" b="1" dirty="0" smtClean="0">
                <a:solidFill>
                  <a:prstClr val="black"/>
                </a:solidFill>
                <a:latin typeface="Times New Roman" pitchFamily="18" charset="0"/>
                <a:cs typeface="Times New Roman" pitchFamily="18" charset="0"/>
              </a:rPr>
              <a:t>  - 2017, Saratov</a:t>
            </a:r>
            <a:r>
              <a:rPr lang="en-GB" sz="2000" b="1" dirty="0">
                <a:solidFill>
                  <a:prstClr val="black"/>
                </a:solidFill>
                <a:latin typeface="Times New Roman" pitchFamily="18" charset="0"/>
                <a:cs typeface="Times New Roman" pitchFamily="18" charset="0"/>
              </a:rPr>
              <a:t>, Russian </a:t>
            </a:r>
            <a:r>
              <a:rPr lang="en-GB" sz="2000" b="1" dirty="0" smtClean="0">
                <a:solidFill>
                  <a:prstClr val="black"/>
                </a:solidFill>
                <a:latin typeface="Times New Roman" pitchFamily="18" charset="0"/>
                <a:cs typeface="Times New Roman" pitchFamily="18" charset="0"/>
              </a:rPr>
              <a:t>Federation</a:t>
            </a:r>
            <a:endParaRPr lang="ru-RU" dirty="0"/>
          </a:p>
        </p:txBody>
      </p:sp>
      <p:sp>
        <p:nvSpPr>
          <p:cNvPr id="11" name="Прямоугольник 10"/>
          <p:cNvSpPr/>
          <p:nvPr/>
        </p:nvSpPr>
        <p:spPr>
          <a:xfrm>
            <a:off x="1187624" y="2204864"/>
            <a:ext cx="3528392" cy="3785652"/>
          </a:xfrm>
          <a:prstGeom prst="rect">
            <a:avLst/>
          </a:prstGeom>
        </p:spPr>
        <p:txBody>
          <a:bodyPr wrap="square">
            <a:spAutoFit/>
          </a:bodyPr>
          <a:lstStyle/>
          <a:p>
            <a:pPr lvl="0">
              <a:lnSpc>
                <a:spcPct val="150000"/>
              </a:lnSpc>
            </a:pPr>
            <a:r>
              <a:rPr lang="en-US" sz="2000" b="1" dirty="0">
                <a:solidFill>
                  <a:prstClr val="black"/>
                </a:solidFill>
                <a:latin typeface="Times New Roman" pitchFamily="18" charset="0"/>
                <a:cs typeface="Times New Roman" pitchFamily="18" charset="0"/>
              </a:rPr>
              <a:t>OPERATION RESULTS</a:t>
            </a:r>
            <a:r>
              <a:rPr lang="ru-RU" sz="2000" b="1" dirty="0">
                <a:solidFill>
                  <a:prstClr val="black"/>
                </a:solidFill>
                <a:latin typeface="Times New Roman" pitchFamily="18" charset="0"/>
                <a:cs typeface="Times New Roman" pitchFamily="18" charset="0"/>
              </a:rPr>
              <a:t>:</a:t>
            </a:r>
          </a:p>
          <a:p>
            <a:pPr lvl="0">
              <a:lnSpc>
                <a:spcPct val="150000"/>
              </a:lnSpc>
            </a:pPr>
            <a:r>
              <a:rPr lang="en-US" sz="2000" b="1" dirty="0">
                <a:solidFill>
                  <a:prstClr val="black"/>
                </a:solidFill>
                <a:latin typeface="Times New Roman" pitchFamily="18" charset="0"/>
                <a:cs typeface="Times New Roman" pitchFamily="18" charset="0"/>
              </a:rPr>
              <a:t>Total drugs </a:t>
            </a:r>
            <a:r>
              <a:rPr lang="en-US" sz="2000" b="1" dirty="0" smtClean="0">
                <a:solidFill>
                  <a:prstClr val="black"/>
                </a:solidFill>
                <a:latin typeface="Times New Roman" pitchFamily="18" charset="0"/>
                <a:cs typeface="Times New Roman" pitchFamily="18" charset="0"/>
              </a:rPr>
              <a:t>seizures 5 092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Heroin 219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Opium 2 776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Hashish 1365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Synthetic </a:t>
            </a:r>
            <a:r>
              <a:rPr lang="en-US" sz="2000" b="1" dirty="0" smtClean="0">
                <a:solidFill>
                  <a:prstClr val="black"/>
                </a:solidFill>
                <a:latin typeface="Times New Roman" pitchFamily="18" charset="0"/>
                <a:cs typeface="Times New Roman" pitchFamily="18" charset="0"/>
              </a:rPr>
              <a:t>drugs 59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and other </a:t>
            </a:r>
            <a:r>
              <a:rPr lang="en-US" sz="2000" b="1" dirty="0" smtClean="0">
                <a:solidFill>
                  <a:prstClr val="black"/>
                </a:solidFill>
                <a:latin typeface="Times New Roman" pitchFamily="18" charset="0"/>
                <a:cs typeface="Times New Roman" pitchFamily="18" charset="0"/>
              </a:rPr>
              <a:t>drugs 673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Fire arms </a:t>
            </a:r>
            <a:r>
              <a:rPr lang="en-US" sz="2000" b="1" dirty="0" smtClean="0">
                <a:solidFill>
                  <a:prstClr val="black"/>
                </a:solidFill>
                <a:latin typeface="Times New Roman" pitchFamily="18" charset="0"/>
                <a:cs typeface="Times New Roman" pitchFamily="18" charset="0"/>
              </a:rPr>
              <a:t>114 pcs</a:t>
            </a:r>
            <a:endParaRPr lang="ru-RU" dirty="0"/>
          </a:p>
        </p:txBody>
      </p:sp>
      <p:pic>
        <p:nvPicPr>
          <p:cNvPr id="13" name="Picture 10" descr="F:\канал южный капкан\697bfd73c0ac69a6234e95fc020f40f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338787"/>
            <a:ext cx="2548016" cy="1826518"/>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58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23728" y="476672"/>
            <a:ext cx="5544616" cy="369332"/>
          </a:xfrm>
          <a:prstGeom prst="rect">
            <a:avLst/>
          </a:prstGeom>
        </p:spPr>
        <p:txBody>
          <a:bodyPr wrap="square">
            <a:spAutoFit/>
          </a:bodyPr>
          <a:lstStyle/>
          <a:p>
            <a:pPr algn="ctr" fontAlgn="base">
              <a:spcBef>
                <a:spcPct val="0"/>
              </a:spcBef>
              <a:spcAft>
                <a:spcPct val="0"/>
              </a:spcAft>
            </a:pPr>
            <a:r>
              <a:rPr lang="en-US" b="1" dirty="0"/>
              <a:t>Collective Security Treaty Organization</a:t>
            </a:r>
          </a:p>
        </p:txBody>
      </p:sp>
      <p:sp>
        <p:nvSpPr>
          <p:cNvPr id="7" name="Прямоугольник 6"/>
          <p:cNvSpPr/>
          <p:nvPr/>
        </p:nvSpPr>
        <p:spPr>
          <a:xfrm>
            <a:off x="1979712" y="1052736"/>
            <a:ext cx="5616624" cy="1015663"/>
          </a:xfrm>
          <a:prstGeom prst="rect">
            <a:avLst/>
          </a:prstGeom>
        </p:spPr>
        <p:txBody>
          <a:bodyPr wrap="square">
            <a:spAutoFit/>
          </a:bodyPr>
          <a:lstStyle/>
          <a:p>
            <a:pPr algn="ctr"/>
            <a:r>
              <a:rPr lang="ru-RU" sz="2000" b="1" dirty="0" smtClean="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CHANNEL-KORDON</a:t>
            </a:r>
            <a:r>
              <a:rPr lang="ru-RU" sz="2000" b="1" dirty="0" smtClean="0">
                <a:solidFill>
                  <a:prstClr val="black"/>
                </a:solidFill>
                <a:latin typeface="Times New Roman" pitchFamily="18" charset="0"/>
                <a:cs typeface="Times New Roman" pitchFamily="18" charset="0"/>
              </a:rPr>
              <a:t> </a:t>
            </a:r>
            <a:r>
              <a:rPr lang="ru-RU" sz="2000" b="1" dirty="0">
                <a:solidFill>
                  <a:prstClr val="black"/>
                </a:solidFill>
                <a:latin typeface="Times New Roman" pitchFamily="18" charset="0"/>
                <a:cs typeface="Times New Roman" pitchFamily="18" charset="0"/>
              </a:rPr>
              <a:t>2018</a:t>
            </a:r>
            <a:r>
              <a:rPr lang="en-GB" sz="2000" b="1" dirty="0">
                <a:solidFill>
                  <a:prstClr val="black"/>
                </a:solidFill>
                <a:latin typeface="Times New Roman" pitchFamily="18" charset="0"/>
                <a:cs typeface="Times New Roman" pitchFamily="18" charset="0"/>
              </a:rPr>
              <a:t>» </a:t>
            </a:r>
            <a:endParaRPr lang="en-GB" sz="2000" b="1" dirty="0" smtClean="0">
              <a:solidFill>
                <a:prstClr val="black"/>
              </a:solidFill>
              <a:latin typeface="Times New Roman" pitchFamily="18" charset="0"/>
              <a:cs typeface="Times New Roman" pitchFamily="18" charset="0"/>
            </a:endParaRPr>
          </a:p>
          <a:p>
            <a:pPr algn="ctr"/>
            <a:r>
              <a:rPr lang="en-GB" sz="2000" b="1" dirty="0">
                <a:solidFill>
                  <a:prstClr val="black"/>
                </a:solidFill>
                <a:latin typeface="Times New Roman" pitchFamily="18" charset="0"/>
                <a:cs typeface="Times New Roman" pitchFamily="18" charset="0"/>
              </a:rPr>
              <a:t>I</a:t>
            </a:r>
            <a:r>
              <a:rPr lang="en-GB" sz="2000" b="1" dirty="0" smtClean="0">
                <a:solidFill>
                  <a:prstClr val="black"/>
                </a:solidFill>
                <a:latin typeface="Times New Roman" pitchFamily="18" charset="0"/>
                <a:cs typeface="Times New Roman" pitchFamily="18" charset="0"/>
              </a:rPr>
              <a:t>nternational </a:t>
            </a:r>
            <a:r>
              <a:rPr lang="en-GB" sz="2000" b="1" dirty="0">
                <a:solidFill>
                  <a:prstClr val="black"/>
                </a:solidFill>
                <a:latin typeface="Times New Roman" pitchFamily="18" charset="0"/>
                <a:cs typeface="Times New Roman" pitchFamily="18" charset="0"/>
              </a:rPr>
              <a:t>counter-drug operation      </a:t>
            </a:r>
            <a:endParaRPr lang="en-GB" sz="2000" b="1" dirty="0" smtClean="0">
              <a:solidFill>
                <a:prstClr val="black"/>
              </a:solidFill>
              <a:latin typeface="Times New Roman" pitchFamily="18" charset="0"/>
              <a:cs typeface="Times New Roman" pitchFamily="18" charset="0"/>
            </a:endParaRPr>
          </a:p>
          <a:p>
            <a:pPr algn="ctr"/>
            <a:r>
              <a:rPr lang="en-GB" sz="2000" b="1" dirty="0" smtClean="0">
                <a:solidFill>
                  <a:prstClr val="black"/>
                </a:solidFill>
                <a:latin typeface="Times New Roman" pitchFamily="18" charset="0"/>
                <a:cs typeface="Times New Roman" pitchFamily="18" charset="0"/>
              </a:rPr>
              <a:t> May-</a:t>
            </a:r>
            <a:r>
              <a:rPr lang="en-GB" sz="2000" b="1" dirty="0" err="1" smtClean="0">
                <a:solidFill>
                  <a:prstClr val="black"/>
                </a:solidFill>
                <a:latin typeface="Times New Roman" pitchFamily="18" charset="0"/>
                <a:cs typeface="Times New Roman" pitchFamily="18" charset="0"/>
              </a:rPr>
              <a:t>june</a:t>
            </a:r>
            <a:r>
              <a:rPr lang="en-GB" sz="2000" b="1" dirty="0" smtClean="0">
                <a:solidFill>
                  <a:prstClr val="black"/>
                </a:solidFill>
                <a:latin typeface="Times New Roman" pitchFamily="18" charset="0"/>
                <a:cs typeface="Times New Roman" pitchFamily="18" charset="0"/>
              </a:rPr>
              <a:t> - </a:t>
            </a:r>
            <a:r>
              <a:rPr lang="en-GB" sz="2000" b="1" dirty="0">
                <a:solidFill>
                  <a:prstClr val="black"/>
                </a:solidFill>
                <a:latin typeface="Times New Roman" pitchFamily="18" charset="0"/>
                <a:cs typeface="Times New Roman" pitchFamily="18" charset="0"/>
              </a:rPr>
              <a:t>2018, </a:t>
            </a:r>
            <a:r>
              <a:rPr lang="en-GB" sz="2000" b="1" dirty="0" err="1">
                <a:solidFill>
                  <a:prstClr val="black"/>
                </a:solidFill>
                <a:latin typeface="Times New Roman" pitchFamily="18" charset="0"/>
                <a:cs typeface="Times New Roman" pitchFamily="18" charset="0"/>
              </a:rPr>
              <a:t>Cholpon</a:t>
            </a:r>
            <a:r>
              <a:rPr lang="en-GB" sz="2000" b="1" dirty="0">
                <a:solidFill>
                  <a:prstClr val="black"/>
                </a:solidFill>
                <a:latin typeface="Times New Roman" pitchFamily="18" charset="0"/>
                <a:cs typeface="Times New Roman" pitchFamily="18" charset="0"/>
              </a:rPr>
              <a:t>-Ata, </a:t>
            </a:r>
            <a:r>
              <a:rPr lang="en-US" sz="2000" b="1" dirty="0">
                <a:solidFill>
                  <a:prstClr val="black"/>
                </a:solidFill>
                <a:latin typeface="Times New Roman" pitchFamily="18" charset="0"/>
                <a:cs typeface="Times New Roman" pitchFamily="18" charset="0"/>
              </a:rPr>
              <a:t>Kyrgyz </a:t>
            </a:r>
            <a:r>
              <a:rPr lang="en-US" sz="2000" b="1" dirty="0" smtClean="0">
                <a:solidFill>
                  <a:prstClr val="black"/>
                </a:solidFill>
                <a:latin typeface="Times New Roman" pitchFamily="18" charset="0"/>
                <a:cs typeface="Times New Roman" pitchFamily="18" charset="0"/>
              </a:rPr>
              <a:t>Republic</a:t>
            </a:r>
            <a:endParaRPr lang="ru-RU" sz="2000" dirty="0"/>
          </a:p>
        </p:txBody>
      </p:sp>
      <p:sp>
        <p:nvSpPr>
          <p:cNvPr id="8" name="Прямоугольник 7"/>
          <p:cNvSpPr/>
          <p:nvPr/>
        </p:nvSpPr>
        <p:spPr>
          <a:xfrm>
            <a:off x="971600" y="2204864"/>
            <a:ext cx="3456384" cy="3785652"/>
          </a:xfrm>
          <a:prstGeom prst="rect">
            <a:avLst/>
          </a:prstGeom>
        </p:spPr>
        <p:txBody>
          <a:bodyPr wrap="square">
            <a:spAutoFit/>
          </a:bodyPr>
          <a:lstStyle/>
          <a:p>
            <a:pPr lvl="0">
              <a:lnSpc>
                <a:spcPct val="150000"/>
              </a:lnSpc>
            </a:pPr>
            <a:r>
              <a:rPr lang="en-US" sz="2000" b="1" dirty="0">
                <a:solidFill>
                  <a:prstClr val="black"/>
                </a:solidFill>
                <a:latin typeface="Times New Roman" pitchFamily="18" charset="0"/>
                <a:cs typeface="Times New Roman" pitchFamily="18" charset="0"/>
              </a:rPr>
              <a:t>OPERATION RESULTS</a:t>
            </a:r>
            <a:r>
              <a:rPr lang="ru-RU" sz="2000" b="1" dirty="0">
                <a:solidFill>
                  <a:prstClr val="black"/>
                </a:solidFill>
                <a:latin typeface="Times New Roman" pitchFamily="18" charset="0"/>
                <a:cs typeface="Times New Roman" pitchFamily="18" charset="0"/>
              </a:rPr>
              <a:t>:</a:t>
            </a:r>
          </a:p>
          <a:p>
            <a:pPr lvl="0">
              <a:lnSpc>
                <a:spcPct val="150000"/>
              </a:lnSpc>
            </a:pPr>
            <a:r>
              <a:rPr lang="en-US" sz="2000" b="1" dirty="0">
                <a:solidFill>
                  <a:prstClr val="black"/>
                </a:solidFill>
                <a:latin typeface="Times New Roman" pitchFamily="18" charset="0"/>
                <a:cs typeface="Times New Roman" pitchFamily="18" charset="0"/>
              </a:rPr>
              <a:t>Total drugs </a:t>
            </a:r>
            <a:r>
              <a:rPr lang="en-US" sz="2000" b="1" dirty="0" smtClean="0">
                <a:solidFill>
                  <a:prstClr val="black"/>
                </a:solidFill>
                <a:latin typeface="Times New Roman" pitchFamily="18" charset="0"/>
                <a:cs typeface="Times New Roman" pitchFamily="18" charset="0"/>
              </a:rPr>
              <a:t>seizures 5 515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Heroin 85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Opium 4 753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Hashish 418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Synthetic </a:t>
            </a:r>
            <a:r>
              <a:rPr lang="en-US" sz="2000" b="1" dirty="0" smtClean="0">
                <a:solidFill>
                  <a:prstClr val="black"/>
                </a:solidFill>
                <a:latin typeface="Times New Roman" pitchFamily="18" charset="0"/>
                <a:cs typeface="Times New Roman" pitchFamily="18" charset="0"/>
              </a:rPr>
              <a:t>drugs 9,5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and other </a:t>
            </a:r>
            <a:r>
              <a:rPr lang="en-US" sz="2000" b="1" dirty="0" smtClean="0">
                <a:solidFill>
                  <a:prstClr val="black"/>
                </a:solidFill>
                <a:latin typeface="Times New Roman" pitchFamily="18" charset="0"/>
                <a:cs typeface="Times New Roman" pitchFamily="18" charset="0"/>
              </a:rPr>
              <a:t>drugs  249,5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Fire arms </a:t>
            </a:r>
            <a:r>
              <a:rPr lang="en-US" sz="2000" b="1" dirty="0" smtClean="0">
                <a:solidFill>
                  <a:prstClr val="black"/>
                </a:solidFill>
                <a:latin typeface="Times New Roman" pitchFamily="18" charset="0"/>
                <a:cs typeface="Times New Roman" pitchFamily="18" charset="0"/>
              </a:rPr>
              <a:t>72 pcs</a:t>
            </a:r>
            <a:endParaRPr lang="ru-RU" sz="20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212851"/>
            <a:ext cx="3600400" cy="1952944"/>
          </a:xfrm>
          <a:prstGeom prst="rect">
            <a:avLst/>
          </a:prstGeom>
        </p:spPr>
      </p:pic>
    </p:spTree>
    <p:extLst>
      <p:ext uri="{BB962C8B-B14F-4D97-AF65-F5344CB8AC3E}">
        <p14:creationId xmlns:p14="http://schemas.microsoft.com/office/powerpoint/2010/main" val="965272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99592" y="1556792"/>
            <a:ext cx="3672408" cy="338554"/>
          </a:xfrm>
          <a:prstGeom prst="rect">
            <a:avLst/>
          </a:prstGeom>
        </p:spPr>
        <p:txBody>
          <a:bodyPr wrap="square">
            <a:spAutoFit/>
          </a:bodyPr>
          <a:lstStyle/>
          <a:p>
            <a:pPr indent="457200" algn="just"/>
            <a:r>
              <a:rPr lang="en-US" sz="1600" dirty="0"/>
              <a:t> </a:t>
            </a:r>
            <a:endParaRPr lang="ru-RU" sz="1600" dirty="0"/>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835696" y="332656"/>
            <a:ext cx="6480720" cy="369332"/>
          </a:xfrm>
          <a:prstGeom prst="rect">
            <a:avLst/>
          </a:prstGeom>
        </p:spPr>
        <p:txBody>
          <a:bodyPr wrap="square">
            <a:spAutoFit/>
          </a:bodyPr>
          <a:lstStyle/>
          <a:p>
            <a:pPr algn="ctr" fontAlgn="base">
              <a:spcBef>
                <a:spcPct val="0"/>
              </a:spcBef>
              <a:spcAft>
                <a:spcPct val="0"/>
              </a:spcAft>
            </a:pPr>
            <a:r>
              <a:rPr lang="en-US" b="1" dirty="0"/>
              <a:t>Collective Security Treaty Organization</a:t>
            </a:r>
          </a:p>
        </p:txBody>
      </p:sp>
      <p:sp>
        <p:nvSpPr>
          <p:cNvPr id="7" name="Прямоугольник 6"/>
          <p:cNvSpPr/>
          <p:nvPr/>
        </p:nvSpPr>
        <p:spPr>
          <a:xfrm>
            <a:off x="1835696" y="980727"/>
            <a:ext cx="6264696" cy="1015663"/>
          </a:xfrm>
          <a:prstGeom prst="rect">
            <a:avLst/>
          </a:prstGeom>
        </p:spPr>
        <p:txBody>
          <a:bodyPr wrap="square">
            <a:spAutoFit/>
          </a:bodyPr>
          <a:lstStyle/>
          <a:p>
            <a:pPr algn="ctr"/>
            <a:r>
              <a:rPr lang="ru-RU" sz="2000" b="1" dirty="0">
                <a:solidFill>
                  <a:prstClr val="black"/>
                </a:solidFill>
                <a:latin typeface="Times New Roman" pitchFamily="18" charset="0"/>
                <a:cs typeface="Times New Roman" pitchFamily="18" charset="0"/>
              </a:rPr>
              <a:t>«</a:t>
            </a:r>
            <a:r>
              <a:rPr lang="en-US" sz="2000" b="1" dirty="0" smtClean="0">
                <a:solidFill>
                  <a:prstClr val="black"/>
                </a:solidFill>
                <a:latin typeface="Times New Roman" pitchFamily="18" charset="0"/>
                <a:cs typeface="Times New Roman" pitchFamily="18" charset="0"/>
              </a:rPr>
              <a:t>CHANNEL-RED BARKHAN</a:t>
            </a:r>
            <a:r>
              <a:rPr lang="ru-RU" sz="2000" b="1" dirty="0" smtClean="0">
                <a:solidFill>
                  <a:prstClr val="black"/>
                </a:solidFill>
                <a:latin typeface="Times New Roman" pitchFamily="18" charset="0"/>
                <a:cs typeface="Times New Roman" pitchFamily="18" charset="0"/>
              </a:rPr>
              <a:t>»</a:t>
            </a:r>
            <a:r>
              <a:rPr lang="en-US" sz="2000" b="1" dirty="0" smtClean="0">
                <a:solidFill>
                  <a:prstClr val="black"/>
                </a:solidFill>
                <a:latin typeface="Times New Roman" pitchFamily="18" charset="0"/>
                <a:cs typeface="Times New Roman" pitchFamily="18" charset="0"/>
              </a:rPr>
              <a:t> </a:t>
            </a:r>
          </a:p>
          <a:p>
            <a:pPr algn="ctr"/>
            <a:r>
              <a:rPr lang="en-GB" sz="2000" b="1" dirty="0">
                <a:solidFill>
                  <a:prstClr val="black"/>
                </a:solidFill>
                <a:latin typeface="Times New Roman" pitchFamily="18" charset="0"/>
                <a:cs typeface="Times New Roman" pitchFamily="18" charset="0"/>
              </a:rPr>
              <a:t>R</a:t>
            </a:r>
            <a:r>
              <a:rPr lang="en-GB" sz="2000" b="1" dirty="0" smtClean="0">
                <a:solidFill>
                  <a:prstClr val="black"/>
                </a:solidFill>
                <a:latin typeface="Times New Roman" pitchFamily="18" charset="0"/>
                <a:cs typeface="Times New Roman" pitchFamily="18" charset="0"/>
              </a:rPr>
              <a:t>egional </a:t>
            </a:r>
            <a:r>
              <a:rPr lang="en-GB" sz="2000" b="1" dirty="0">
                <a:solidFill>
                  <a:prstClr val="black"/>
                </a:solidFill>
                <a:latin typeface="Times New Roman" pitchFamily="18" charset="0"/>
                <a:cs typeface="Times New Roman" pitchFamily="18" charset="0"/>
              </a:rPr>
              <a:t>counter-drug </a:t>
            </a:r>
            <a:r>
              <a:rPr lang="en-GB" sz="2000" b="1" dirty="0" smtClean="0">
                <a:solidFill>
                  <a:prstClr val="black"/>
                </a:solidFill>
                <a:latin typeface="Times New Roman" pitchFamily="18" charset="0"/>
                <a:cs typeface="Times New Roman" pitchFamily="18" charset="0"/>
              </a:rPr>
              <a:t>operation    </a:t>
            </a:r>
          </a:p>
          <a:p>
            <a:pPr algn="ctr"/>
            <a:r>
              <a:rPr lang="en-GB" sz="2000" b="1" dirty="0">
                <a:solidFill>
                  <a:prstClr val="black"/>
                </a:solidFill>
                <a:latin typeface="Times New Roman" pitchFamily="18" charset="0"/>
                <a:cs typeface="Times New Roman" pitchFamily="18" charset="0"/>
              </a:rPr>
              <a:t>S</a:t>
            </a:r>
            <a:r>
              <a:rPr lang="en-GB" sz="2000" b="1" dirty="0" smtClean="0">
                <a:solidFill>
                  <a:prstClr val="black"/>
                </a:solidFill>
                <a:latin typeface="Times New Roman" pitchFamily="18" charset="0"/>
                <a:cs typeface="Times New Roman" pitchFamily="18" charset="0"/>
              </a:rPr>
              <a:t>eptember - 2018</a:t>
            </a:r>
            <a:r>
              <a:rPr lang="en-GB" sz="2000" b="1" dirty="0">
                <a:solidFill>
                  <a:prstClr val="black"/>
                </a:solidFill>
                <a:latin typeface="Times New Roman" pitchFamily="18" charset="0"/>
                <a:cs typeface="Times New Roman" pitchFamily="18" charset="0"/>
              </a:rPr>
              <a:t>, </a:t>
            </a:r>
            <a:r>
              <a:rPr lang="en-GB" sz="2000" b="1" dirty="0" err="1">
                <a:solidFill>
                  <a:prstClr val="black"/>
                </a:solidFill>
                <a:latin typeface="Times New Roman" pitchFamily="18" charset="0"/>
                <a:cs typeface="Times New Roman" pitchFamily="18" charset="0"/>
              </a:rPr>
              <a:t>Shymkent</a:t>
            </a:r>
            <a:r>
              <a:rPr lang="en-GB" sz="2000" b="1" dirty="0">
                <a:solidFill>
                  <a:prstClr val="black"/>
                </a:solidFill>
                <a:latin typeface="Times New Roman" pitchFamily="18" charset="0"/>
                <a:cs typeface="Times New Roman" pitchFamily="18" charset="0"/>
              </a:rPr>
              <a:t>, Republic of </a:t>
            </a:r>
            <a:r>
              <a:rPr lang="en-GB" sz="2000" b="1" dirty="0" smtClean="0">
                <a:solidFill>
                  <a:prstClr val="black"/>
                </a:solidFill>
                <a:latin typeface="Times New Roman" pitchFamily="18" charset="0"/>
                <a:cs typeface="Times New Roman" pitchFamily="18" charset="0"/>
              </a:rPr>
              <a:t>Kazakhstan</a:t>
            </a:r>
            <a:endParaRPr lang="ru-RU" dirty="0"/>
          </a:p>
        </p:txBody>
      </p:sp>
      <p:sp>
        <p:nvSpPr>
          <p:cNvPr id="8" name="Прямоугольник 7"/>
          <p:cNvSpPr/>
          <p:nvPr/>
        </p:nvSpPr>
        <p:spPr>
          <a:xfrm>
            <a:off x="395536" y="2132856"/>
            <a:ext cx="3600400" cy="3323987"/>
          </a:xfrm>
          <a:prstGeom prst="rect">
            <a:avLst/>
          </a:prstGeom>
        </p:spPr>
        <p:txBody>
          <a:bodyPr wrap="square">
            <a:spAutoFit/>
          </a:bodyPr>
          <a:lstStyle/>
          <a:p>
            <a:pPr lvl="0">
              <a:lnSpc>
                <a:spcPct val="150000"/>
              </a:lnSpc>
            </a:pPr>
            <a:r>
              <a:rPr lang="en-US" sz="2000" b="1" dirty="0">
                <a:solidFill>
                  <a:prstClr val="black"/>
                </a:solidFill>
                <a:latin typeface="Times New Roman" pitchFamily="18" charset="0"/>
                <a:cs typeface="Times New Roman" pitchFamily="18" charset="0"/>
              </a:rPr>
              <a:t>OPERATION RESULTS</a:t>
            </a:r>
            <a:r>
              <a:rPr lang="ru-RU" sz="2000" b="1" dirty="0">
                <a:solidFill>
                  <a:prstClr val="black"/>
                </a:solidFill>
                <a:latin typeface="Times New Roman" pitchFamily="18" charset="0"/>
                <a:cs typeface="Times New Roman" pitchFamily="18" charset="0"/>
              </a:rPr>
              <a:t>:</a:t>
            </a:r>
          </a:p>
          <a:p>
            <a:pPr lvl="0">
              <a:lnSpc>
                <a:spcPct val="150000"/>
              </a:lnSpc>
            </a:pPr>
            <a:r>
              <a:rPr lang="en-US" sz="2000" b="1" dirty="0">
                <a:solidFill>
                  <a:prstClr val="black"/>
                </a:solidFill>
                <a:latin typeface="Times New Roman" pitchFamily="18" charset="0"/>
                <a:cs typeface="Times New Roman" pitchFamily="18" charset="0"/>
              </a:rPr>
              <a:t>Total drugs </a:t>
            </a:r>
            <a:r>
              <a:rPr lang="en-US" sz="2000" b="1" dirty="0" smtClean="0">
                <a:solidFill>
                  <a:prstClr val="black"/>
                </a:solidFill>
                <a:latin typeface="Times New Roman" pitchFamily="18" charset="0"/>
                <a:cs typeface="Times New Roman" pitchFamily="18" charset="0"/>
              </a:rPr>
              <a:t>seizures 11 132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Opium 7 000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Hashish 931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Synthetic </a:t>
            </a:r>
            <a:r>
              <a:rPr lang="en-US" sz="2000" b="1" dirty="0" smtClean="0">
                <a:solidFill>
                  <a:prstClr val="black"/>
                </a:solidFill>
                <a:latin typeface="Times New Roman" pitchFamily="18" charset="0"/>
                <a:cs typeface="Times New Roman" pitchFamily="18" charset="0"/>
              </a:rPr>
              <a:t>drugs 144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and other </a:t>
            </a:r>
            <a:r>
              <a:rPr lang="en-US" sz="2000" b="1" dirty="0" smtClean="0">
                <a:solidFill>
                  <a:prstClr val="black"/>
                </a:solidFill>
                <a:latin typeface="Times New Roman" pitchFamily="18" charset="0"/>
                <a:cs typeface="Times New Roman" pitchFamily="18" charset="0"/>
              </a:rPr>
              <a:t>drugs 3 057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Fire arms </a:t>
            </a:r>
            <a:r>
              <a:rPr lang="en-US" sz="2000" b="1" dirty="0" smtClean="0">
                <a:solidFill>
                  <a:prstClr val="black"/>
                </a:solidFill>
                <a:latin typeface="Times New Roman" pitchFamily="18" charset="0"/>
                <a:cs typeface="Times New Roman" pitchFamily="18" charset="0"/>
              </a:rPr>
              <a:t>335 pcs</a:t>
            </a:r>
            <a:endParaRPr lang="ru-RU" sz="20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3168352" cy="1944216"/>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1680" y="4293096"/>
            <a:ext cx="2646040" cy="2196244"/>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888" y="5345909"/>
            <a:ext cx="2673871" cy="1386154"/>
          </a:xfrm>
          <a:prstGeom prst="rect">
            <a:avLst/>
          </a:prstGeom>
        </p:spPr>
      </p:pic>
      <p:pic>
        <p:nvPicPr>
          <p:cNvPr id="12" name="Рисунок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7904" y="3861048"/>
            <a:ext cx="2593776" cy="1530170"/>
          </a:xfrm>
          <a:prstGeom prst="rect">
            <a:avLst/>
          </a:prstGeom>
        </p:spPr>
      </p:pic>
    </p:spTree>
    <p:extLst>
      <p:ext uri="{BB962C8B-B14F-4D97-AF65-F5344CB8AC3E}">
        <p14:creationId xmlns:p14="http://schemas.microsoft.com/office/powerpoint/2010/main" val="1353164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835696" y="260648"/>
            <a:ext cx="6768752" cy="369332"/>
          </a:xfrm>
          <a:prstGeom prst="rect">
            <a:avLst/>
          </a:prstGeom>
        </p:spPr>
        <p:txBody>
          <a:bodyPr wrap="square">
            <a:spAutoFit/>
          </a:bodyPr>
          <a:lstStyle/>
          <a:p>
            <a:pPr algn="ctr" fontAlgn="base">
              <a:spcBef>
                <a:spcPct val="0"/>
              </a:spcBef>
              <a:spcAft>
                <a:spcPct val="0"/>
              </a:spcAft>
            </a:pPr>
            <a:r>
              <a:rPr lang="en-US" b="1" dirty="0"/>
              <a:t>Collective Security Treaty Organization</a:t>
            </a:r>
          </a:p>
        </p:txBody>
      </p:sp>
      <p:sp>
        <p:nvSpPr>
          <p:cNvPr id="8" name="Прямоугольник 7"/>
          <p:cNvSpPr/>
          <p:nvPr/>
        </p:nvSpPr>
        <p:spPr>
          <a:xfrm>
            <a:off x="1619672" y="743512"/>
            <a:ext cx="6984776" cy="1323439"/>
          </a:xfrm>
          <a:prstGeom prst="rect">
            <a:avLst/>
          </a:prstGeom>
        </p:spPr>
        <p:txBody>
          <a:bodyPr wrap="square">
            <a:spAutoFit/>
          </a:bodyPr>
          <a:lstStyle/>
          <a:p>
            <a:pPr algn="ctr"/>
            <a:r>
              <a:rPr lang="en-GB" sz="2000" dirty="0">
                <a:latin typeface="Times New Roman" pitchFamily="18" charset="0"/>
                <a:cs typeface="Times New Roman" pitchFamily="18" charset="0"/>
              </a:rPr>
              <a:t>«</a:t>
            </a:r>
            <a:r>
              <a:rPr lang="en-GB" sz="2000" b="1" dirty="0" smtClean="0">
                <a:latin typeface="Times New Roman" pitchFamily="18" charset="0"/>
                <a:cs typeface="Times New Roman" pitchFamily="18" charset="0"/>
              </a:rPr>
              <a:t>CHANNEL-CENTER» </a:t>
            </a:r>
          </a:p>
          <a:p>
            <a:pPr algn="ctr"/>
            <a:r>
              <a:rPr lang="en-GB" sz="2000" b="1" dirty="0" smtClean="0">
                <a:latin typeface="Times New Roman" pitchFamily="18" charset="0"/>
                <a:cs typeface="Times New Roman" pitchFamily="18" charset="0"/>
              </a:rPr>
              <a:t>International </a:t>
            </a:r>
            <a:r>
              <a:rPr lang="en-GB" sz="2000" b="1" dirty="0">
                <a:latin typeface="Times New Roman" pitchFamily="18" charset="0"/>
                <a:cs typeface="Times New Roman" pitchFamily="18" charset="0"/>
              </a:rPr>
              <a:t>counter-drug operation </a:t>
            </a:r>
          </a:p>
          <a:p>
            <a:pPr algn="ctr"/>
            <a:r>
              <a:rPr lang="en-GB" sz="2000" b="1" dirty="0" smtClean="0">
                <a:latin typeface="Times New Roman" pitchFamily="18" charset="0"/>
                <a:cs typeface="Times New Roman" pitchFamily="18" charset="0"/>
              </a:rPr>
              <a:t>February-march - 2019</a:t>
            </a:r>
            <a:r>
              <a:rPr lang="en-GB" sz="2000" b="1" dirty="0">
                <a:latin typeface="Times New Roman" pitchFamily="18" charset="0"/>
                <a:cs typeface="Times New Roman" pitchFamily="18" charset="0"/>
              </a:rPr>
              <a:t>, Alma-Ata, Republic of Kazakhstan, </a:t>
            </a:r>
            <a:r>
              <a:rPr lang="en-GB" sz="2000" b="1" dirty="0" smtClean="0">
                <a:latin typeface="Times New Roman" pitchFamily="18" charset="0"/>
                <a:cs typeface="Times New Roman" pitchFamily="18" charset="0"/>
              </a:rPr>
              <a:t>CARICS</a:t>
            </a:r>
            <a:endParaRPr lang="en-GB" sz="2000" b="1" dirty="0">
              <a:latin typeface="Times New Roman" pitchFamily="18" charset="0"/>
              <a:cs typeface="Times New Roman" pitchFamily="18" charset="0"/>
            </a:endParaRPr>
          </a:p>
        </p:txBody>
      </p:sp>
      <p:sp>
        <p:nvSpPr>
          <p:cNvPr id="9" name="Прямоугольник 8"/>
          <p:cNvSpPr/>
          <p:nvPr/>
        </p:nvSpPr>
        <p:spPr>
          <a:xfrm>
            <a:off x="251520" y="1916832"/>
            <a:ext cx="3663280" cy="3785652"/>
          </a:xfrm>
          <a:prstGeom prst="rect">
            <a:avLst/>
          </a:prstGeom>
        </p:spPr>
        <p:txBody>
          <a:bodyPr wrap="square">
            <a:spAutoFit/>
          </a:bodyPr>
          <a:lstStyle/>
          <a:p>
            <a:pPr lvl="0">
              <a:lnSpc>
                <a:spcPct val="150000"/>
              </a:lnSpc>
            </a:pPr>
            <a:r>
              <a:rPr lang="en-US" sz="2000" b="1" dirty="0">
                <a:solidFill>
                  <a:prstClr val="black"/>
                </a:solidFill>
                <a:latin typeface="Times New Roman" pitchFamily="18" charset="0"/>
                <a:cs typeface="Times New Roman" pitchFamily="18" charset="0"/>
              </a:rPr>
              <a:t>OPERATION RESULTS</a:t>
            </a:r>
            <a:r>
              <a:rPr lang="ru-RU" sz="2000" b="1" dirty="0">
                <a:solidFill>
                  <a:prstClr val="black"/>
                </a:solidFill>
                <a:latin typeface="Times New Roman" pitchFamily="18" charset="0"/>
                <a:cs typeface="Times New Roman" pitchFamily="18" charset="0"/>
              </a:rPr>
              <a:t>:</a:t>
            </a:r>
          </a:p>
          <a:p>
            <a:pPr lvl="0">
              <a:lnSpc>
                <a:spcPct val="150000"/>
              </a:lnSpc>
            </a:pPr>
            <a:r>
              <a:rPr lang="en-US" sz="2000" b="1" dirty="0">
                <a:solidFill>
                  <a:prstClr val="black"/>
                </a:solidFill>
                <a:latin typeface="Times New Roman" pitchFamily="18" charset="0"/>
                <a:cs typeface="Times New Roman" pitchFamily="18" charset="0"/>
              </a:rPr>
              <a:t>Total drugs </a:t>
            </a:r>
            <a:r>
              <a:rPr lang="en-US" sz="2000" b="1" dirty="0" smtClean="0">
                <a:solidFill>
                  <a:prstClr val="black"/>
                </a:solidFill>
                <a:latin typeface="Times New Roman" pitchFamily="18" charset="0"/>
                <a:cs typeface="Times New Roman" pitchFamily="18" charset="0"/>
              </a:rPr>
              <a:t>seizures </a:t>
            </a:r>
            <a:r>
              <a:rPr lang="ru-RU" sz="2000" b="1" dirty="0">
                <a:solidFill>
                  <a:prstClr val="black"/>
                </a:solidFill>
                <a:latin typeface="Times New Roman" pitchFamily="18" charset="0"/>
                <a:cs typeface="Times New Roman" pitchFamily="18" charset="0"/>
              </a:rPr>
              <a:t>1</a:t>
            </a:r>
            <a:r>
              <a:rPr lang="ru-RU" sz="2000" b="1" dirty="0" smtClean="0">
                <a:solidFill>
                  <a:prstClr val="black"/>
                </a:solidFill>
                <a:latin typeface="Times New Roman" pitchFamily="18" charset="0"/>
                <a:cs typeface="Times New Roman" pitchFamily="18" charset="0"/>
              </a:rPr>
              <a:t>1</a:t>
            </a:r>
            <a:r>
              <a:rPr lang="en-US" sz="2000" b="1" dirty="0" smtClean="0">
                <a:solidFill>
                  <a:prstClr val="black"/>
                </a:solidFill>
                <a:latin typeface="Times New Roman" pitchFamily="18" charset="0"/>
                <a:cs typeface="Times New Roman" pitchFamily="18" charset="0"/>
              </a:rPr>
              <a:t> </a:t>
            </a:r>
            <a:r>
              <a:rPr lang="ru-RU" sz="2000" b="1" smtClean="0">
                <a:solidFill>
                  <a:prstClr val="black"/>
                </a:solidFill>
                <a:latin typeface="Times New Roman" pitchFamily="18" charset="0"/>
                <a:cs typeface="Times New Roman" pitchFamily="18" charset="0"/>
              </a:rPr>
              <a:t>414</a:t>
            </a:r>
            <a:r>
              <a:rPr lang="en-US" sz="2000" b="1" smtClean="0">
                <a:solidFill>
                  <a:prstClr val="black"/>
                </a:solidFill>
                <a:latin typeface="Times New Roman" pitchFamily="18" charset="0"/>
                <a:cs typeface="Times New Roman" pitchFamily="18" charset="0"/>
              </a:rPr>
              <a:t> </a:t>
            </a:r>
            <a:r>
              <a:rPr lang="en-US" sz="2000" b="1" dirty="0" smtClean="0">
                <a:solidFill>
                  <a:prstClr val="black"/>
                </a:solidFill>
                <a:latin typeface="Times New Roman" pitchFamily="18" charset="0"/>
                <a:cs typeface="Times New Roman" pitchFamily="18" charset="0"/>
              </a:rPr>
              <a:t>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Heroin 221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Opium 6 533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Hashish 1 817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Synthetic </a:t>
            </a:r>
            <a:r>
              <a:rPr lang="en-US" sz="2000" b="1" dirty="0" smtClean="0">
                <a:solidFill>
                  <a:prstClr val="black"/>
                </a:solidFill>
                <a:latin typeface="Times New Roman" pitchFamily="18" charset="0"/>
                <a:cs typeface="Times New Roman" pitchFamily="18" charset="0"/>
              </a:rPr>
              <a:t>drugs 205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and other </a:t>
            </a:r>
            <a:r>
              <a:rPr lang="en-US" sz="2000" b="1" dirty="0" smtClean="0">
                <a:solidFill>
                  <a:prstClr val="black"/>
                </a:solidFill>
                <a:latin typeface="Times New Roman" pitchFamily="18" charset="0"/>
                <a:cs typeface="Times New Roman" pitchFamily="18" charset="0"/>
              </a:rPr>
              <a:t>drugs 109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Fire arms </a:t>
            </a:r>
            <a:r>
              <a:rPr lang="en-US" sz="2000" b="1" dirty="0" smtClean="0">
                <a:solidFill>
                  <a:prstClr val="black"/>
                </a:solidFill>
                <a:latin typeface="Times New Roman" pitchFamily="18" charset="0"/>
                <a:cs typeface="Times New Roman" pitchFamily="18" charset="0"/>
              </a:rPr>
              <a:t>307 pcs</a:t>
            </a:r>
            <a:endParaRPr lang="ru-RU" sz="2000" dirty="0"/>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541" y="1857586"/>
            <a:ext cx="3240360" cy="2305743"/>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4647" y="3501008"/>
            <a:ext cx="3552074" cy="2192184"/>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7149" y="5301208"/>
            <a:ext cx="2339752" cy="1440160"/>
          </a:xfrm>
          <a:prstGeom prst="rect">
            <a:avLst/>
          </a:prstGeom>
        </p:spPr>
      </p:pic>
    </p:spTree>
    <p:extLst>
      <p:ext uri="{BB962C8B-B14F-4D97-AF65-F5344CB8AC3E}">
        <p14:creationId xmlns:p14="http://schemas.microsoft.com/office/powerpoint/2010/main" val="247079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979712" y="404664"/>
            <a:ext cx="5976664" cy="369332"/>
          </a:xfrm>
          <a:prstGeom prst="rect">
            <a:avLst/>
          </a:prstGeom>
        </p:spPr>
        <p:txBody>
          <a:bodyPr wrap="square">
            <a:spAutoFit/>
          </a:bodyPr>
          <a:lstStyle/>
          <a:p>
            <a:pPr algn="ctr" fontAlgn="base">
              <a:spcBef>
                <a:spcPct val="0"/>
              </a:spcBef>
              <a:spcAft>
                <a:spcPct val="0"/>
              </a:spcAft>
            </a:pPr>
            <a:r>
              <a:rPr lang="en-US" b="1" dirty="0"/>
              <a:t>Collective Security Treaty Organization</a:t>
            </a:r>
          </a:p>
        </p:txBody>
      </p:sp>
      <p:sp>
        <p:nvSpPr>
          <p:cNvPr id="5" name="Прямоугольник 4"/>
          <p:cNvSpPr/>
          <p:nvPr/>
        </p:nvSpPr>
        <p:spPr>
          <a:xfrm>
            <a:off x="1691680" y="980728"/>
            <a:ext cx="6408712" cy="1015663"/>
          </a:xfrm>
          <a:prstGeom prst="rect">
            <a:avLst/>
          </a:prstGeom>
        </p:spPr>
        <p:txBody>
          <a:bodyPr wrap="square">
            <a:spAutoFit/>
          </a:bodyPr>
          <a:lstStyle/>
          <a:p>
            <a:pPr algn="ctr"/>
            <a:r>
              <a:rPr lang="en-GB" sz="2000" b="1" dirty="0">
                <a:latin typeface="Times New Roman" pitchFamily="18" charset="0"/>
                <a:cs typeface="Times New Roman" pitchFamily="18" charset="0"/>
              </a:rPr>
              <a:t>«</a:t>
            </a:r>
            <a:r>
              <a:rPr lang="en-GB" sz="2000" b="1" dirty="0" smtClean="0">
                <a:latin typeface="Times New Roman" pitchFamily="18" charset="0"/>
                <a:cs typeface="Times New Roman" pitchFamily="18" charset="0"/>
              </a:rPr>
              <a:t>CHANNEL-KAVKAZ REDUT»</a:t>
            </a:r>
          </a:p>
          <a:p>
            <a:pPr algn="ct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Subregional</a:t>
            </a:r>
            <a:r>
              <a:rPr lang="en-GB" sz="2000" b="1" dirty="0" smtClean="0">
                <a:latin typeface="Times New Roman" pitchFamily="18" charset="0"/>
                <a:cs typeface="Times New Roman" pitchFamily="18" charset="0"/>
              </a:rPr>
              <a:t> </a:t>
            </a:r>
            <a:r>
              <a:rPr lang="en-GB" sz="2000" b="1" dirty="0">
                <a:latin typeface="Times New Roman" pitchFamily="18" charset="0"/>
                <a:cs typeface="Times New Roman" pitchFamily="18" charset="0"/>
              </a:rPr>
              <a:t>counter-drug operation </a:t>
            </a:r>
            <a:endParaRPr lang="en-GB" sz="2000" b="1" dirty="0" smtClean="0">
              <a:latin typeface="Times New Roman" pitchFamily="18" charset="0"/>
              <a:cs typeface="Times New Roman" pitchFamily="18" charset="0"/>
            </a:endParaRPr>
          </a:p>
          <a:p>
            <a:pPr algn="ctr"/>
            <a:r>
              <a:rPr lang="en-GB" sz="2000" b="1" dirty="0" smtClean="0">
                <a:latin typeface="Times New Roman" pitchFamily="18" charset="0"/>
                <a:cs typeface="Times New Roman" pitchFamily="18" charset="0"/>
              </a:rPr>
              <a:t>September - 2019</a:t>
            </a: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Yerevan, Republic of </a:t>
            </a:r>
            <a:r>
              <a:rPr lang="en-US" sz="2000" b="1" dirty="0" smtClean="0">
                <a:latin typeface="Times New Roman" pitchFamily="18" charset="0"/>
                <a:cs typeface="Times New Roman" pitchFamily="18" charset="0"/>
              </a:rPr>
              <a:t>Armenia</a:t>
            </a:r>
            <a:endParaRPr lang="ru-RU" sz="2000" dirty="0"/>
          </a:p>
        </p:txBody>
      </p:sp>
      <p:sp>
        <p:nvSpPr>
          <p:cNvPr id="8" name="Прямоугольник 7"/>
          <p:cNvSpPr/>
          <p:nvPr/>
        </p:nvSpPr>
        <p:spPr>
          <a:xfrm>
            <a:off x="539552" y="2204864"/>
            <a:ext cx="4356484" cy="3891196"/>
          </a:xfrm>
          <a:prstGeom prst="rect">
            <a:avLst/>
          </a:prstGeom>
        </p:spPr>
        <p:txBody>
          <a:bodyPr wrap="square">
            <a:spAutoFit/>
          </a:bodyPr>
          <a:lstStyle/>
          <a:p>
            <a:pPr lvl="0">
              <a:lnSpc>
                <a:spcPct val="150000"/>
              </a:lnSpc>
            </a:pPr>
            <a:r>
              <a:rPr lang="en-US" sz="2000" b="1" dirty="0">
                <a:solidFill>
                  <a:prstClr val="black"/>
                </a:solidFill>
                <a:latin typeface="Times New Roman" pitchFamily="18" charset="0"/>
                <a:cs typeface="Times New Roman" pitchFamily="18" charset="0"/>
              </a:rPr>
              <a:t>OPERATION </a:t>
            </a:r>
            <a:r>
              <a:rPr lang="en-US" sz="2000" b="1" dirty="0" smtClean="0">
                <a:solidFill>
                  <a:prstClr val="black"/>
                </a:solidFill>
                <a:latin typeface="Times New Roman" pitchFamily="18" charset="0"/>
                <a:cs typeface="Times New Roman" pitchFamily="18" charset="0"/>
              </a:rPr>
              <a:t>RESULTS</a:t>
            </a:r>
          </a:p>
          <a:p>
            <a:pPr lvl="0">
              <a:lnSpc>
                <a:spcPct val="150000"/>
              </a:lnSpc>
            </a:pPr>
            <a:r>
              <a:rPr lang="en-US" sz="2000" b="1" dirty="0" smtClean="0">
                <a:solidFill>
                  <a:prstClr val="black"/>
                </a:solidFill>
                <a:latin typeface="Times New Roman" pitchFamily="18" charset="0"/>
                <a:cs typeface="Times New Roman" pitchFamily="18" charset="0"/>
              </a:rPr>
              <a:t>Total </a:t>
            </a:r>
            <a:r>
              <a:rPr lang="en-US" sz="2000" b="1" dirty="0">
                <a:solidFill>
                  <a:prstClr val="black"/>
                </a:solidFill>
                <a:latin typeface="Times New Roman" pitchFamily="18" charset="0"/>
                <a:cs typeface="Times New Roman" pitchFamily="18" charset="0"/>
              </a:rPr>
              <a:t>drugs </a:t>
            </a:r>
            <a:r>
              <a:rPr lang="en-US" sz="2000" b="1" dirty="0" smtClean="0">
                <a:solidFill>
                  <a:prstClr val="black"/>
                </a:solidFill>
                <a:latin typeface="Times New Roman" pitchFamily="18" charset="0"/>
                <a:cs typeface="Times New Roman" pitchFamily="18" charset="0"/>
              </a:rPr>
              <a:t>seizures 17 400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Heroin 137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Opium 10 541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smtClean="0">
                <a:solidFill>
                  <a:prstClr val="black"/>
                </a:solidFill>
                <a:latin typeface="Times New Roman" pitchFamily="18" charset="0"/>
                <a:cs typeface="Times New Roman" pitchFamily="18" charset="0"/>
              </a:rPr>
              <a:t>Hashish  472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Synthetic </a:t>
            </a:r>
            <a:r>
              <a:rPr lang="en-US" sz="2000" b="1" dirty="0" smtClean="0">
                <a:solidFill>
                  <a:prstClr val="black"/>
                </a:solidFill>
                <a:latin typeface="Times New Roman" pitchFamily="18" charset="0"/>
                <a:cs typeface="Times New Roman" pitchFamily="18" charset="0"/>
              </a:rPr>
              <a:t>drugs 49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and other </a:t>
            </a:r>
            <a:r>
              <a:rPr lang="en-US" sz="2000" b="1" dirty="0" smtClean="0">
                <a:solidFill>
                  <a:prstClr val="black"/>
                </a:solidFill>
                <a:latin typeface="Times New Roman" pitchFamily="18" charset="0"/>
                <a:cs typeface="Times New Roman" pitchFamily="18" charset="0"/>
              </a:rPr>
              <a:t>drugs 6201 kg</a:t>
            </a:r>
            <a:endParaRPr lang="en-US" sz="2000" b="1" dirty="0">
              <a:solidFill>
                <a:prstClr val="black"/>
              </a:solidFill>
              <a:latin typeface="Times New Roman" pitchFamily="18" charset="0"/>
              <a:cs typeface="Times New Roman" pitchFamily="18" charset="0"/>
            </a:endParaRPr>
          </a:p>
          <a:p>
            <a:pPr lvl="0">
              <a:lnSpc>
                <a:spcPct val="150000"/>
              </a:lnSpc>
            </a:pPr>
            <a:r>
              <a:rPr lang="en-US" sz="2000" b="1" dirty="0">
                <a:solidFill>
                  <a:prstClr val="black"/>
                </a:solidFill>
                <a:latin typeface="Times New Roman" pitchFamily="18" charset="0"/>
                <a:cs typeface="Times New Roman" pitchFamily="18" charset="0"/>
              </a:rPr>
              <a:t>Fire arms </a:t>
            </a:r>
            <a:r>
              <a:rPr lang="en-US" sz="2000" b="1" dirty="0" smtClean="0">
                <a:solidFill>
                  <a:prstClr val="black"/>
                </a:solidFill>
                <a:latin typeface="Times New Roman" pitchFamily="18" charset="0"/>
                <a:cs typeface="Times New Roman" pitchFamily="18" charset="0"/>
              </a:rPr>
              <a:t>239 pcs</a:t>
            </a:r>
            <a:endParaRPr lang="ru-RU" sz="20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5665" y="2017351"/>
            <a:ext cx="2849266" cy="170816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1209" y="5013176"/>
            <a:ext cx="2813670" cy="1764153"/>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4057040"/>
            <a:ext cx="3222104" cy="1708160"/>
          </a:xfrm>
          <a:prstGeom prst="rect">
            <a:avLst/>
          </a:prstGeom>
        </p:spPr>
      </p:pic>
    </p:spTree>
    <p:extLst>
      <p:ext uri="{BB962C8B-B14F-4D97-AF65-F5344CB8AC3E}">
        <p14:creationId xmlns:p14="http://schemas.microsoft.com/office/powerpoint/2010/main" val="383979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3" y="81613"/>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835696" y="404664"/>
            <a:ext cx="6840760" cy="369332"/>
          </a:xfrm>
          <a:prstGeom prst="rect">
            <a:avLst/>
          </a:prstGeom>
        </p:spPr>
        <p:txBody>
          <a:bodyPr wrap="square">
            <a:spAutoFit/>
          </a:bodyPr>
          <a:lstStyle/>
          <a:p>
            <a:pPr algn="ctr" fontAlgn="base">
              <a:spcBef>
                <a:spcPct val="0"/>
              </a:spcBef>
              <a:spcAft>
                <a:spcPct val="0"/>
              </a:spcAft>
            </a:pPr>
            <a:r>
              <a:rPr lang="en-US" b="1" dirty="0"/>
              <a:t>Collective Security Treaty Organization</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908720"/>
            <a:ext cx="3203848" cy="223224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196752"/>
            <a:ext cx="3168352" cy="216024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6076" y="3501008"/>
            <a:ext cx="3815916" cy="252028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825" y="4221088"/>
            <a:ext cx="3851920" cy="1926952"/>
          </a:xfrm>
          <a:prstGeom prst="rect">
            <a:avLst/>
          </a:prstGeom>
        </p:spPr>
      </p:pic>
    </p:spTree>
    <p:extLst>
      <p:ext uri="{BB962C8B-B14F-4D97-AF65-F5344CB8AC3E}">
        <p14:creationId xmlns:p14="http://schemas.microsoft.com/office/powerpoint/2010/main" val="4142803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4355976" y="2060848"/>
            <a:ext cx="4330824" cy="4162468"/>
          </a:xfrm>
        </p:spPr>
        <p:txBody>
          <a:bodyPr>
            <a:normAutofit fontScale="77500" lnSpcReduction="20000"/>
          </a:bodyPr>
          <a:lstStyle/>
          <a:p>
            <a:pPr>
              <a:lnSpc>
                <a:spcPct val="120000"/>
              </a:lnSpc>
            </a:pPr>
            <a:r>
              <a:rPr lang="en-US" dirty="0"/>
              <a:t>A</a:t>
            </a:r>
            <a:r>
              <a:rPr lang="en-US" dirty="0" smtClean="0"/>
              <a:t>ccording to the CSTO Collective Security Council resolution, was given the status of the basic educational institutions of higher and additional professional education in preparing specialists in the field of drugs control for the Collective Security Treaty Organization member states. </a:t>
            </a:r>
          </a:p>
          <a:p>
            <a:pPr>
              <a:lnSpc>
                <a:spcPct val="120000"/>
              </a:lnSpc>
            </a:pPr>
            <a:endParaRPr lang="en-US" dirty="0"/>
          </a:p>
        </p:txBody>
      </p:sp>
      <p:pic>
        <p:nvPicPr>
          <p:cNvPr id="5" name="Picture 10" descr="DSC08483ФСКН1"/>
          <p:cNvPicPr>
            <a:picLocks noGrp="1" noChangeAspect="1" noChangeArrowheads="1"/>
          </p:cNvPicPr>
          <p:nvPr>
            <p:ph sz="half" idx="1"/>
          </p:nvPr>
        </p:nvPicPr>
        <p:blipFill>
          <a:blip r:embed="rId2" cstate="print"/>
          <a:srcRect/>
          <a:stretch>
            <a:fillRect/>
          </a:stretch>
        </p:blipFill>
        <p:spPr bwMode="auto">
          <a:xfrm>
            <a:off x="467544" y="2276872"/>
            <a:ext cx="3724168" cy="2239925"/>
          </a:xfrm>
          <a:prstGeom prst="rect">
            <a:avLst/>
          </a:prstGeom>
          <a:noFill/>
          <a:ln w="28575">
            <a:solidFill>
              <a:srgbClr val="0070C0"/>
            </a:solidFill>
            <a:miter lim="800000"/>
            <a:headEnd/>
            <a:tailEnd/>
          </a:ln>
        </p:spPr>
      </p:pic>
      <p:sp>
        <p:nvSpPr>
          <p:cNvPr id="7" name="Заголовок 16"/>
          <p:cNvSpPr>
            <a:spLocks noGrp="1"/>
          </p:cNvSpPr>
          <p:nvPr>
            <p:ph type="title"/>
          </p:nvPr>
        </p:nvSpPr>
        <p:spPr>
          <a:xfrm>
            <a:off x="1259632" y="332656"/>
            <a:ext cx="7704856" cy="1224136"/>
          </a:xfrm>
        </p:spPr>
        <p:txBody>
          <a:bodyPr>
            <a:normAutofit fontScale="90000"/>
          </a:bodyPr>
          <a:lstStyle/>
          <a:p>
            <a:pPr algn="ctr"/>
            <a:r>
              <a:rPr lang="en-US" sz="2000" dirty="0" smtClean="0">
                <a:solidFill>
                  <a:schemeClr val="accent4">
                    <a:lumMod val="75000"/>
                  </a:schemeClr>
                </a:solidFill>
              </a:rPr>
              <a:t/>
            </a:r>
            <a:br>
              <a:rPr lang="en-US" sz="2000" dirty="0" smtClean="0">
                <a:solidFill>
                  <a:schemeClr val="accent4">
                    <a:lumMod val="75000"/>
                  </a:schemeClr>
                </a:solidFill>
              </a:rPr>
            </a:br>
            <a:r>
              <a:rPr lang="en-US" sz="2000" dirty="0">
                <a:solidFill>
                  <a:schemeClr val="accent4">
                    <a:lumMod val="75000"/>
                  </a:schemeClr>
                </a:solidFill>
              </a:rPr>
              <a:t/>
            </a:r>
            <a:br>
              <a:rPr lang="en-US" sz="2000" dirty="0">
                <a:solidFill>
                  <a:schemeClr val="accent4">
                    <a:lumMod val="75000"/>
                  </a:schemeClr>
                </a:solidFill>
              </a:rPr>
            </a:br>
            <a:r>
              <a:rPr lang="en-US" sz="2000" dirty="0" smtClean="0">
                <a:solidFill>
                  <a:schemeClr val="accent4">
                    <a:lumMod val="75000"/>
                  </a:schemeClr>
                </a:solidFill>
              </a:rPr>
              <a:t>The Siberian</a:t>
            </a:r>
            <a:r>
              <a:rPr lang="ru-RU" sz="2000" dirty="0" smtClean="0">
                <a:solidFill>
                  <a:schemeClr val="accent4">
                    <a:lumMod val="75000"/>
                  </a:schemeClr>
                </a:solidFill>
              </a:rPr>
              <a:t> </a:t>
            </a:r>
            <a:r>
              <a:rPr lang="en-US" sz="2000" dirty="0" smtClean="0">
                <a:solidFill>
                  <a:schemeClr val="accent4">
                    <a:lumMod val="75000"/>
                  </a:schemeClr>
                </a:solidFill>
              </a:rPr>
              <a:t>Law Institute of The Ministry of Internal Affairs of The Russian Federation</a:t>
            </a:r>
            <a:br>
              <a:rPr lang="en-US" sz="2000" dirty="0" smtClean="0">
                <a:solidFill>
                  <a:schemeClr val="accent4">
                    <a:lumMod val="75000"/>
                  </a:schemeClr>
                </a:solidFill>
              </a:rPr>
            </a:br>
            <a:r>
              <a:rPr lang="en-US" sz="2000" dirty="0" smtClean="0">
                <a:solidFill>
                  <a:schemeClr val="accent4">
                    <a:lumMod val="75000"/>
                  </a:schemeClr>
                </a:solidFill>
              </a:rPr>
              <a:t/>
            </a:r>
            <a:br>
              <a:rPr lang="en-US" sz="2000" dirty="0" smtClean="0">
                <a:solidFill>
                  <a:schemeClr val="accent4">
                    <a:lumMod val="75000"/>
                  </a:schemeClr>
                </a:solidFill>
              </a:rPr>
            </a:br>
            <a:r>
              <a:rPr lang="en-US" sz="2000" dirty="0" smtClean="0">
                <a:solidFill>
                  <a:schemeClr val="accent4">
                    <a:lumMod val="75000"/>
                  </a:schemeClr>
                </a:solidFill>
              </a:rPr>
              <a:t>Federal State Institution of Additional Professional Education </a:t>
            </a:r>
            <a:br>
              <a:rPr lang="en-US" sz="2000" dirty="0" smtClean="0">
                <a:solidFill>
                  <a:schemeClr val="accent4">
                    <a:lumMod val="75000"/>
                  </a:schemeClr>
                </a:solidFill>
              </a:rPr>
            </a:br>
            <a:r>
              <a:rPr lang="ru-RU" sz="2000" dirty="0" smtClean="0">
                <a:solidFill>
                  <a:schemeClr val="accent4">
                    <a:lumMod val="75000"/>
                  </a:schemeClr>
                </a:solidFill>
              </a:rPr>
              <a:t>«</a:t>
            </a:r>
            <a:r>
              <a:rPr lang="en-US" sz="2000" dirty="0" smtClean="0">
                <a:solidFill>
                  <a:schemeClr val="accent4">
                    <a:lumMod val="75000"/>
                  </a:schemeClr>
                </a:solidFill>
              </a:rPr>
              <a:t>All-Russian Advanced Training Institute of The </a:t>
            </a:r>
            <a:r>
              <a:rPr lang="en-US" sz="2000" dirty="0" smtClean="0">
                <a:solidFill>
                  <a:srgbClr val="39639D">
                    <a:lumMod val="75000"/>
                  </a:srgbClr>
                </a:solidFill>
              </a:rPr>
              <a:t>Ministry </a:t>
            </a:r>
            <a:r>
              <a:rPr lang="en-US" sz="2000" dirty="0">
                <a:solidFill>
                  <a:srgbClr val="39639D">
                    <a:lumMod val="75000"/>
                  </a:srgbClr>
                </a:solidFill>
              </a:rPr>
              <a:t>of Internal Affairs of The Russian Federation</a:t>
            </a:r>
            <a:r>
              <a:rPr lang="ru-RU" sz="2000" dirty="0" smtClean="0">
                <a:solidFill>
                  <a:schemeClr val="accent4">
                    <a:lumMod val="75000"/>
                  </a:schemeClr>
                </a:solidFill>
              </a:rPr>
              <a:t>»</a:t>
            </a:r>
            <a:r>
              <a:rPr lang="en-US" sz="2000" dirty="0" smtClean="0">
                <a:solidFill>
                  <a:schemeClr val="accent4">
                    <a:lumMod val="75000"/>
                  </a:schemeClr>
                </a:solidFill>
              </a:rPr>
              <a:t>  </a:t>
            </a:r>
            <a:br>
              <a:rPr lang="en-US" sz="2000" dirty="0" smtClean="0">
                <a:solidFill>
                  <a:schemeClr val="accent4">
                    <a:lumMod val="75000"/>
                  </a:schemeClr>
                </a:solidFill>
              </a:rPr>
            </a:br>
            <a:endParaRPr lang="ru-RU" sz="2000" dirty="0">
              <a:solidFill>
                <a:schemeClr val="accent4">
                  <a:lumMod val="75000"/>
                </a:schemeClr>
              </a:solidFill>
            </a:endParaRPr>
          </a:p>
        </p:txBody>
      </p:sp>
      <p:pic>
        <p:nvPicPr>
          <p:cNvPr id="8" name="Picture 10" descr="gerb"/>
          <p:cNvPicPr>
            <a:picLocks noChangeAspect="1" noChangeArrowheads="1"/>
          </p:cNvPicPr>
          <p:nvPr/>
        </p:nvPicPr>
        <p:blipFill>
          <a:blip r:embed="rId3" cstate="print">
            <a:lum bright="-22000" contrast="24000"/>
            <a:extLst>
              <a:ext uri="{28A0092B-C50C-407E-A947-70E740481C1C}">
                <a14:useLocalDpi xmlns:a14="http://schemas.microsoft.com/office/drawing/2010/main" val="0"/>
              </a:ext>
            </a:extLst>
          </a:blip>
          <a:srcRect/>
          <a:stretch>
            <a:fillRect/>
          </a:stretch>
        </p:blipFill>
        <p:spPr bwMode="auto">
          <a:xfrm>
            <a:off x="179513" y="116633"/>
            <a:ext cx="1008112" cy="101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Номер слайда 9"/>
          <p:cNvSpPr>
            <a:spLocks noGrp="1"/>
          </p:cNvSpPr>
          <p:nvPr>
            <p:ph type="sldNum" sz="quarter" idx="12"/>
          </p:nvPr>
        </p:nvSpPr>
        <p:spPr/>
        <p:txBody>
          <a:bodyPr/>
          <a:lstStyle/>
          <a:p>
            <a:fld id="{C4440477-BE9B-4AB6-A3D2-0C2B7979A7B3}" type="slidenum">
              <a:rPr lang="ru-RU" smtClean="0"/>
              <a:pPr/>
              <a:t>17</a:t>
            </a:fld>
            <a:endParaRPr lang="ru-RU"/>
          </a:p>
        </p:txBody>
      </p:sp>
    </p:spTree>
    <p:extLst>
      <p:ext uri="{BB962C8B-B14F-4D97-AF65-F5344CB8AC3E}">
        <p14:creationId xmlns:p14="http://schemas.microsoft.com/office/powerpoint/2010/main" val="3033521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rock\Desktop\Рисунок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150" y="1844824"/>
            <a:ext cx="4752528" cy="3475375"/>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55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extLst>
              <p:ext uri="{D42A27DB-BD31-4B8C-83A1-F6EECF244321}">
                <p14:modId xmlns:p14="http://schemas.microsoft.com/office/powerpoint/2010/main" val="2096729196"/>
              </p:ext>
            </p:extLst>
          </p:nvPr>
        </p:nvGraphicFramePr>
        <p:xfrm>
          <a:off x="251520" y="1481138"/>
          <a:ext cx="8640960" cy="4396134"/>
        </p:xfrm>
        <a:graphic>
          <a:graphicData uri="http://schemas.openxmlformats.org/drawingml/2006/table">
            <a:tbl>
              <a:tblPr firstRow="1" bandRow="1">
                <a:tableStyleId>{5C22544A-7EE6-4342-B048-85BDC9FD1C3A}</a:tableStyleId>
              </a:tblPr>
              <a:tblGrid>
                <a:gridCol w="1728192"/>
                <a:gridCol w="2592288"/>
                <a:gridCol w="2057400"/>
                <a:gridCol w="2263080"/>
              </a:tblGrid>
              <a:tr h="435694">
                <a:tc gridSpan="4">
                  <a:txBody>
                    <a:bodyPr/>
                    <a:lstStyle/>
                    <a:p>
                      <a:pPr algn="ctr"/>
                      <a:endParaRPr lang="en-US" sz="1800" dirty="0" smtClean="0">
                        <a:solidFill>
                          <a:srgbClr val="002060"/>
                        </a:solidFill>
                        <a:latin typeface="Times New Roman" pitchFamily="18" charset="0"/>
                        <a:cs typeface="Times New Roman" pitchFamily="18" charset="0"/>
                      </a:endParaRPr>
                    </a:p>
                    <a:p>
                      <a:pPr algn="ctr"/>
                      <a:r>
                        <a:rPr lang="en-US" sz="1800" dirty="0" smtClean="0">
                          <a:solidFill>
                            <a:srgbClr val="002060"/>
                          </a:solidFill>
                          <a:latin typeface="Times New Roman" pitchFamily="18" charset="0"/>
                          <a:cs typeface="Times New Roman" pitchFamily="18" charset="0"/>
                        </a:rPr>
                        <a:t>MEMBERS-STATES</a:t>
                      </a:r>
                      <a:r>
                        <a:rPr lang="en-US" sz="1800" baseline="0" dirty="0" smtClean="0">
                          <a:solidFill>
                            <a:srgbClr val="002060"/>
                          </a:solidFill>
                          <a:latin typeface="Times New Roman" pitchFamily="18" charset="0"/>
                          <a:cs typeface="Times New Roman" pitchFamily="18" charset="0"/>
                        </a:rPr>
                        <a:t> OF COLLECTIVE SECURITY TREATY ORGANIZATION</a:t>
                      </a:r>
                    </a:p>
                    <a:p>
                      <a:pPr algn="ctr"/>
                      <a:endParaRPr lang="ru-RU" sz="1800" dirty="0">
                        <a:solidFill>
                          <a:srgbClr val="002060"/>
                        </a:solidFill>
                        <a:latin typeface="Times New Roman" pitchFamily="18" charset="0"/>
                        <a:cs typeface="Times New Roman" pitchFamily="18" charset="0"/>
                      </a:endParaRPr>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481734">
                <a:tc>
                  <a:txBody>
                    <a:bodyPr/>
                    <a:lstStyle/>
                    <a:p>
                      <a:pPr algn="ctr"/>
                      <a:endParaRPr lang="ru-RU" dirty="0"/>
                    </a:p>
                  </a:txBody>
                  <a:tcPr/>
                </a:tc>
                <a:tc>
                  <a:txBody>
                    <a:bodyPr/>
                    <a:lstStyle/>
                    <a:p>
                      <a:pPr algn="ctr"/>
                      <a:endParaRPr lang="en-US" dirty="0" smtClean="0">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Republic</a:t>
                      </a:r>
                      <a:r>
                        <a:rPr lang="en-US" b="1" baseline="0" dirty="0" smtClean="0">
                          <a:solidFill>
                            <a:srgbClr val="002060"/>
                          </a:solidFill>
                          <a:latin typeface="Times New Roman" pitchFamily="18" charset="0"/>
                          <a:cs typeface="Times New Roman" pitchFamily="18" charset="0"/>
                        </a:rPr>
                        <a:t> of</a:t>
                      </a:r>
                    </a:p>
                    <a:p>
                      <a:pPr algn="ctr"/>
                      <a:r>
                        <a:rPr lang="en-US" b="1" baseline="0" dirty="0" smtClean="0">
                          <a:solidFill>
                            <a:srgbClr val="002060"/>
                          </a:solidFill>
                          <a:latin typeface="Times New Roman" pitchFamily="18" charset="0"/>
                          <a:cs typeface="Times New Roman" pitchFamily="18" charset="0"/>
                        </a:rPr>
                        <a:t>Armenia</a:t>
                      </a:r>
                    </a:p>
                    <a:p>
                      <a:pPr algn="ctr"/>
                      <a:endParaRPr lang="en-US" sz="2400" b="1" baseline="0" dirty="0" smtClean="0">
                        <a:solidFill>
                          <a:srgbClr val="002060"/>
                        </a:solidFill>
                        <a:latin typeface="Times New Roman" pitchFamily="18" charset="0"/>
                        <a:cs typeface="Times New Roman" pitchFamily="18" charset="0"/>
                      </a:endParaRPr>
                    </a:p>
                    <a:p>
                      <a:pPr algn="ctr"/>
                      <a:r>
                        <a:rPr lang="en-US" sz="1800" b="1" baseline="0" dirty="0" smtClean="0">
                          <a:solidFill>
                            <a:srgbClr val="002060"/>
                          </a:solidFill>
                          <a:latin typeface="Times New Roman" pitchFamily="18" charset="0"/>
                          <a:cs typeface="Times New Roman" pitchFamily="18" charset="0"/>
                        </a:rPr>
                        <a:t>Republic of</a:t>
                      </a:r>
                    </a:p>
                    <a:p>
                      <a:pPr algn="ctr"/>
                      <a:r>
                        <a:rPr lang="en-US" sz="1800" b="1" baseline="0" dirty="0" smtClean="0">
                          <a:solidFill>
                            <a:srgbClr val="002060"/>
                          </a:solidFill>
                          <a:latin typeface="Times New Roman" pitchFamily="18" charset="0"/>
                          <a:cs typeface="Times New Roman" pitchFamily="18" charset="0"/>
                        </a:rPr>
                        <a:t>Belarus</a:t>
                      </a:r>
                    </a:p>
                    <a:p>
                      <a:pPr algn="ctr"/>
                      <a:endParaRPr lang="en-US" sz="2400" b="1" baseline="0" dirty="0" smtClean="0">
                        <a:solidFill>
                          <a:srgbClr val="002060"/>
                        </a:solidFill>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Republic of</a:t>
                      </a:r>
                    </a:p>
                    <a:p>
                      <a:pPr algn="ctr"/>
                      <a:r>
                        <a:rPr lang="en-US" b="1" dirty="0" smtClean="0">
                          <a:solidFill>
                            <a:srgbClr val="002060"/>
                          </a:solidFill>
                          <a:latin typeface="Times New Roman" pitchFamily="18" charset="0"/>
                          <a:cs typeface="Times New Roman" pitchFamily="18" charset="0"/>
                        </a:rPr>
                        <a:t>Kazakhstan</a:t>
                      </a:r>
                    </a:p>
                    <a:p>
                      <a:pPr algn="ctr"/>
                      <a:endParaRPr lang="en-US"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a:txBody>
                  <a:tcPr/>
                </a:tc>
                <a:tc>
                  <a:txBody>
                    <a:bodyPr/>
                    <a:lstStyle/>
                    <a:p>
                      <a:pPr algn="ctr"/>
                      <a:endParaRPr lang="ru-RU" dirty="0"/>
                    </a:p>
                  </a:txBody>
                  <a:tcPr/>
                </a:tc>
                <a:tc>
                  <a:txBody>
                    <a:bodyPr/>
                    <a:lstStyle/>
                    <a:p>
                      <a:pPr algn="ctr"/>
                      <a:endParaRPr lang="en-US" dirty="0" smtClean="0">
                        <a:latin typeface="Times New Roman" pitchFamily="18" charset="0"/>
                        <a:cs typeface="Times New Roman" pitchFamily="18" charset="0"/>
                      </a:endParaRPr>
                    </a:p>
                    <a:p>
                      <a:pPr algn="ctr"/>
                      <a:r>
                        <a:rPr lang="en-US" b="1" dirty="0" smtClean="0">
                          <a:solidFill>
                            <a:srgbClr val="002060"/>
                          </a:solidFill>
                          <a:latin typeface="Times New Roman" pitchFamily="18" charset="0"/>
                          <a:cs typeface="Times New Roman" pitchFamily="18" charset="0"/>
                        </a:rPr>
                        <a:t>Kyrgyz </a:t>
                      </a:r>
                    </a:p>
                    <a:p>
                      <a:pPr algn="ctr"/>
                      <a:r>
                        <a:rPr lang="en-US" b="1" dirty="0" smtClean="0">
                          <a:solidFill>
                            <a:srgbClr val="002060"/>
                          </a:solidFill>
                          <a:latin typeface="Times New Roman" pitchFamily="18" charset="0"/>
                          <a:cs typeface="Times New Roman" pitchFamily="18" charset="0"/>
                        </a:rPr>
                        <a:t>Republic</a:t>
                      </a:r>
                    </a:p>
                    <a:p>
                      <a:pPr algn="ctr"/>
                      <a:endParaRPr lang="en-US" sz="2400" b="1" dirty="0" smtClean="0">
                        <a:solidFill>
                          <a:srgbClr val="002060"/>
                        </a:solidFill>
                      </a:endParaRPr>
                    </a:p>
                    <a:p>
                      <a:pPr algn="ctr"/>
                      <a:r>
                        <a:rPr lang="en-US" sz="1800" b="1" dirty="0" smtClean="0">
                          <a:solidFill>
                            <a:srgbClr val="002060"/>
                          </a:solidFill>
                          <a:latin typeface="Times New Roman" pitchFamily="18" charset="0"/>
                          <a:cs typeface="Times New Roman" pitchFamily="18" charset="0"/>
                        </a:rPr>
                        <a:t>Russian</a:t>
                      </a:r>
                    </a:p>
                    <a:p>
                      <a:pPr algn="ctr"/>
                      <a:r>
                        <a:rPr lang="en-US" sz="1800" b="1" dirty="0" smtClean="0">
                          <a:solidFill>
                            <a:srgbClr val="002060"/>
                          </a:solidFill>
                          <a:latin typeface="Times New Roman" pitchFamily="18" charset="0"/>
                          <a:cs typeface="Times New Roman" pitchFamily="18" charset="0"/>
                        </a:rPr>
                        <a:t>Federation</a:t>
                      </a:r>
                    </a:p>
                    <a:p>
                      <a:pPr algn="ctr"/>
                      <a:endParaRPr lang="en-US" sz="2400" b="1" dirty="0" smtClean="0">
                        <a:solidFill>
                          <a:srgbClr val="002060"/>
                        </a:solidFill>
                        <a:latin typeface="Times New Roman" pitchFamily="18" charset="0"/>
                        <a:cs typeface="Times New Roman" pitchFamily="18" charset="0"/>
                      </a:endParaRPr>
                    </a:p>
                    <a:p>
                      <a:pPr algn="ctr"/>
                      <a:r>
                        <a:rPr lang="en-US" sz="1800" b="1" dirty="0" smtClean="0">
                          <a:solidFill>
                            <a:srgbClr val="002060"/>
                          </a:solidFill>
                          <a:latin typeface="Times New Roman" pitchFamily="18" charset="0"/>
                          <a:cs typeface="Times New Roman" pitchFamily="18" charset="0"/>
                        </a:rPr>
                        <a:t>Republic of</a:t>
                      </a:r>
                    </a:p>
                    <a:p>
                      <a:pPr algn="ctr"/>
                      <a:r>
                        <a:rPr lang="en-US" sz="1800" b="1" dirty="0" smtClean="0">
                          <a:solidFill>
                            <a:srgbClr val="002060"/>
                          </a:solidFill>
                          <a:latin typeface="Times New Roman" pitchFamily="18" charset="0"/>
                          <a:cs typeface="Times New Roman" pitchFamily="18" charset="0"/>
                        </a:rPr>
                        <a:t>Tajikistan</a:t>
                      </a:r>
                      <a:endParaRPr lang="ru-RU" sz="1800" b="1" dirty="0">
                        <a:solidFill>
                          <a:srgbClr val="002060"/>
                        </a:solidFill>
                        <a:latin typeface="Times New Roman" pitchFamily="18" charset="0"/>
                        <a:cs typeface="Times New Roman" pitchFamily="18" charset="0"/>
                      </a:endParaRPr>
                    </a:p>
                  </a:txBody>
                  <a:tcPr/>
                </a:tc>
              </a:tr>
            </a:tbl>
          </a:graphicData>
        </a:graphic>
      </p:graphicFrame>
      <p:sp>
        <p:nvSpPr>
          <p:cNvPr id="3" name="Заголовок 2"/>
          <p:cNvSpPr>
            <a:spLocks noGrp="1"/>
          </p:cNvSpPr>
          <p:nvPr>
            <p:ph type="title"/>
          </p:nvPr>
        </p:nvSpPr>
        <p:spPr>
          <a:xfrm>
            <a:off x="2051719" y="265212"/>
            <a:ext cx="6616667" cy="1143000"/>
          </a:xfrm>
        </p:spPr>
        <p:txBody>
          <a:bodyPr>
            <a:normAutofit fontScale="90000"/>
          </a:bodyPr>
          <a:lstStyle/>
          <a:p>
            <a:pPr lvl="0" algn="ctr">
              <a:spcBef>
                <a:spcPts val="0"/>
              </a:spcBef>
            </a:pPr>
            <a:r>
              <a:rPr lang="en-US" sz="1800" dirty="0">
                <a:solidFill>
                  <a:srgbClr val="002060"/>
                </a:solidFill>
                <a:effectLst/>
                <a:latin typeface="Times New Roman" pitchFamily="18" charset="0"/>
                <a:ea typeface="+mn-ea"/>
                <a:cs typeface="Times New Roman" pitchFamily="18" charset="0"/>
              </a:rPr>
              <a:t/>
            </a:r>
            <a:br>
              <a:rPr lang="en-US" sz="1800" dirty="0">
                <a:solidFill>
                  <a:srgbClr val="002060"/>
                </a:solidFill>
                <a:effectLst/>
                <a:latin typeface="Times New Roman" pitchFamily="18" charset="0"/>
                <a:ea typeface="+mn-ea"/>
                <a:cs typeface="Times New Roman" pitchFamily="18" charset="0"/>
              </a:rPr>
            </a:br>
            <a:r>
              <a:rPr lang="en-US" sz="1800" dirty="0" smtClean="0">
                <a:solidFill>
                  <a:srgbClr val="002060"/>
                </a:solidFill>
                <a:effectLst/>
                <a:latin typeface="Times New Roman" pitchFamily="18" charset="0"/>
                <a:ea typeface="+mn-ea"/>
                <a:cs typeface="Times New Roman" pitchFamily="18" charset="0"/>
              </a:rPr>
              <a:t/>
            </a:r>
            <a:br>
              <a:rPr lang="en-US" sz="1800" dirty="0" smtClean="0">
                <a:solidFill>
                  <a:srgbClr val="002060"/>
                </a:solidFill>
                <a:effectLst/>
                <a:latin typeface="Times New Roman" pitchFamily="18" charset="0"/>
                <a:ea typeface="+mn-ea"/>
                <a:cs typeface="Times New Roman" pitchFamily="18" charset="0"/>
              </a:rPr>
            </a:br>
            <a:r>
              <a:rPr lang="en-US" sz="1800" dirty="0" smtClean="0">
                <a:solidFill>
                  <a:srgbClr val="002060"/>
                </a:solidFill>
                <a:effectLst/>
                <a:latin typeface="Times New Roman" pitchFamily="18" charset="0"/>
                <a:ea typeface="+mn-ea"/>
                <a:cs typeface="Times New Roman" pitchFamily="18" charset="0"/>
              </a:rPr>
              <a:t/>
            </a:r>
            <a:br>
              <a:rPr lang="en-US" sz="1800" dirty="0" smtClean="0">
                <a:solidFill>
                  <a:srgbClr val="002060"/>
                </a:solidFill>
                <a:effectLst/>
                <a:latin typeface="Times New Roman" pitchFamily="18" charset="0"/>
                <a:ea typeface="+mn-ea"/>
                <a:cs typeface="Times New Roman" pitchFamily="18" charset="0"/>
              </a:rPr>
            </a:br>
            <a:r>
              <a:rPr lang="en-US" sz="2200" dirty="0">
                <a:solidFill>
                  <a:srgbClr val="002060"/>
                </a:solidFill>
                <a:effectLst/>
                <a:latin typeface="Times New Roman" pitchFamily="18" charset="0"/>
                <a:ea typeface="+mn-ea"/>
                <a:cs typeface="Times New Roman" pitchFamily="18" charset="0"/>
              </a:rPr>
              <a:t>C</a:t>
            </a:r>
            <a:r>
              <a:rPr lang="en-US" sz="2200" dirty="0" smtClean="0">
                <a:solidFill>
                  <a:srgbClr val="002060"/>
                </a:solidFill>
                <a:effectLst/>
                <a:latin typeface="Times New Roman" pitchFamily="18" charset="0"/>
                <a:ea typeface="+mn-ea"/>
                <a:cs typeface="Times New Roman" pitchFamily="18" charset="0"/>
              </a:rPr>
              <a:t>OLLECTIVE </a:t>
            </a:r>
            <a:r>
              <a:rPr lang="en-US" sz="2200" dirty="0">
                <a:solidFill>
                  <a:srgbClr val="002060"/>
                </a:solidFill>
                <a:effectLst/>
                <a:latin typeface="Times New Roman" pitchFamily="18" charset="0"/>
                <a:ea typeface="+mn-ea"/>
                <a:cs typeface="Times New Roman" pitchFamily="18" charset="0"/>
              </a:rPr>
              <a:t>SECURITY TREATY ORGANIZATION</a:t>
            </a:r>
            <a:r>
              <a:rPr lang="en-US" sz="1600" dirty="0">
                <a:solidFill>
                  <a:srgbClr val="002060"/>
                </a:solidFill>
                <a:effectLst/>
                <a:latin typeface="Times New Roman" pitchFamily="18" charset="0"/>
                <a:ea typeface="+mn-ea"/>
                <a:cs typeface="Times New Roman" pitchFamily="18" charset="0"/>
              </a:rPr>
              <a:t/>
            </a:r>
            <a:br>
              <a:rPr lang="en-US" sz="1600" dirty="0">
                <a:solidFill>
                  <a:srgbClr val="002060"/>
                </a:solidFill>
                <a:effectLst/>
                <a:latin typeface="Times New Roman" pitchFamily="18" charset="0"/>
                <a:ea typeface="+mn-ea"/>
                <a:cs typeface="Times New Roman" pitchFamily="18" charset="0"/>
              </a:rPr>
            </a:br>
            <a:r>
              <a:rPr lang="ru-RU" sz="1800" dirty="0">
                <a:solidFill>
                  <a:srgbClr val="002060"/>
                </a:solidFill>
                <a:effectLst/>
                <a:latin typeface="Times New Roman" pitchFamily="18" charset="0"/>
                <a:ea typeface="+mn-ea"/>
                <a:cs typeface="Times New Roman" pitchFamily="18" charset="0"/>
              </a:rPr>
              <a:t/>
            </a:r>
            <a:br>
              <a:rPr lang="ru-RU" sz="1800" dirty="0">
                <a:solidFill>
                  <a:srgbClr val="002060"/>
                </a:solidFill>
                <a:effectLst/>
                <a:latin typeface="Times New Roman" pitchFamily="18" charset="0"/>
                <a:ea typeface="+mn-ea"/>
                <a:cs typeface="Times New Roman" pitchFamily="18" charset="0"/>
              </a:rPr>
            </a:br>
            <a:endParaRPr lang="ru-RU" dirty="0"/>
          </a:p>
        </p:txBody>
      </p:sp>
      <p:pic>
        <p:nvPicPr>
          <p:cNvPr id="4" name="Picture 10" descr="gerb"/>
          <p:cNvPicPr>
            <a:picLocks noChangeAspect="1" noChangeArrowheads="1"/>
          </p:cNvPicPr>
          <p:nvPr/>
        </p:nvPicPr>
        <p:blipFill>
          <a:blip r:embed="rId2">
            <a:lum bright="-22000" contrast="24000"/>
            <a:extLst>
              <a:ext uri="{28A0092B-C50C-407E-A947-70E740481C1C}">
                <a14:useLocalDpi xmlns:a14="http://schemas.microsoft.com/office/drawing/2010/main" val="0"/>
              </a:ext>
            </a:extLst>
          </a:blip>
          <a:srcRect/>
          <a:stretch>
            <a:fillRect/>
          </a:stretch>
        </p:blipFill>
        <p:spPr bwMode="auto">
          <a:xfrm>
            <a:off x="451058" y="116632"/>
            <a:ext cx="1488165"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1302_arme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12239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710_bela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37" y="3516858"/>
            <a:ext cx="1223962"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az_f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737" y="4509120"/>
            <a:ext cx="12239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kirgiz_f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9361" y="2558553"/>
            <a:ext cx="12239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usfl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6678" y="3516858"/>
            <a:ext cx="12255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_tajikist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9361" y="4537521"/>
            <a:ext cx="1225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018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179512" y="1425576"/>
            <a:ext cx="8640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just" eaLnBrk="1" fontAlgn="base" hangingPunct="1">
              <a:spcBef>
                <a:spcPct val="50000"/>
              </a:spcBef>
              <a:spcAft>
                <a:spcPct val="0"/>
              </a:spcAft>
            </a:pPr>
            <a:r>
              <a:rPr lang="en-US" b="0" dirty="0"/>
              <a:t>In April 2003, at the Dushanbe summit, along with </a:t>
            </a:r>
            <a:r>
              <a:rPr lang="en-US" b="0" dirty="0" smtClean="0"/>
              <a:t>the package of decisions concerning the creation of the </a:t>
            </a:r>
            <a:r>
              <a:rPr lang="en-US" b="0" dirty="0"/>
              <a:t>Collective Security Treaty </a:t>
            </a:r>
            <a:r>
              <a:rPr lang="en-US" b="0" dirty="0" smtClean="0"/>
              <a:t>Organization, </a:t>
            </a:r>
            <a:r>
              <a:rPr lang="en-US" b="0" dirty="0"/>
              <a:t>the </a:t>
            </a:r>
            <a:r>
              <a:rPr lang="en-US" b="0" dirty="0" smtClean="0"/>
              <a:t>heads of the states took </a:t>
            </a:r>
            <a:r>
              <a:rPr lang="en-US" dirty="0" smtClean="0"/>
              <a:t>the decision </a:t>
            </a:r>
            <a:r>
              <a:rPr lang="en-US" dirty="0"/>
              <a:t>to coordinate the activities of </a:t>
            </a:r>
            <a:r>
              <a:rPr lang="en-US" dirty="0" smtClean="0"/>
              <a:t>the CSTO member states in </a:t>
            </a:r>
            <a:r>
              <a:rPr lang="en-US" dirty="0"/>
              <a:t>combating the drug </a:t>
            </a:r>
            <a:r>
              <a:rPr lang="en-US" dirty="0" smtClean="0"/>
              <a:t>threat. </a:t>
            </a:r>
            <a:endParaRPr lang="ru-RU" dirty="0"/>
          </a:p>
        </p:txBody>
      </p:sp>
      <p:pic>
        <p:nvPicPr>
          <p:cNvPr id="51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700"/>
            <a:ext cx="1427162"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2"/>
          <p:cNvSpPr txBox="1">
            <a:spLocks noChangeArrowheads="1"/>
          </p:cNvSpPr>
          <p:nvPr/>
        </p:nvSpPr>
        <p:spPr bwMode="auto">
          <a:xfrm>
            <a:off x="2484438" y="404813"/>
            <a:ext cx="6119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dirty="0"/>
              <a:t>Collective Security Treaty Organization</a:t>
            </a:r>
            <a:endParaRPr lang="ru-RU"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642032"/>
            <a:ext cx="5520006" cy="381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spTree>
    <p:extLst>
      <p:ext uri="{BB962C8B-B14F-4D97-AF65-F5344CB8AC3E}">
        <p14:creationId xmlns:p14="http://schemas.microsoft.com/office/powerpoint/2010/main" val="146305218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599731" y="2781300"/>
            <a:ext cx="51847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just" eaLnBrk="1" fontAlgn="base" hangingPunct="1">
              <a:spcBef>
                <a:spcPct val="0"/>
              </a:spcBef>
              <a:spcAft>
                <a:spcPct val="0"/>
              </a:spcAft>
            </a:pPr>
            <a:r>
              <a:rPr lang="en-US" sz="2400" b="0" dirty="0" smtClean="0"/>
              <a:t>According to the </a:t>
            </a:r>
            <a:r>
              <a:rPr lang="en-US" sz="2400" b="0" dirty="0"/>
              <a:t>CSTO Collective Security </a:t>
            </a:r>
            <a:r>
              <a:rPr lang="en-US" sz="2400" b="0" dirty="0" smtClean="0"/>
              <a:t>Council resolution, in </a:t>
            </a:r>
            <a:r>
              <a:rPr lang="en-US" sz="2400" b="0" dirty="0"/>
              <a:t>2005 </a:t>
            </a:r>
            <a:r>
              <a:rPr lang="en-US" sz="2400" dirty="0"/>
              <a:t>the </a:t>
            </a:r>
            <a:r>
              <a:rPr lang="en-US" sz="2400" dirty="0" smtClean="0"/>
              <a:t>CSTO Coordinating </a:t>
            </a:r>
            <a:r>
              <a:rPr lang="en-US" sz="2400" dirty="0"/>
              <a:t>Council of Heads of Competent Bodies </a:t>
            </a:r>
            <a:r>
              <a:rPr lang="en-US" sz="2400" dirty="0" smtClean="0"/>
              <a:t>for Fighting against Illegal </a:t>
            </a:r>
            <a:r>
              <a:rPr lang="en-US" sz="2400" dirty="0"/>
              <a:t>Drugs Trafficking </a:t>
            </a:r>
            <a:r>
              <a:rPr lang="en-US" sz="2400" b="0" dirty="0" smtClean="0"/>
              <a:t>was formed.</a:t>
            </a:r>
          </a:p>
          <a:p>
            <a:pPr algn="just" eaLnBrk="1" fontAlgn="base" hangingPunct="1">
              <a:spcBef>
                <a:spcPct val="0"/>
              </a:spcBef>
              <a:spcAft>
                <a:spcPct val="0"/>
              </a:spcAft>
            </a:pPr>
            <a:endParaRPr lang="en-US" b="0" dirty="0"/>
          </a:p>
          <a:p>
            <a:pPr algn="just" eaLnBrk="1" fontAlgn="base" hangingPunct="1">
              <a:spcBef>
                <a:spcPct val="0"/>
              </a:spcBef>
              <a:spcAft>
                <a:spcPct val="0"/>
              </a:spcAft>
            </a:pPr>
            <a:endParaRPr lang="en-US" b="0" dirty="0" smtClean="0"/>
          </a:p>
          <a:p>
            <a:pPr algn="just" eaLnBrk="1" fontAlgn="base" hangingPunct="1">
              <a:spcBef>
                <a:spcPct val="0"/>
              </a:spcBef>
              <a:spcAft>
                <a:spcPct val="0"/>
              </a:spcAft>
            </a:pPr>
            <a:endParaRPr lang="en-US" b="0" dirty="0"/>
          </a:p>
        </p:txBody>
      </p:sp>
      <p:pic>
        <p:nvPicPr>
          <p:cNvPr id="8195"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781300"/>
            <a:ext cx="28336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988"/>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2"/>
          <p:cNvSpPr txBox="1">
            <a:spLocks noChangeArrowheads="1"/>
          </p:cNvSpPr>
          <p:nvPr/>
        </p:nvSpPr>
        <p:spPr bwMode="auto">
          <a:xfrm>
            <a:off x="2627313" y="404813"/>
            <a:ext cx="596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b="0" dirty="0"/>
              <a:t>Collective Security Treaty Organization</a:t>
            </a:r>
            <a:endParaRPr lang="ru-RU" b="0" dirty="0"/>
          </a:p>
        </p:txBody>
      </p:sp>
    </p:spTree>
    <p:extLst>
      <p:ext uri="{BB962C8B-B14F-4D97-AF65-F5344CB8AC3E}">
        <p14:creationId xmlns:p14="http://schemas.microsoft.com/office/powerpoint/2010/main" val="29757823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827088" y="1916113"/>
            <a:ext cx="8316912"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ru-RU">
              <a:solidFill>
                <a:srgbClr val="FFFFFF"/>
              </a:solidFill>
            </a:endParaRPr>
          </a:p>
          <a:p>
            <a:pPr fontAlgn="base">
              <a:spcBef>
                <a:spcPct val="0"/>
              </a:spcBef>
              <a:spcAft>
                <a:spcPct val="0"/>
              </a:spcAft>
            </a:pPr>
            <a:endParaRPr lang="ru-RU">
              <a:solidFill>
                <a:srgbClr val="FFFFFF"/>
              </a:solidFill>
            </a:endParaRPr>
          </a:p>
          <a:p>
            <a:pPr fontAlgn="base">
              <a:spcBef>
                <a:spcPct val="0"/>
              </a:spcBef>
              <a:spcAft>
                <a:spcPct val="0"/>
              </a:spcAft>
            </a:pPr>
            <a:endParaRPr lang="ru-RU">
              <a:solidFill>
                <a:srgbClr val="FFFFFF"/>
              </a:solidFill>
            </a:endParaRPr>
          </a:p>
        </p:txBody>
      </p:sp>
      <p:sp>
        <p:nvSpPr>
          <p:cNvPr id="9219" name="TextBox 1"/>
          <p:cNvSpPr txBox="1">
            <a:spLocks noChangeArrowheads="1"/>
          </p:cNvSpPr>
          <p:nvPr/>
        </p:nvSpPr>
        <p:spPr bwMode="auto">
          <a:xfrm>
            <a:off x="323850" y="1901280"/>
            <a:ext cx="828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just" eaLnBrk="1" fontAlgn="base" hangingPunct="1">
              <a:spcBef>
                <a:spcPct val="0"/>
              </a:spcBef>
              <a:spcAft>
                <a:spcPct val="0"/>
              </a:spcAft>
            </a:pPr>
            <a:r>
              <a:rPr lang="en-US" b="0" dirty="0" smtClean="0"/>
              <a:t>Since </a:t>
            </a:r>
            <a:r>
              <a:rPr lang="en-US" b="0" dirty="0"/>
              <a:t>2010, the </a:t>
            </a:r>
            <a:r>
              <a:rPr lang="en-US" b="0" dirty="0" smtClean="0"/>
              <a:t>units </a:t>
            </a:r>
            <a:r>
              <a:rPr lang="en-US" b="0" dirty="0"/>
              <a:t>of Special Forces of the CSTO Collective Rapid Reaction Forces </a:t>
            </a:r>
            <a:r>
              <a:rPr lang="en-US" b="0" dirty="0" smtClean="0"/>
              <a:t>(CRRF) have been reinforced with </a:t>
            </a:r>
            <a:r>
              <a:rPr lang="en-US" b="0" dirty="0"/>
              <a:t>special units </a:t>
            </a:r>
            <a:r>
              <a:rPr lang="en-US" b="0" dirty="0" smtClean="0"/>
              <a:t>of </a:t>
            </a:r>
            <a:r>
              <a:rPr lang="en-US" b="0" dirty="0"/>
              <a:t>the CSTO </a:t>
            </a:r>
            <a:r>
              <a:rPr lang="en-US" b="0" dirty="0" smtClean="0"/>
              <a:t>member states</a:t>
            </a:r>
            <a:r>
              <a:rPr lang="ru-RU" b="0" dirty="0" smtClean="0"/>
              <a:t> </a:t>
            </a:r>
            <a:r>
              <a:rPr lang="en-US" b="0" dirty="0" smtClean="0"/>
              <a:t>anti</a:t>
            </a:r>
            <a:r>
              <a:rPr lang="en-US" b="0" dirty="0"/>
              <a:t>-drug </a:t>
            </a:r>
            <a:r>
              <a:rPr lang="en-US" b="0" dirty="0" smtClean="0"/>
              <a:t>agencies.</a:t>
            </a:r>
            <a:endParaRPr lang="ru-RU" b="0" dirty="0"/>
          </a:p>
          <a:p>
            <a:pPr algn="just" eaLnBrk="1" fontAlgn="base" hangingPunct="1">
              <a:spcBef>
                <a:spcPct val="0"/>
              </a:spcBef>
              <a:spcAft>
                <a:spcPct val="0"/>
              </a:spcAft>
            </a:pPr>
            <a:endParaRPr lang="ru-RU" b="0" dirty="0"/>
          </a:p>
        </p:txBody>
      </p:sp>
      <p:pic>
        <p:nvPicPr>
          <p:cNvPr id="9220"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717032"/>
            <a:ext cx="4102275"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17032"/>
            <a:ext cx="4104859"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988"/>
            <a:ext cx="1427162" cy="143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Box 2"/>
          <p:cNvSpPr txBox="1">
            <a:spLocks noChangeArrowheads="1"/>
          </p:cNvSpPr>
          <p:nvPr/>
        </p:nvSpPr>
        <p:spPr bwMode="auto">
          <a:xfrm>
            <a:off x="2627313" y="404813"/>
            <a:ext cx="583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b="0" dirty="0"/>
              <a:t>Collective Security Treaty Organization</a:t>
            </a:r>
            <a:endParaRPr lang="ru-RU" b="0" dirty="0"/>
          </a:p>
        </p:txBody>
      </p:sp>
    </p:spTree>
    <p:extLst>
      <p:ext uri="{BB962C8B-B14F-4D97-AF65-F5344CB8AC3E}">
        <p14:creationId xmlns:p14="http://schemas.microsoft.com/office/powerpoint/2010/main" val="402461835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21"/>
          <p:cNvSpPr txBox="1">
            <a:spLocks noChangeArrowheads="1"/>
          </p:cNvSpPr>
          <p:nvPr/>
        </p:nvSpPr>
        <p:spPr bwMode="auto">
          <a:xfrm>
            <a:off x="2172147" y="2718846"/>
            <a:ext cx="1497806" cy="506413"/>
          </a:xfrm>
          <a:prstGeom prst="rect">
            <a:avLst/>
          </a:prstGeom>
          <a:solidFill>
            <a:srgbClr val="CCFFCC"/>
          </a:solidFill>
          <a:ln w="19050">
            <a:solidFill>
              <a:srgbClr val="3366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800" dirty="0">
                <a:solidFill>
                  <a:srgbClr val="009900"/>
                </a:solidFill>
              </a:rPr>
              <a:t>CFDT’s Executive Bureau</a:t>
            </a:r>
            <a:r>
              <a:rPr lang="ru-RU" sz="800" dirty="0">
                <a:solidFill>
                  <a:srgbClr val="009900"/>
                </a:solidFill>
              </a:rPr>
              <a:t> </a:t>
            </a:r>
            <a:r>
              <a:rPr lang="en-US" sz="800" dirty="0">
                <a:solidFill>
                  <a:srgbClr val="009900"/>
                </a:solidFill>
              </a:rPr>
              <a:t>of the CSTO Member States</a:t>
            </a:r>
            <a:endParaRPr lang="ru-RU" sz="800" dirty="0">
              <a:solidFill>
                <a:srgbClr val="009900"/>
              </a:solidFill>
            </a:endParaRPr>
          </a:p>
        </p:txBody>
      </p:sp>
      <p:sp>
        <p:nvSpPr>
          <p:cNvPr id="15364" name="Text Box 22"/>
          <p:cNvSpPr txBox="1">
            <a:spLocks noChangeArrowheads="1"/>
          </p:cNvSpPr>
          <p:nvPr/>
        </p:nvSpPr>
        <p:spPr bwMode="auto">
          <a:xfrm>
            <a:off x="3995936" y="764704"/>
            <a:ext cx="2286000" cy="647700"/>
          </a:xfrm>
          <a:prstGeom prst="rect">
            <a:avLst/>
          </a:prstGeom>
          <a:solidFill>
            <a:srgbClr val="0000FF"/>
          </a:solidFill>
          <a:ln w="28575">
            <a:solidFill>
              <a:srgbClr val="00FF0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endParaRPr lang="ru-RU" sz="300" dirty="0">
              <a:solidFill>
                <a:srgbClr val="FFFFFF"/>
              </a:solidFill>
            </a:endParaRPr>
          </a:p>
          <a:p>
            <a:pPr algn="ctr" eaLnBrk="1" fontAlgn="base" hangingPunct="1">
              <a:spcBef>
                <a:spcPct val="0"/>
              </a:spcBef>
              <a:spcAft>
                <a:spcPct val="0"/>
              </a:spcAft>
            </a:pPr>
            <a:endParaRPr lang="ru-RU" sz="300" dirty="0">
              <a:solidFill>
                <a:srgbClr val="FFFFFF"/>
              </a:solidFill>
            </a:endParaRPr>
          </a:p>
          <a:p>
            <a:pPr algn="ctr" eaLnBrk="1" fontAlgn="base" hangingPunct="1">
              <a:spcBef>
                <a:spcPct val="0"/>
              </a:spcBef>
              <a:spcAft>
                <a:spcPct val="0"/>
              </a:spcAft>
            </a:pPr>
            <a:r>
              <a:rPr lang="en-US" sz="1400" dirty="0">
                <a:solidFill>
                  <a:srgbClr val="FFFFFF"/>
                </a:solidFill>
              </a:rPr>
              <a:t>The Collective security council</a:t>
            </a:r>
            <a:r>
              <a:rPr lang="ru-RU" sz="1400" dirty="0">
                <a:solidFill>
                  <a:srgbClr val="FFFFFF"/>
                </a:solidFill>
              </a:rPr>
              <a:t> </a:t>
            </a:r>
            <a:r>
              <a:rPr lang="en-US" sz="1400" dirty="0" smtClean="0">
                <a:solidFill>
                  <a:srgbClr val="FFFFFF"/>
                </a:solidFill>
              </a:rPr>
              <a:t>(the CSC</a:t>
            </a:r>
            <a:r>
              <a:rPr lang="ru-RU" sz="1400" dirty="0">
                <a:solidFill>
                  <a:srgbClr val="FFFFFF"/>
                </a:solidFill>
              </a:rPr>
              <a:t>)</a:t>
            </a:r>
          </a:p>
          <a:p>
            <a:pPr algn="ctr" eaLnBrk="1" fontAlgn="base" hangingPunct="1">
              <a:spcBef>
                <a:spcPct val="0"/>
              </a:spcBef>
              <a:spcAft>
                <a:spcPct val="0"/>
              </a:spcAft>
            </a:pPr>
            <a:endParaRPr lang="ru-RU" dirty="0">
              <a:solidFill>
                <a:srgbClr val="FFFFFF"/>
              </a:solidFill>
            </a:endParaRPr>
          </a:p>
        </p:txBody>
      </p:sp>
      <p:sp>
        <p:nvSpPr>
          <p:cNvPr id="15365" name="Text Box 23"/>
          <p:cNvSpPr txBox="1">
            <a:spLocks noChangeArrowheads="1"/>
          </p:cNvSpPr>
          <p:nvPr/>
        </p:nvSpPr>
        <p:spPr bwMode="auto">
          <a:xfrm>
            <a:off x="6948264" y="2146156"/>
            <a:ext cx="1873906" cy="654050"/>
          </a:xfrm>
          <a:prstGeom prst="rect">
            <a:avLst/>
          </a:prstGeom>
          <a:solidFill>
            <a:srgbClr val="FFFF99"/>
          </a:solidFill>
          <a:ln w="19050">
            <a:solidFill>
              <a:srgbClr val="00008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000" dirty="0">
                <a:solidFill>
                  <a:srgbClr val="000066"/>
                </a:solidFill>
              </a:rPr>
              <a:t>Anti - drug </a:t>
            </a:r>
            <a:r>
              <a:rPr lang="en-US" sz="1000" dirty="0" smtClean="0">
                <a:solidFill>
                  <a:srgbClr val="000066"/>
                </a:solidFill>
              </a:rPr>
              <a:t>units of the FDCS,</a:t>
            </a:r>
            <a:r>
              <a:rPr lang="ru-RU" sz="1000" dirty="0" smtClean="0">
                <a:solidFill>
                  <a:srgbClr val="000066"/>
                </a:solidFill>
              </a:rPr>
              <a:t> </a:t>
            </a:r>
            <a:r>
              <a:rPr lang="en-US" sz="1000" dirty="0">
                <a:solidFill>
                  <a:srgbClr val="000066"/>
                </a:solidFill>
              </a:rPr>
              <a:t>CRRF</a:t>
            </a:r>
            <a:r>
              <a:rPr lang="ru-RU" sz="1000" dirty="0">
                <a:solidFill>
                  <a:srgbClr val="000066"/>
                </a:solidFill>
              </a:rPr>
              <a:t> </a:t>
            </a:r>
            <a:r>
              <a:rPr lang="en-US" sz="1000" dirty="0" smtClean="0">
                <a:solidFill>
                  <a:srgbClr val="000066"/>
                </a:solidFill>
              </a:rPr>
              <a:t>of the CSTO</a:t>
            </a:r>
            <a:endParaRPr lang="ru-RU" sz="1000" dirty="0">
              <a:solidFill>
                <a:srgbClr val="000066"/>
              </a:solidFill>
            </a:endParaRPr>
          </a:p>
        </p:txBody>
      </p:sp>
      <p:sp>
        <p:nvSpPr>
          <p:cNvPr id="15366" name="Text Box 24"/>
          <p:cNvSpPr txBox="1">
            <a:spLocks noChangeArrowheads="1"/>
          </p:cNvSpPr>
          <p:nvPr/>
        </p:nvSpPr>
        <p:spPr bwMode="auto">
          <a:xfrm>
            <a:off x="6948264" y="2897074"/>
            <a:ext cx="1945465" cy="424657"/>
          </a:xfrm>
          <a:prstGeom prst="rect">
            <a:avLst/>
          </a:prstGeom>
          <a:solidFill>
            <a:srgbClr val="FFFF99"/>
          </a:solidFill>
          <a:ln w="28575">
            <a:solidFill>
              <a:srgbClr val="00008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200" dirty="0">
                <a:solidFill>
                  <a:srgbClr val="009900"/>
                </a:solidFill>
              </a:rPr>
              <a:t>CSTO Secretariat</a:t>
            </a:r>
            <a:endParaRPr lang="ru-RU" sz="1200" dirty="0">
              <a:solidFill>
                <a:srgbClr val="009900"/>
              </a:solidFill>
            </a:endParaRPr>
          </a:p>
        </p:txBody>
      </p:sp>
      <p:sp>
        <p:nvSpPr>
          <p:cNvPr id="15367" name="Text Box 25"/>
          <p:cNvSpPr txBox="1">
            <a:spLocks noChangeArrowheads="1"/>
          </p:cNvSpPr>
          <p:nvPr/>
        </p:nvSpPr>
        <p:spPr bwMode="auto">
          <a:xfrm>
            <a:off x="2195736" y="1124744"/>
            <a:ext cx="1497806" cy="1362075"/>
          </a:xfrm>
          <a:prstGeom prst="rect">
            <a:avLst/>
          </a:prstGeom>
          <a:solidFill>
            <a:srgbClr val="00FFFF"/>
          </a:solidFill>
          <a:ln w="28575">
            <a:solidFill>
              <a:srgbClr val="00008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000" dirty="0">
                <a:latin typeface="+mn-lt"/>
              </a:rPr>
              <a:t>CFDT </a:t>
            </a:r>
          </a:p>
          <a:p>
            <a:pPr algn="ctr" eaLnBrk="1" fontAlgn="base" hangingPunct="1">
              <a:spcBef>
                <a:spcPct val="0"/>
              </a:spcBef>
              <a:spcAft>
                <a:spcPct val="0"/>
              </a:spcAft>
            </a:pPr>
            <a:r>
              <a:rPr lang="en-US" sz="1000" dirty="0">
                <a:latin typeface="+mn-lt"/>
              </a:rPr>
              <a:t>(Coordinating Council of Heads of Competent Bodies </a:t>
            </a:r>
            <a:r>
              <a:rPr lang="en-US" sz="1000" dirty="0" smtClean="0">
                <a:latin typeface="+mn-lt"/>
              </a:rPr>
              <a:t>for Fighting </a:t>
            </a:r>
            <a:r>
              <a:rPr lang="en-US" sz="1000" dirty="0">
                <a:latin typeface="+mn-lt"/>
              </a:rPr>
              <a:t>I</a:t>
            </a:r>
            <a:r>
              <a:rPr lang="en-US" sz="1000" dirty="0" smtClean="0">
                <a:latin typeface="+mn-lt"/>
              </a:rPr>
              <a:t>llegal </a:t>
            </a:r>
            <a:r>
              <a:rPr lang="en-US" sz="1000" dirty="0">
                <a:latin typeface="+mn-lt"/>
              </a:rPr>
              <a:t>Drugs Trafficking)</a:t>
            </a:r>
            <a:endParaRPr lang="ru-RU" sz="1000" dirty="0">
              <a:latin typeface="+mn-lt"/>
            </a:endParaRPr>
          </a:p>
          <a:p>
            <a:pPr algn="ctr" eaLnBrk="1" fontAlgn="base" hangingPunct="1">
              <a:spcBef>
                <a:spcPct val="0"/>
              </a:spcBef>
              <a:spcAft>
                <a:spcPct val="0"/>
              </a:spcAft>
            </a:pPr>
            <a:r>
              <a:rPr lang="en-US" sz="1000" dirty="0">
                <a:latin typeface="+mn-lt"/>
              </a:rPr>
              <a:t>of the CSTO Member </a:t>
            </a:r>
            <a:r>
              <a:rPr lang="en-US" sz="1000" dirty="0" smtClean="0">
                <a:latin typeface="+mn-lt"/>
              </a:rPr>
              <a:t>States</a:t>
            </a:r>
            <a:endParaRPr lang="ru-RU" sz="1000" dirty="0">
              <a:latin typeface="+mn-lt"/>
            </a:endParaRPr>
          </a:p>
        </p:txBody>
      </p:sp>
      <p:sp>
        <p:nvSpPr>
          <p:cNvPr id="15368" name="Text Box 26"/>
          <p:cNvSpPr txBox="1">
            <a:spLocks noChangeArrowheads="1"/>
          </p:cNvSpPr>
          <p:nvPr/>
        </p:nvSpPr>
        <p:spPr bwMode="auto">
          <a:xfrm>
            <a:off x="3976522" y="2677306"/>
            <a:ext cx="2171700" cy="864194"/>
          </a:xfrm>
          <a:prstGeom prst="rect">
            <a:avLst/>
          </a:prstGeom>
          <a:solidFill>
            <a:srgbClr val="FF99CC"/>
          </a:solidFill>
          <a:ln w="28575">
            <a:solidFill>
              <a:srgbClr val="00008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200" dirty="0">
                <a:solidFill>
                  <a:srgbClr val="000099"/>
                </a:solidFill>
              </a:rPr>
              <a:t>Operation </a:t>
            </a:r>
            <a:r>
              <a:rPr lang="ru-RU" sz="1200" dirty="0">
                <a:solidFill>
                  <a:srgbClr val="000099"/>
                </a:solidFill>
              </a:rPr>
              <a:t>«</a:t>
            </a:r>
            <a:r>
              <a:rPr lang="en-US" sz="1200" dirty="0">
                <a:solidFill>
                  <a:srgbClr val="000099"/>
                </a:solidFill>
              </a:rPr>
              <a:t>Channel</a:t>
            </a:r>
            <a:r>
              <a:rPr lang="ru-RU" sz="1200" dirty="0">
                <a:solidFill>
                  <a:srgbClr val="000099"/>
                </a:solidFill>
              </a:rPr>
              <a:t>»</a:t>
            </a:r>
            <a:r>
              <a:rPr lang="en-US" sz="1200" dirty="0">
                <a:solidFill>
                  <a:srgbClr val="000099"/>
                </a:solidFill>
              </a:rPr>
              <a:t> International Coordination Headquarters</a:t>
            </a:r>
            <a:endParaRPr lang="ru-RU" sz="1200" dirty="0">
              <a:solidFill>
                <a:srgbClr val="000099"/>
              </a:solidFill>
            </a:endParaRPr>
          </a:p>
        </p:txBody>
      </p:sp>
      <p:sp>
        <p:nvSpPr>
          <p:cNvPr id="15369" name="Text Box 27"/>
          <p:cNvSpPr txBox="1">
            <a:spLocks noChangeArrowheads="1"/>
          </p:cNvSpPr>
          <p:nvPr/>
        </p:nvSpPr>
        <p:spPr bwMode="auto">
          <a:xfrm>
            <a:off x="6948265" y="3501008"/>
            <a:ext cx="1873906" cy="1147676"/>
          </a:xfrm>
          <a:prstGeom prst="rect">
            <a:avLst/>
          </a:prstGeom>
          <a:solidFill>
            <a:srgbClr val="ABDB77"/>
          </a:solidFill>
          <a:ln w="19050">
            <a:solidFill>
              <a:srgbClr val="000080"/>
            </a:solidFill>
            <a:prstDash val="lgDash"/>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000" dirty="0">
                <a:solidFill>
                  <a:srgbClr val="000066"/>
                </a:solidFill>
              </a:rPr>
              <a:t>Representatives of law enforcement authorities of observer </a:t>
            </a:r>
            <a:r>
              <a:rPr lang="en-US" sz="1000" dirty="0" smtClean="0">
                <a:solidFill>
                  <a:srgbClr val="000066"/>
                </a:solidFill>
              </a:rPr>
              <a:t>states</a:t>
            </a:r>
            <a:r>
              <a:rPr lang="en-US" sz="1000" dirty="0">
                <a:solidFill>
                  <a:srgbClr val="000066"/>
                </a:solidFill>
              </a:rPr>
              <a:t>, not members of the </a:t>
            </a:r>
            <a:r>
              <a:rPr lang="en-US" sz="1000" dirty="0" smtClean="0">
                <a:solidFill>
                  <a:srgbClr val="000066"/>
                </a:solidFill>
              </a:rPr>
              <a:t>CSTO and other international organizations</a:t>
            </a:r>
            <a:endParaRPr lang="ru-RU" sz="1000" dirty="0">
              <a:solidFill>
                <a:srgbClr val="000066"/>
              </a:solidFill>
            </a:endParaRPr>
          </a:p>
        </p:txBody>
      </p:sp>
      <p:sp>
        <p:nvSpPr>
          <p:cNvPr id="15372" name="Text Box 30"/>
          <p:cNvSpPr txBox="1">
            <a:spLocks noChangeArrowheads="1"/>
          </p:cNvSpPr>
          <p:nvPr/>
        </p:nvSpPr>
        <p:spPr bwMode="auto">
          <a:xfrm>
            <a:off x="5119044" y="4109547"/>
            <a:ext cx="1592484" cy="708819"/>
          </a:xfrm>
          <a:prstGeom prst="rect">
            <a:avLst/>
          </a:prstGeom>
          <a:solidFill>
            <a:srgbClr val="FFFF99"/>
          </a:solidFill>
          <a:ln w="19050">
            <a:solidFill>
              <a:srgbClr val="FF00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73" name="Text Box 31"/>
          <p:cNvSpPr txBox="1">
            <a:spLocks noChangeArrowheads="1"/>
          </p:cNvSpPr>
          <p:nvPr/>
        </p:nvSpPr>
        <p:spPr bwMode="auto">
          <a:xfrm>
            <a:off x="4958751" y="3988868"/>
            <a:ext cx="1657350" cy="715963"/>
          </a:xfrm>
          <a:prstGeom prst="rect">
            <a:avLst/>
          </a:prstGeom>
          <a:solidFill>
            <a:srgbClr val="FFFF99"/>
          </a:solidFill>
          <a:ln w="19050">
            <a:solidFill>
              <a:srgbClr val="FF00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74" name="Text Box 32"/>
          <p:cNvSpPr txBox="1">
            <a:spLocks noChangeArrowheads="1"/>
          </p:cNvSpPr>
          <p:nvPr/>
        </p:nvSpPr>
        <p:spPr bwMode="auto">
          <a:xfrm>
            <a:off x="4879590" y="3898083"/>
            <a:ext cx="1625210" cy="677863"/>
          </a:xfrm>
          <a:prstGeom prst="rect">
            <a:avLst/>
          </a:prstGeom>
          <a:solidFill>
            <a:srgbClr val="FFFF99"/>
          </a:solidFill>
          <a:ln w="19050">
            <a:solidFill>
              <a:srgbClr val="FF00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75" name="Text Box 33"/>
          <p:cNvSpPr txBox="1">
            <a:spLocks noChangeArrowheads="1"/>
          </p:cNvSpPr>
          <p:nvPr/>
        </p:nvSpPr>
        <p:spPr bwMode="auto">
          <a:xfrm>
            <a:off x="4704146" y="3746803"/>
            <a:ext cx="1681039" cy="725487"/>
          </a:xfrm>
          <a:prstGeom prst="rect">
            <a:avLst/>
          </a:prstGeom>
          <a:solidFill>
            <a:srgbClr val="FFFF99"/>
          </a:solidFill>
          <a:ln w="19050">
            <a:solidFill>
              <a:srgbClr val="FF00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76" name="Text Box 34"/>
          <p:cNvSpPr txBox="1">
            <a:spLocks noChangeArrowheads="1"/>
          </p:cNvSpPr>
          <p:nvPr/>
        </p:nvSpPr>
        <p:spPr bwMode="auto">
          <a:xfrm>
            <a:off x="4540946" y="3655768"/>
            <a:ext cx="1714499" cy="738187"/>
          </a:xfrm>
          <a:prstGeom prst="rect">
            <a:avLst/>
          </a:prstGeom>
          <a:solidFill>
            <a:srgbClr val="FFFF99"/>
          </a:solidFill>
          <a:ln w="19050">
            <a:solidFill>
              <a:srgbClr val="FF00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000" dirty="0">
                <a:solidFill>
                  <a:srgbClr val="000099"/>
                </a:solidFill>
              </a:rPr>
              <a:t>Operation </a:t>
            </a:r>
            <a:r>
              <a:rPr lang="ru-RU" sz="1000" dirty="0">
                <a:solidFill>
                  <a:srgbClr val="000099"/>
                </a:solidFill>
              </a:rPr>
              <a:t>«</a:t>
            </a:r>
            <a:r>
              <a:rPr lang="en-US" sz="1000" dirty="0">
                <a:solidFill>
                  <a:srgbClr val="000099"/>
                </a:solidFill>
              </a:rPr>
              <a:t>Channel</a:t>
            </a:r>
            <a:r>
              <a:rPr lang="ru-RU" sz="1000" dirty="0">
                <a:solidFill>
                  <a:srgbClr val="000099"/>
                </a:solidFill>
              </a:rPr>
              <a:t>»</a:t>
            </a:r>
          </a:p>
          <a:p>
            <a:pPr algn="ctr" eaLnBrk="1" fontAlgn="base" hangingPunct="1">
              <a:spcBef>
                <a:spcPct val="0"/>
              </a:spcBef>
              <a:spcAft>
                <a:spcPct val="0"/>
              </a:spcAft>
            </a:pPr>
            <a:r>
              <a:rPr lang="en-US" sz="1000" dirty="0">
                <a:solidFill>
                  <a:srgbClr val="000099"/>
                </a:solidFill>
              </a:rPr>
              <a:t>National</a:t>
            </a:r>
          </a:p>
          <a:p>
            <a:pPr algn="ctr" eaLnBrk="1" fontAlgn="base" hangingPunct="1">
              <a:spcBef>
                <a:spcPct val="0"/>
              </a:spcBef>
              <a:spcAft>
                <a:spcPct val="0"/>
              </a:spcAft>
            </a:pPr>
            <a:r>
              <a:rPr lang="en-US" sz="1000" dirty="0">
                <a:solidFill>
                  <a:srgbClr val="000099"/>
                </a:solidFill>
              </a:rPr>
              <a:t> </a:t>
            </a:r>
            <a:r>
              <a:rPr lang="en-US" sz="1000" dirty="0" smtClean="0">
                <a:solidFill>
                  <a:srgbClr val="000099"/>
                </a:solidFill>
              </a:rPr>
              <a:t>Interdepartmental </a:t>
            </a:r>
            <a:r>
              <a:rPr lang="en-US" sz="1000" dirty="0">
                <a:solidFill>
                  <a:srgbClr val="000099"/>
                </a:solidFill>
              </a:rPr>
              <a:t>Headquarters</a:t>
            </a:r>
            <a:endParaRPr lang="ru-RU" sz="1000" dirty="0">
              <a:solidFill>
                <a:srgbClr val="000099"/>
              </a:solidFill>
            </a:endParaRPr>
          </a:p>
        </p:txBody>
      </p:sp>
      <p:sp>
        <p:nvSpPr>
          <p:cNvPr id="15380" name="Text Box 38"/>
          <p:cNvSpPr txBox="1">
            <a:spLocks noChangeArrowheads="1"/>
          </p:cNvSpPr>
          <p:nvPr/>
        </p:nvSpPr>
        <p:spPr bwMode="auto">
          <a:xfrm>
            <a:off x="5177390" y="5419436"/>
            <a:ext cx="1592484" cy="457200"/>
          </a:xfrm>
          <a:prstGeom prst="rect">
            <a:avLst/>
          </a:prstGeom>
          <a:solidFill>
            <a:srgbClr val="CCFFCC"/>
          </a:solidFill>
          <a:ln w="19050">
            <a:solidFill>
              <a:srgbClr val="FF99CC"/>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81" name="Text Box 39"/>
          <p:cNvSpPr txBox="1">
            <a:spLocks noChangeArrowheads="1"/>
          </p:cNvSpPr>
          <p:nvPr/>
        </p:nvSpPr>
        <p:spPr bwMode="auto">
          <a:xfrm>
            <a:off x="5119044" y="5346700"/>
            <a:ext cx="1600662" cy="457200"/>
          </a:xfrm>
          <a:prstGeom prst="rect">
            <a:avLst/>
          </a:prstGeom>
          <a:solidFill>
            <a:srgbClr val="CCFFCC"/>
          </a:solidFill>
          <a:ln w="19050">
            <a:solidFill>
              <a:srgbClr val="FF99CC"/>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82" name="Text Box 40"/>
          <p:cNvSpPr txBox="1">
            <a:spLocks noChangeArrowheads="1"/>
          </p:cNvSpPr>
          <p:nvPr/>
        </p:nvSpPr>
        <p:spPr bwMode="auto">
          <a:xfrm>
            <a:off x="5052226" y="5270500"/>
            <a:ext cx="1625206" cy="457200"/>
          </a:xfrm>
          <a:prstGeom prst="rect">
            <a:avLst/>
          </a:prstGeom>
          <a:solidFill>
            <a:srgbClr val="CCFFCC"/>
          </a:solidFill>
          <a:ln w="19050">
            <a:solidFill>
              <a:srgbClr val="FF99CC"/>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83" name="Text Box 41"/>
          <p:cNvSpPr txBox="1">
            <a:spLocks noChangeArrowheads="1"/>
          </p:cNvSpPr>
          <p:nvPr/>
        </p:nvSpPr>
        <p:spPr bwMode="auto">
          <a:xfrm>
            <a:off x="4927335" y="5208947"/>
            <a:ext cx="1681037" cy="457200"/>
          </a:xfrm>
          <a:prstGeom prst="rect">
            <a:avLst/>
          </a:prstGeom>
          <a:solidFill>
            <a:srgbClr val="CCFFCC"/>
          </a:solidFill>
          <a:ln w="19050">
            <a:solidFill>
              <a:srgbClr val="FF99CC"/>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eaLnBrk="1" fontAlgn="base" hangingPunct="1">
              <a:spcBef>
                <a:spcPct val="0"/>
              </a:spcBef>
              <a:spcAft>
                <a:spcPct val="0"/>
              </a:spcAft>
            </a:pPr>
            <a:endParaRPr lang="ru-RU">
              <a:solidFill>
                <a:srgbClr val="FFFFFF"/>
              </a:solidFill>
            </a:endParaRPr>
          </a:p>
        </p:txBody>
      </p:sp>
      <p:sp>
        <p:nvSpPr>
          <p:cNvPr id="15384" name="Text Box 42"/>
          <p:cNvSpPr txBox="1">
            <a:spLocks noChangeArrowheads="1"/>
          </p:cNvSpPr>
          <p:nvPr/>
        </p:nvSpPr>
        <p:spPr bwMode="auto">
          <a:xfrm>
            <a:off x="4822715" y="5060985"/>
            <a:ext cx="1714498" cy="533400"/>
          </a:xfrm>
          <a:prstGeom prst="rect">
            <a:avLst/>
          </a:prstGeom>
          <a:solidFill>
            <a:srgbClr val="CCFFCC"/>
          </a:solidFill>
          <a:ln w="19050">
            <a:solidFill>
              <a:srgbClr val="FF99CC"/>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800" dirty="0">
                <a:solidFill>
                  <a:srgbClr val="009900"/>
                </a:solidFill>
              </a:rPr>
              <a:t>Operation </a:t>
            </a:r>
            <a:r>
              <a:rPr lang="ru-RU" sz="800" dirty="0">
                <a:solidFill>
                  <a:srgbClr val="009900"/>
                </a:solidFill>
              </a:rPr>
              <a:t>«</a:t>
            </a:r>
            <a:r>
              <a:rPr lang="en-US" sz="800" dirty="0">
                <a:solidFill>
                  <a:srgbClr val="009900"/>
                </a:solidFill>
              </a:rPr>
              <a:t>Channel</a:t>
            </a:r>
            <a:r>
              <a:rPr lang="ru-RU" sz="800" dirty="0">
                <a:solidFill>
                  <a:srgbClr val="009900"/>
                </a:solidFill>
              </a:rPr>
              <a:t>»</a:t>
            </a:r>
            <a:r>
              <a:rPr lang="en-US" sz="800" dirty="0">
                <a:solidFill>
                  <a:srgbClr val="009900"/>
                </a:solidFill>
              </a:rPr>
              <a:t> regional interdepartmental headquarters</a:t>
            </a:r>
            <a:endParaRPr lang="ru-RU" sz="800" dirty="0">
              <a:solidFill>
                <a:srgbClr val="009900"/>
              </a:solidFill>
            </a:endParaRPr>
          </a:p>
        </p:txBody>
      </p:sp>
      <p:sp>
        <p:nvSpPr>
          <p:cNvPr id="15387" name="Text Box 45"/>
          <p:cNvSpPr txBox="1">
            <a:spLocks noChangeArrowheads="1"/>
          </p:cNvSpPr>
          <p:nvPr/>
        </p:nvSpPr>
        <p:spPr bwMode="auto">
          <a:xfrm>
            <a:off x="2488199" y="4882652"/>
            <a:ext cx="1872208" cy="960815"/>
          </a:xfrm>
          <a:prstGeom prst="rect">
            <a:avLst/>
          </a:prstGeom>
          <a:solidFill>
            <a:srgbClr val="FF99CC"/>
          </a:solidFill>
          <a:ln w="19050">
            <a:solidFill>
              <a:srgbClr val="17365D"/>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200" dirty="0">
                <a:solidFill>
                  <a:srgbClr val="000000"/>
                </a:solidFill>
              </a:rPr>
              <a:t>Federal Financial Monitoring Service</a:t>
            </a:r>
            <a:endParaRPr lang="ru-RU" sz="1200" dirty="0">
              <a:solidFill>
                <a:srgbClr val="FFFFFF"/>
              </a:solidFill>
            </a:endParaRPr>
          </a:p>
        </p:txBody>
      </p:sp>
      <p:sp>
        <p:nvSpPr>
          <p:cNvPr id="15388" name="Text Box 46"/>
          <p:cNvSpPr txBox="1">
            <a:spLocks noChangeArrowheads="1"/>
          </p:cNvSpPr>
          <p:nvPr/>
        </p:nvSpPr>
        <p:spPr bwMode="auto">
          <a:xfrm>
            <a:off x="226805" y="3288114"/>
            <a:ext cx="606425" cy="821433"/>
          </a:xfrm>
          <a:prstGeom prst="rect">
            <a:avLst/>
          </a:prstGeom>
          <a:solidFill>
            <a:srgbClr val="CCFFFF"/>
          </a:solidFill>
          <a:ln w="19050">
            <a:solidFill>
              <a:srgbClr val="3366FF"/>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endParaRPr lang="ru-RU" sz="800" b="0" dirty="0">
              <a:solidFill>
                <a:srgbClr val="0066FF"/>
              </a:solidFill>
            </a:endParaRPr>
          </a:p>
          <a:p>
            <a:pPr algn="ctr" eaLnBrk="1" fontAlgn="base" hangingPunct="1">
              <a:spcBef>
                <a:spcPct val="0"/>
              </a:spcBef>
              <a:spcAft>
                <a:spcPct val="0"/>
              </a:spcAft>
            </a:pPr>
            <a:endParaRPr lang="ru-RU" sz="800" b="0" dirty="0">
              <a:solidFill>
                <a:srgbClr val="0066FF"/>
              </a:solidFill>
            </a:endParaRPr>
          </a:p>
          <a:p>
            <a:pPr algn="ctr" eaLnBrk="1" fontAlgn="base" hangingPunct="1">
              <a:spcBef>
                <a:spcPct val="0"/>
              </a:spcBef>
              <a:spcAft>
                <a:spcPct val="0"/>
              </a:spcAft>
            </a:pPr>
            <a:r>
              <a:rPr lang="en-US" sz="800" b="0" dirty="0">
                <a:solidFill>
                  <a:srgbClr val="0066FF"/>
                </a:solidFill>
              </a:rPr>
              <a:t>Working </a:t>
            </a:r>
            <a:r>
              <a:rPr lang="en-US" sz="800" b="0" dirty="0" smtClean="0">
                <a:solidFill>
                  <a:srgbClr val="0066FF"/>
                </a:solidFill>
              </a:rPr>
              <a:t>group </a:t>
            </a:r>
            <a:r>
              <a:rPr lang="en-US" sz="800" b="0" dirty="0">
                <a:solidFill>
                  <a:srgbClr val="0066FF"/>
                </a:solidFill>
              </a:rPr>
              <a:t>at the CFDT</a:t>
            </a:r>
            <a:endParaRPr lang="ru-RU" sz="800" b="0" dirty="0">
              <a:solidFill>
                <a:srgbClr val="0066FF"/>
              </a:solidFill>
            </a:endParaRPr>
          </a:p>
          <a:p>
            <a:pPr algn="ctr" eaLnBrk="1" fontAlgn="base" hangingPunct="1">
              <a:spcBef>
                <a:spcPct val="0"/>
              </a:spcBef>
              <a:spcAft>
                <a:spcPct val="0"/>
              </a:spcAft>
            </a:pPr>
            <a:endParaRPr lang="ru-RU" sz="800" b="0" dirty="0">
              <a:solidFill>
                <a:srgbClr val="0066FF"/>
              </a:solidFill>
            </a:endParaRPr>
          </a:p>
        </p:txBody>
      </p:sp>
      <p:sp>
        <p:nvSpPr>
          <p:cNvPr id="15403" name="Text Box 61"/>
          <p:cNvSpPr txBox="1">
            <a:spLocks noChangeArrowheads="1"/>
          </p:cNvSpPr>
          <p:nvPr/>
        </p:nvSpPr>
        <p:spPr bwMode="auto">
          <a:xfrm>
            <a:off x="6948264" y="4790407"/>
            <a:ext cx="1980391" cy="1545604"/>
          </a:xfrm>
          <a:prstGeom prst="rect">
            <a:avLst/>
          </a:prstGeom>
          <a:solidFill>
            <a:srgbClr val="CCFFCC"/>
          </a:solidFill>
          <a:ln w="19050">
            <a:solidFill>
              <a:srgbClr val="000080"/>
            </a:solidFill>
            <a:miter lim="800000"/>
            <a:headEnd/>
            <a:tailEnd/>
          </a:ln>
        </p:spPr>
        <p:txBody>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000" u="sng" dirty="0">
                <a:solidFill>
                  <a:srgbClr val="009900"/>
                </a:solidFill>
              </a:rPr>
              <a:t>Basic institutions of law enforcement and intelligence agencies of the CSTO Member States:</a:t>
            </a:r>
            <a:endParaRPr lang="en-US" sz="1000" dirty="0">
              <a:solidFill>
                <a:srgbClr val="0070C0"/>
              </a:solidFill>
              <a:latin typeface="Tahoma"/>
            </a:endParaRPr>
          </a:p>
          <a:p>
            <a:pPr marL="171450" lvl="0" indent="-171450" eaLnBrk="1" fontAlgn="base" hangingPunct="1">
              <a:spcBef>
                <a:spcPct val="0"/>
              </a:spcBef>
              <a:spcAft>
                <a:spcPct val="0"/>
              </a:spcAft>
              <a:buFontTx/>
              <a:buChar char="-"/>
            </a:pPr>
            <a:r>
              <a:rPr lang="en-US" sz="1000" dirty="0">
                <a:solidFill>
                  <a:srgbClr val="0070C0"/>
                </a:solidFill>
                <a:latin typeface="Tahoma"/>
              </a:rPr>
              <a:t>Siberian Law Institute of the </a:t>
            </a:r>
            <a:r>
              <a:rPr lang="en-US" sz="1000" dirty="0" smtClean="0">
                <a:solidFill>
                  <a:srgbClr val="0070C0"/>
                </a:solidFill>
                <a:latin typeface="Tahoma"/>
              </a:rPr>
              <a:t>MIA of Russia </a:t>
            </a:r>
          </a:p>
          <a:p>
            <a:pPr marL="171450" lvl="0" indent="-171450" eaLnBrk="1" fontAlgn="base" hangingPunct="1">
              <a:spcBef>
                <a:spcPct val="0"/>
              </a:spcBef>
              <a:spcAft>
                <a:spcPct val="0"/>
              </a:spcAft>
              <a:buFontTx/>
              <a:buChar char="-"/>
            </a:pPr>
            <a:r>
              <a:rPr lang="en-US" sz="1000" dirty="0" smtClean="0">
                <a:solidFill>
                  <a:srgbClr val="0070C0"/>
                </a:solidFill>
                <a:latin typeface="Tahoma"/>
              </a:rPr>
              <a:t>IAP of the MIA of Russia </a:t>
            </a:r>
            <a:r>
              <a:rPr lang="ru-RU" sz="1000" dirty="0" smtClean="0">
                <a:solidFill>
                  <a:srgbClr val="0070C0"/>
                </a:solidFill>
                <a:latin typeface="Tahoma"/>
              </a:rPr>
              <a:t>(</a:t>
            </a:r>
            <a:r>
              <a:rPr lang="en-US" sz="1000" dirty="0" err="1" smtClean="0">
                <a:solidFill>
                  <a:srgbClr val="0070C0"/>
                </a:solidFill>
                <a:latin typeface="Tahoma"/>
              </a:rPr>
              <a:t>Domodedovo</a:t>
            </a:r>
            <a:r>
              <a:rPr lang="en-US" sz="1000" dirty="0" smtClean="0">
                <a:solidFill>
                  <a:srgbClr val="0070C0"/>
                </a:solidFill>
                <a:latin typeface="Tahoma"/>
              </a:rPr>
              <a:t>)</a:t>
            </a:r>
            <a:endParaRPr lang="ru-RU" sz="1000" dirty="0" smtClean="0">
              <a:solidFill>
                <a:srgbClr val="0070C0"/>
              </a:solidFill>
              <a:latin typeface="Tahoma"/>
            </a:endParaRPr>
          </a:p>
          <a:p>
            <a:pPr lvl="0" eaLnBrk="1" fontAlgn="base" hangingPunct="1">
              <a:spcBef>
                <a:spcPct val="0"/>
              </a:spcBef>
              <a:spcAft>
                <a:spcPct val="0"/>
              </a:spcAft>
            </a:pPr>
            <a:endParaRPr lang="ru-RU" sz="1000" dirty="0">
              <a:solidFill>
                <a:srgbClr val="0070C0"/>
              </a:solidFill>
              <a:latin typeface="Tahoma"/>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31" y="-27384"/>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63888" y="188640"/>
            <a:ext cx="4525736" cy="369332"/>
          </a:xfrm>
          <a:prstGeom prst="rect">
            <a:avLst/>
          </a:prstGeom>
          <a:noFill/>
        </p:spPr>
        <p:txBody>
          <a:bodyPr wrap="none" rtlCol="0">
            <a:spAutoFit/>
          </a:bodyPr>
          <a:lstStyle/>
          <a:p>
            <a:pPr algn="ctr" fontAlgn="base">
              <a:spcBef>
                <a:spcPct val="0"/>
              </a:spcBef>
              <a:spcAft>
                <a:spcPct val="0"/>
              </a:spcAft>
            </a:pPr>
            <a:r>
              <a:rPr lang="en-US" dirty="0"/>
              <a:t>Collective Security Treaty Organization</a:t>
            </a:r>
            <a:endParaRPr lang="ru-RU"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02" y="1877441"/>
            <a:ext cx="1543050" cy="84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79512" y="1916832"/>
            <a:ext cx="1543050" cy="707886"/>
          </a:xfrm>
          <a:prstGeom prst="rect">
            <a:avLst/>
          </a:prstGeom>
          <a:noFill/>
        </p:spPr>
        <p:txBody>
          <a:bodyPr wrap="square" rtlCol="0">
            <a:spAutoFit/>
          </a:bodyPr>
          <a:lstStyle/>
          <a:p>
            <a:pPr algn="ctr" fontAlgn="base">
              <a:spcBef>
                <a:spcPct val="0"/>
              </a:spcBef>
              <a:spcAft>
                <a:spcPct val="0"/>
              </a:spcAft>
            </a:pPr>
            <a:r>
              <a:rPr lang="en-US" sz="1000" b="1" dirty="0" smtClean="0"/>
              <a:t>Coordination meeting of the CSTO member states Chief </a:t>
            </a:r>
            <a:r>
              <a:rPr lang="en-US" sz="1000" b="1" dirty="0" err="1" smtClean="0"/>
              <a:t>narcologists</a:t>
            </a:r>
            <a:endParaRPr lang="ru-RU" sz="1000" b="1" dirty="0"/>
          </a:p>
        </p:txBody>
      </p:sp>
      <p:sp>
        <p:nvSpPr>
          <p:cNvPr id="24" name="Прямоугольник 23"/>
          <p:cNvSpPr/>
          <p:nvPr/>
        </p:nvSpPr>
        <p:spPr bwMode="auto">
          <a:xfrm>
            <a:off x="2123728" y="6093296"/>
            <a:ext cx="1022970" cy="270519"/>
          </a:xfrm>
          <a:prstGeom prst="rect">
            <a:avLst/>
          </a:prstGeom>
          <a:solidFill>
            <a:srgbClr val="FFFF97"/>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1200" b="1" dirty="0">
                <a:solidFill>
                  <a:srgbClr val="0070C0"/>
                </a:solidFill>
                <a:latin typeface="Tahoma" pitchFamily="34" charset="0"/>
              </a:rPr>
              <a:t>EAG</a:t>
            </a:r>
            <a:endParaRPr lang="ru-RU" sz="1200" b="1" dirty="0">
              <a:solidFill>
                <a:srgbClr val="0070C0"/>
              </a:solidFill>
              <a:latin typeface="Tahoma" pitchFamily="34" charset="0"/>
            </a:endParaRPr>
          </a:p>
        </p:txBody>
      </p:sp>
      <p:cxnSp>
        <p:nvCxnSpPr>
          <p:cNvPr id="27" name="Прямая со стрелкой 26"/>
          <p:cNvCxnSpPr/>
          <p:nvPr/>
        </p:nvCxnSpPr>
        <p:spPr bwMode="auto">
          <a:xfrm>
            <a:off x="4436231" y="4024861"/>
            <a:ext cx="31390" cy="207122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Прямая со стрелкой 29"/>
          <p:cNvCxnSpPr/>
          <p:nvPr/>
        </p:nvCxnSpPr>
        <p:spPr bwMode="auto">
          <a:xfrm>
            <a:off x="3043089" y="6021288"/>
            <a:ext cx="0" cy="10955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68" name="Прямая со стрелкой 7167"/>
          <p:cNvCxnSpPr>
            <a:stCxn id="24" idx="3"/>
            <a:endCxn id="25" idx="1"/>
          </p:cNvCxnSpPr>
          <p:nvPr/>
        </p:nvCxnSpPr>
        <p:spPr bwMode="auto">
          <a:xfrm>
            <a:off x="3146698" y="6228556"/>
            <a:ext cx="421629" cy="197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0" name="Прямая со стрелкой 7169"/>
          <p:cNvCxnSpPr/>
          <p:nvPr/>
        </p:nvCxnSpPr>
        <p:spPr bwMode="auto">
          <a:xfrm>
            <a:off x="4248150" y="3571875"/>
            <a:ext cx="0" cy="1290265"/>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Прямая со стрелкой 7177"/>
          <p:cNvCxnSpPr/>
          <p:nvPr/>
        </p:nvCxnSpPr>
        <p:spPr bwMode="auto">
          <a:xfrm flipH="1" flipV="1">
            <a:off x="6126163" y="3407617"/>
            <a:ext cx="822101" cy="2642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0" name="Прямая со стрелкой 7179"/>
          <p:cNvCxnSpPr/>
          <p:nvPr/>
        </p:nvCxnSpPr>
        <p:spPr bwMode="auto">
          <a:xfrm flipH="1" flipV="1">
            <a:off x="6155646" y="3178173"/>
            <a:ext cx="792618" cy="4708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2" name="Прямая со стрелкой 7181"/>
          <p:cNvCxnSpPr/>
          <p:nvPr/>
        </p:nvCxnSpPr>
        <p:spPr bwMode="auto">
          <a:xfrm>
            <a:off x="6228184" y="1340768"/>
            <a:ext cx="822101" cy="74414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4" name="Прямая со стрелкой 7183"/>
          <p:cNvCxnSpPr/>
          <p:nvPr/>
        </p:nvCxnSpPr>
        <p:spPr bwMode="auto">
          <a:xfrm flipH="1">
            <a:off x="6126160" y="2677306"/>
            <a:ext cx="822104" cy="40004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6" name="Прямая со стрелкой 7185"/>
          <p:cNvCxnSpPr/>
          <p:nvPr/>
        </p:nvCxnSpPr>
        <p:spPr bwMode="auto">
          <a:xfrm>
            <a:off x="3694468" y="2072799"/>
            <a:ext cx="319087" cy="5857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8" name="Прямая со стрелкой 7187"/>
          <p:cNvCxnSpPr>
            <a:stCxn id="15363" idx="3"/>
            <a:endCxn id="15368" idx="1"/>
          </p:cNvCxnSpPr>
          <p:nvPr/>
        </p:nvCxnSpPr>
        <p:spPr bwMode="auto">
          <a:xfrm>
            <a:off x="3669953" y="2972053"/>
            <a:ext cx="306569" cy="1373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0" name="Прямая со стрелкой 7189"/>
          <p:cNvCxnSpPr/>
          <p:nvPr/>
        </p:nvCxnSpPr>
        <p:spPr bwMode="auto">
          <a:xfrm flipH="1">
            <a:off x="3635896" y="1268760"/>
            <a:ext cx="339964" cy="42428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2" name="Прямая со стрелкой 7191"/>
          <p:cNvCxnSpPr/>
          <p:nvPr/>
        </p:nvCxnSpPr>
        <p:spPr bwMode="auto">
          <a:xfrm>
            <a:off x="5314998" y="3539753"/>
            <a:ext cx="0" cy="1438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96" name="Прямая соединительная линия 7195"/>
          <p:cNvCxnSpPr/>
          <p:nvPr/>
        </p:nvCxnSpPr>
        <p:spPr bwMode="auto">
          <a:xfrm>
            <a:off x="5532858" y="4393955"/>
            <a:ext cx="11807" cy="66703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Прямая соединительная линия 36"/>
          <p:cNvCxnSpPr>
            <a:endCxn id="15367" idx="1"/>
          </p:cNvCxnSpPr>
          <p:nvPr/>
        </p:nvCxnSpPr>
        <p:spPr bwMode="auto">
          <a:xfrm flipV="1">
            <a:off x="2037879" y="1805782"/>
            <a:ext cx="157857" cy="3381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Прямая соединительная линия 39"/>
          <p:cNvCxnSpPr/>
          <p:nvPr/>
        </p:nvCxnSpPr>
        <p:spPr bwMode="auto">
          <a:xfrm>
            <a:off x="2037879" y="2143919"/>
            <a:ext cx="0" cy="87009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Прямая соединительная линия 41"/>
          <p:cNvCxnSpPr/>
          <p:nvPr/>
        </p:nvCxnSpPr>
        <p:spPr bwMode="auto">
          <a:xfrm flipH="1">
            <a:off x="582042" y="3014018"/>
            <a:ext cx="145583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Прямая соединительная линия 43"/>
          <p:cNvCxnSpPr/>
          <p:nvPr/>
        </p:nvCxnSpPr>
        <p:spPr bwMode="auto">
          <a:xfrm>
            <a:off x="582043" y="3014018"/>
            <a:ext cx="1" cy="2617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6" name="Прямая со стрелкой 15415"/>
          <p:cNvCxnSpPr>
            <a:stCxn id="15367" idx="2"/>
            <a:endCxn id="15367" idx="2"/>
          </p:cNvCxnSpPr>
          <p:nvPr/>
        </p:nvCxnSpPr>
        <p:spPr bwMode="auto">
          <a:xfrm>
            <a:off x="2944639" y="2486819"/>
            <a:ext cx="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19" name="Прямая со стрелкой 15418"/>
          <p:cNvCxnSpPr/>
          <p:nvPr/>
        </p:nvCxnSpPr>
        <p:spPr bwMode="auto">
          <a:xfrm>
            <a:off x="3070921" y="2486819"/>
            <a:ext cx="1" cy="208669"/>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3" name="Прямоугольник 3072"/>
          <p:cNvSpPr/>
          <p:nvPr/>
        </p:nvSpPr>
        <p:spPr bwMode="auto">
          <a:xfrm>
            <a:off x="4016422" y="6379520"/>
            <a:ext cx="2535533" cy="17564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ahoma" pitchFamily="34" charset="0"/>
            </a:endParaRPr>
          </a:p>
        </p:txBody>
      </p:sp>
      <p:sp>
        <p:nvSpPr>
          <p:cNvPr id="3072" name="Прямоугольник 3071"/>
          <p:cNvSpPr/>
          <p:nvPr/>
        </p:nvSpPr>
        <p:spPr bwMode="auto">
          <a:xfrm>
            <a:off x="3928052" y="6254825"/>
            <a:ext cx="2514600" cy="207268"/>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Tahoma" pitchFamily="34" charset="0"/>
            </a:endParaRPr>
          </a:p>
        </p:txBody>
      </p:sp>
      <p:sp>
        <p:nvSpPr>
          <p:cNvPr id="25" name="Прямоугольник 24"/>
          <p:cNvSpPr/>
          <p:nvPr/>
        </p:nvSpPr>
        <p:spPr bwMode="auto">
          <a:xfrm>
            <a:off x="3568327" y="6111357"/>
            <a:ext cx="2786435" cy="2383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1200" b="1" dirty="0">
                <a:solidFill>
                  <a:srgbClr val="002060"/>
                </a:solidFill>
                <a:latin typeface="Tahoma" pitchFamily="34" charset="0"/>
              </a:rPr>
              <a:t>FIU of the  CSTO Member States</a:t>
            </a:r>
            <a:endParaRPr lang="ru-RU" sz="1200" b="1" dirty="0">
              <a:solidFill>
                <a:srgbClr val="002060"/>
              </a:solidFill>
              <a:latin typeface="Tahoma" pitchFamily="34" charset="0"/>
            </a:endParaRPr>
          </a:p>
        </p:txBody>
      </p:sp>
      <p:cxnSp>
        <p:nvCxnSpPr>
          <p:cNvPr id="3090" name="Прямая соединительная линия 3089"/>
          <p:cNvCxnSpPr>
            <a:endCxn id="15376" idx="1"/>
          </p:cNvCxnSpPr>
          <p:nvPr/>
        </p:nvCxnSpPr>
        <p:spPr bwMode="auto">
          <a:xfrm>
            <a:off x="4436231" y="4024861"/>
            <a:ext cx="104715" cy="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Прямая соединительная линия 103"/>
          <p:cNvCxnSpPr>
            <a:endCxn id="15384" idx="0"/>
          </p:cNvCxnSpPr>
          <p:nvPr/>
        </p:nvCxnSpPr>
        <p:spPr bwMode="auto">
          <a:xfrm>
            <a:off x="5679964" y="4472290"/>
            <a:ext cx="0" cy="58869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Прямая соединительная линия 106"/>
          <p:cNvCxnSpPr/>
          <p:nvPr/>
        </p:nvCxnSpPr>
        <p:spPr bwMode="auto">
          <a:xfrm>
            <a:off x="5787426" y="4575946"/>
            <a:ext cx="0" cy="4845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Прямоугольник 35"/>
          <p:cNvSpPr/>
          <p:nvPr/>
        </p:nvSpPr>
        <p:spPr>
          <a:xfrm>
            <a:off x="7064045" y="692696"/>
            <a:ext cx="1972451" cy="1164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Special tactical military exercise</a:t>
            </a:r>
            <a:r>
              <a:rPr lang="ru-RU" dirty="0" smtClean="0">
                <a:solidFill>
                  <a:srgbClr val="7030A0"/>
                </a:solidFill>
              </a:rPr>
              <a:t> «</a:t>
            </a:r>
            <a:r>
              <a:rPr lang="en-US" dirty="0" smtClean="0">
                <a:solidFill>
                  <a:srgbClr val="7030A0"/>
                </a:solidFill>
              </a:rPr>
              <a:t>Thunder</a:t>
            </a:r>
            <a:r>
              <a:rPr lang="ru-RU" dirty="0" smtClean="0">
                <a:solidFill>
                  <a:srgbClr val="7030A0"/>
                </a:solidFill>
              </a:rPr>
              <a:t>»</a:t>
            </a:r>
            <a:endParaRPr lang="ru-RU" dirty="0">
              <a:solidFill>
                <a:srgbClr val="7030A0"/>
              </a:solidFill>
            </a:endParaRPr>
          </a:p>
        </p:txBody>
      </p:sp>
      <p:cxnSp>
        <p:nvCxnSpPr>
          <p:cNvPr id="119" name="Прямая соединительная линия 118"/>
          <p:cNvCxnSpPr/>
          <p:nvPr/>
        </p:nvCxnSpPr>
        <p:spPr bwMode="auto">
          <a:xfrm>
            <a:off x="5915286" y="4704831"/>
            <a:ext cx="4089" cy="35564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 Box 46"/>
          <p:cNvSpPr txBox="1">
            <a:spLocks noChangeArrowheads="1"/>
          </p:cNvSpPr>
          <p:nvPr/>
        </p:nvSpPr>
        <p:spPr bwMode="auto">
          <a:xfrm rot="5400000">
            <a:off x="652129" y="4498029"/>
            <a:ext cx="937292" cy="1522050"/>
          </a:xfrm>
          <a:prstGeom prst="rect">
            <a:avLst/>
          </a:prstGeom>
          <a:solidFill>
            <a:srgbClr val="CCFFFF"/>
          </a:solidFill>
          <a:ln w="19050">
            <a:solidFill>
              <a:srgbClr val="3366FF"/>
            </a:solidFill>
            <a:miter lim="800000"/>
            <a:headEnd/>
            <a:tailEnd/>
          </a:ln>
        </p:spPr>
        <p:txBody>
          <a:bodyPr vert="vert270"/>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100" b="0" dirty="0" smtClean="0">
                <a:solidFill>
                  <a:srgbClr val="0066FF"/>
                </a:solidFill>
              </a:rPr>
              <a:t>Joint database of the CFDT</a:t>
            </a:r>
            <a:endParaRPr lang="ru-RU" sz="1100" b="0" dirty="0">
              <a:solidFill>
                <a:srgbClr val="0066FF"/>
              </a:solidFill>
            </a:endParaRPr>
          </a:p>
        </p:txBody>
      </p:sp>
      <p:cxnSp>
        <p:nvCxnSpPr>
          <p:cNvPr id="127" name="Прямая соединительная линия 126"/>
          <p:cNvCxnSpPr>
            <a:stCxn id="36" idx="2"/>
            <a:endCxn id="15365" idx="0"/>
          </p:cNvCxnSpPr>
          <p:nvPr/>
        </p:nvCxnSpPr>
        <p:spPr bwMode="auto">
          <a:xfrm flipH="1">
            <a:off x="7885217" y="1857072"/>
            <a:ext cx="165054" cy="28908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Text Box 46"/>
          <p:cNvSpPr txBox="1">
            <a:spLocks noChangeArrowheads="1"/>
          </p:cNvSpPr>
          <p:nvPr/>
        </p:nvSpPr>
        <p:spPr bwMode="auto">
          <a:xfrm rot="5400000">
            <a:off x="4857915" y="1436373"/>
            <a:ext cx="408913" cy="1522050"/>
          </a:xfrm>
          <a:prstGeom prst="rect">
            <a:avLst/>
          </a:prstGeom>
          <a:solidFill>
            <a:srgbClr val="CCFFFF"/>
          </a:solidFill>
          <a:ln w="19050">
            <a:solidFill>
              <a:srgbClr val="3366FF"/>
            </a:solidFill>
            <a:miter lim="800000"/>
            <a:headEnd/>
            <a:tailEnd/>
          </a:ln>
        </p:spPr>
        <p:txBody>
          <a:bodyPr vert="vert270"/>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eaLnBrk="1" fontAlgn="base" hangingPunct="1">
              <a:spcBef>
                <a:spcPct val="0"/>
              </a:spcBef>
              <a:spcAft>
                <a:spcPct val="0"/>
              </a:spcAft>
            </a:pPr>
            <a:r>
              <a:rPr lang="en-US" sz="1100" dirty="0" smtClean="0">
                <a:solidFill>
                  <a:srgbClr val="0066FF"/>
                </a:solidFill>
              </a:rPr>
              <a:t>SCSC of the CSTO</a:t>
            </a:r>
            <a:endParaRPr lang="ru-RU" sz="1100" dirty="0">
              <a:solidFill>
                <a:srgbClr val="0066FF"/>
              </a:solidFill>
            </a:endParaRPr>
          </a:p>
        </p:txBody>
      </p:sp>
      <p:cxnSp>
        <p:nvCxnSpPr>
          <p:cNvPr id="135" name="Прямая соединительная линия 134"/>
          <p:cNvCxnSpPr/>
          <p:nvPr/>
        </p:nvCxnSpPr>
        <p:spPr bwMode="auto">
          <a:xfrm>
            <a:off x="5052226" y="1412404"/>
            <a:ext cx="0" cy="58053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Прямая соединительная линия 135"/>
          <p:cNvCxnSpPr>
            <a:endCxn id="134" idx="2"/>
          </p:cNvCxnSpPr>
          <p:nvPr/>
        </p:nvCxnSpPr>
        <p:spPr bwMode="auto">
          <a:xfrm>
            <a:off x="3694468" y="1992941"/>
            <a:ext cx="606879" cy="20445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362838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17" descr="682V01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245378"/>
            <a:ext cx="595470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32240" y="2132856"/>
            <a:ext cx="2304256" cy="2308324"/>
          </a:xfrm>
          <a:prstGeom prst="rect">
            <a:avLst/>
          </a:prstGeom>
          <a:noFill/>
        </p:spPr>
        <p:txBody>
          <a:bodyPr wrap="square" rtlCol="0">
            <a:spAutoFit/>
          </a:bodyPr>
          <a:lstStyle/>
          <a:p>
            <a:r>
              <a:rPr lang="en-US" sz="1600" dirty="0"/>
              <a:t>Since 2009, the active </a:t>
            </a:r>
            <a:r>
              <a:rPr lang="en-US" sz="1600" dirty="0" smtClean="0"/>
              <a:t>phases </a:t>
            </a:r>
            <a:r>
              <a:rPr lang="en-US" sz="1600" dirty="0"/>
              <a:t>of the operation </a:t>
            </a:r>
            <a:r>
              <a:rPr lang="en-US" sz="1600" dirty="0" smtClean="0"/>
              <a:t>have </a:t>
            </a:r>
            <a:r>
              <a:rPr lang="en-US" sz="1600" dirty="0"/>
              <a:t>been carried out in the form of special and local steps with the placement of its headquarters in the regions.</a:t>
            </a:r>
            <a:endParaRPr lang="ru-RU"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0887"/>
            <a:ext cx="1427163"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5776" y="476672"/>
            <a:ext cx="5904656" cy="369332"/>
          </a:xfrm>
          <a:prstGeom prst="rect">
            <a:avLst/>
          </a:prstGeom>
          <a:noFill/>
        </p:spPr>
        <p:txBody>
          <a:bodyPr wrap="square" rtlCol="0">
            <a:spAutoFit/>
          </a:bodyPr>
          <a:lstStyle/>
          <a:p>
            <a:pPr algn="ctr" fontAlgn="base">
              <a:spcBef>
                <a:spcPct val="0"/>
              </a:spcBef>
              <a:spcAft>
                <a:spcPct val="0"/>
              </a:spcAft>
            </a:pPr>
            <a:r>
              <a:rPr lang="en-US" dirty="0"/>
              <a:t>Collective Security Treaty Organization</a:t>
            </a:r>
            <a:endParaRPr lang="ru-RU" dirty="0"/>
          </a:p>
        </p:txBody>
      </p:sp>
      <p:sp>
        <p:nvSpPr>
          <p:cNvPr id="6" name="Прямоугольник 5"/>
          <p:cNvSpPr/>
          <p:nvPr/>
        </p:nvSpPr>
        <p:spPr>
          <a:xfrm>
            <a:off x="280452" y="1414381"/>
            <a:ext cx="8684036" cy="830997"/>
          </a:xfrm>
          <a:prstGeom prst="rect">
            <a:avLst/>
          </a:prstGeom>
        </p:spPr>
        <p:txBody>
          <a:bodyPr wrap="square">
            <a:spAutoFit/>
          </a:bodyPr>
          <a:lstStyle/>
          <a:p>
            <a:r>
              <a:rPr lang="en-US" sz="1600" dirty="0" smtClean="0"/>
              <a:t>According to the Collective </a:t>
            </a:r>
            <a:r>
              <a:rPr lang="en-US" sz="1600" dirty="0"/>
              <a:t>Security Council Moscow session </a:t>
            </a:r>
            <a:r>
              <a:rPr lang="en-US" sz="1600" dirty="0" smtClean="0"/>
              <a:t>resolution</a:t>
            </a:r>
            <a:endParaRPr lang="en-US" sz="1600" dirty="0"/>
          </a:p>
          <a:p>
            <a:r>
              <a:rPr lang="en-US" sz="1600" dirty="0" smtClean="0"/>
              <a:t>(</a:t>
            </a:r>
            <a:r>
              <a:rPr lang="en-US" sz="1600" dirty="0"/>
              <a:t>which was held in October 2008), the operation "Channel" was transferred into the category of permanent events.</a:t>
            </a:r>
          </a:p>
        </p:txBody>
      </p:sp>
    </p:spTree>
    <p:extLst>
      <p:ext uri="{BB962C8B-B14F-4D97-AF65-F5344CB8AC3E}">
        <p14:creationId xmlns:p14="http://schemas.microsoft.com/office/powerpoint/2010/main" val="19152422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d:\Users\User\Desktop\мелкие\гором_2012\IMG_95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8426" y="4725144"/>
            <a:ext cx="2617239" cy="1732847"/>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11" name="Picture 7" descr="d:\Users\User\Desktop\мелкие\канал_восток_2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789040"/>
            <a:ext cx="2653858" cy="1701414"/>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8" name="Picture 6" descr="d:\Users\User\Desktop\КСОПН\Канал-Кавказ\dlyakota_ru_fakty_zaderzhanie-narkotorgovcev-s-polichnym-33-foto_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1667" y="4724617"/>
            <a:ext cx="2624749" cy="1732847"/>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1"/>
          </p:nvPr>
        </p:nvSpPr>
        <p:spPr>
          <a:xfrm>
            <a:off x="791580" y="1484784"/>
            <a:ext cx="7704856" cy="1800200"/>
          </a:xfrm>
        </p:spPr>
        <p:txBody>
          <a:bodyPr>
            <a:noAutofit/>
          </a:bodyPr>
          <a:lstStyle/>
          <a:p>
            <a:pPr marL="109538" indent="427038" algn="just">
              <a:buNone/>
            </a:pPr>
            <a:r>
              <a:rPr lang="en-GB" sz="1600" dirty="0" smtClean="0">
                <a:latin typeface="Times New Roman" pitchFamily="18" charset="0"/>
                <a:cs typeface="Times New Roman" pitchFamily="18" charset="0"/>
              </a:rPr>
              <a:t>The CSTO member states have gained considerable experience of interaction in the field of fighting against illicit drug trafficking, including:</a:t>
            </a:r>
          </a:p>
          <a:p>
            <a:pPr marL="395288" indent="-285750" algn="just">
              <a:buFont typeface="Wingdings" panose="05000000000000000000" pitchFamily="2" charset="2"/>
              <a:buChar char="Ø"/>
            </a:pPr>
            <a:r>
              <a:rPr lang="en-GB" sz="1600" dirty="0">
                <a:latin typeface="Times New Roman" pitchFamily="18" charset="0"/>
                <a:cs typeface="Times New Roman" pitchFamily="18" charset="0"/>
              </a:rPr>
              <a:t>the exchange of operational information during the </a:t>
            </a:r>
            <a:r>
              <a:rPr lang="en-GB" sz="1600" dirty="0" smtClean="0">
                <a:latin typeface="Times New Roman" pitchFamily="18" charset="0"/>
                <a:cs typeface="Times New Roman" pitchFamily="18" charset="0"/>
              </a:rPr>
              <a:t>joint operations;</a:t>
            </a:r>
          </a:p>
          <a:p>
            <a:pPr marL="395288" indent="-285750" algn="just">
              <a:buFont typeface="Wingdings" panose="05000000000000000000" pitchFamily="2" charset="2"/>
              <a:buChar char="Ø"/>
            </a:pPr>
            <a:r>
              <a:rPr lang="en-US" sz="1600" dirty="0" smtClean="0">
                <a:latin typeface="Times New Roman" pitchFamily="18" charset="0"/>
                <a:cs typeface="Times New Roman" pitchFamily="18" charset="0"/>
              </a:rPr>
              <a:t>training </a:t>
            </a:r>
            <a:r>
              <a:rPr lang="en-GB" sz="1600" dirty="0">
                <a:latin typeface="Times New Roman" pitchFamily="18" charset="0"/>
                <a:cs typeface="Times New Roman" pitchFamily="18" charset="0"/>
              </a:rPr>
              <a:t>of interstate and interagency cooperation between different </a:t>
            </a:r>
            <a:r>
              <a:rPr lang="en-GB" sz="1600" dirty="0" smtClean="0">
                <a:latin typeface="Times New Roman" pitchFamily="18" charset="0"/>
                <a:cs typeface="Times New Roman" pitchFamily="18" charset="0"/>
              </a:rPr>
              <a:t>CSTO member states force </a:t>
            </a:r>
            <a:r>
              <a:rPr lang="en-GB" sz="1600" dirty="0">
                <a:latin typeface="Times New Roman" pitchFamily="18" charset="0"/>
                <a:cs typeface="Times New Roman" pitchFamily="18" charset="0"/>
              </a:rPr>
              <a:t>authorities, including police, </a:t>
            </a:r>
            <a:r>
              <a:rPr lang="en-GB" sz="1600" dirty="0" smtClean="0">
                <a:latin typeface="Times New Roman" pitchFamily="18" charset="0"/>
                <a:cs typeface="Times New Roman" pitchFamily="18" charset="0"/>
              </a:rPr>
              <a:t>security services, </a:t>
            </a:r>
            <a:r>
              <a:rPr lang="en-GB" sz="1600" dirty="0">
                <a:latin typeface="Times New Roman" pitchFamily="18" charset="0"/>
                <a:cs typeface="Times New Roman" pitchFamily="18" charset="0"/>
              </a:rPr>
              <a:t>customs and border </a:t>
            </a:r>
            <a:r>
              <a:rPr lang="en-GB" sz="1600" dirty="0" smtClean="0">
                <a:latin typeface="Times New Roman" pitchFamily="18" charset="0"/>
                <a:cs typeface="Times New Roman" pitchFamily="18" charset="0"/>
              </a:rPr>
              <a:t>bodies, </a:t>
            </a:r>
            <a:r>
              <a:rPr lang="en-GB" sz="1600" dirty="0">
                <a:latin typeface="Times New Roman" pitchFamily="18" charset="0"/>
                <a:cs typeface="Times New Roman" pitchFamily="18" charset="0"/>
              </a:rPr>
              <a:t>financial intelligence </a:t>
            </a:r>
            <a:r>
              <a:rPr lang="en-GB" sz="1600" dirty="0" smtClean="0">
                <a:latin typeface="Times New Roman" pitchFamily="18" charset="0"/>
                <a:cs typeface="Times New Roman" pitchFamily="18" charset="0"/>
              </a:rPr>
              <a:t>units as well as armed forces. </a:t>
            </a:r>
            <a:endParaRPr lang="en-GB" sz="1600" dirty="0">
              <a:latin typeface="Times New Roman" pitchFamily="18" charset="0"/>
              <a:cs typeface="Times New Roman" pitchFamily="18" charset="0"/>
            </a:endParaRPr>
          </a:p>
          <a:p>
            <a:pPr marL="109538" indent="427038" algn="just">
              <a:buNone/>
            </a:pPr>
            <a:endParaRPr lang="en-GB" sz="1600" dirty="0">
              <a:latin typeface="Times New Roman" pitchFamily="18" charset="0"/>
              <a:cs typeface="Times New Roman" pitchFamily="18" charset="0"/>
            </a:endParaRPr>
          </a:p>
        </p:txBody>
      </p:sp>
      <p:pic>
        <p:nvPicPr>
          <p:cNvPr id="1027" name="Picture 3" descr="F:\КСОПН\КСОПН\ГРОМ-2012\FVN_81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84395" y="-6858001"/>
            <a:ext cx="3552000" cy="133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Users\User\Desktop\КСОПН\Канал-патруль\big3763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3645024"/>
            <a:ext cx="2617239" cy="1701415"/>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91680" y="476672"/>
            <a:ext cx="5904656" cy="369332"/>
          </a:xfrm>
          <a:prstGeom prst="rect">
            <a:avLst/>
          </a:prstGeom>
          <a:noFill/>
        </p:spPr>
        <p:txBody>
          <a:bodyPr wrap="square" rtlCol="0">
            <a:spAutoFit/>
          </a:bodyPr>
          <a:lstStyle/>
          <a:p>
            <a:pPr algn="ctr" fontAlgn="base">
              <a:spcBef>
                <a:spcPct val="0"/>
              </a:spcBef>
              <a:spcAft>
                <a:spcPct val="0"/>
              </a:spcAft>
            </a:pPr>
            <a:r>
              <a:rPr lang="en-US" dirty="0"/>
              <a:t>Collective Security Treaty Organization</a:t>
            </a:r>
            <a:endParaRPr lang="ru-RU" dirty="0"/>
          </a:p>
        </p:txBody>
      </p:sp>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9872"/>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466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583" y="885424"/>
            <a:ext cx="8015882" cy="5201424"/>
          </a:xfrm>
          <a:prstGeom prst="rect">
            <a:avLst/>
          </a:prstGeom>
        </p:spPr>
        <p:txBody>
          <a:bodyPr wrap="square">
            <a:spAutoFit/>
          </a:bodyPr>
          <a:lstStyle/>
          <a:p>
            <a:pPr marL="109728" indent="0" algn="ctr">
              <a:buNone/>
            </a:pPr>
            <a:r>
              <a:rPr lang="en-GB" sz="2000" b="1" dirty="0">
                <a:latin typeface="Times New Roman" pitchFamily="18" charset="0"/>
                <a:cs typeface="Times New Roman" pitchFamily="18" charset="0"/>
              </a:rPr>
              <a:t>C</a:t>
            </a:r>
            <a:r>
              <a:rPr lang="en-GB" sz="2000" b="1" dirty="0" smtClean="0">
                <a:latin typeface="Times New Roman" pitchFamily="18" charset="0"/>
                <a:cs typeface="Times New Roman" pitchFamily="18" charset="0"/>
              </a:rPr>
              <a:t>ounter-drug operations </a:t>
            </a:r>
            <a:r>
              <a:rPr lang="ru-RU"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Channel</a:t>
            </a:r>
            <a:r>
              <a:rPr lang="ru-RU" sz="2000" b="1" dirty="0" smtClean="0">
                <a:latin typeface="Times New Roman" pitchFamily="18" charset="0"/>
                <a:cs typeface="Times New Roman" pitchFamily="18" charset="0"/>
              </a:rPr>
              <a:t>»</a:t>
            </a:r>
            <a:r>
              <a:rPr lang="en-GB" sz="2000" b="1" dirty="0" smtClean="0">
                <a:latin typeface="Times New Roman" pitchFamily="18" charset="0"/>
                <a:cs typeface="Times New Roman" pitchFamily="18" charset="0"/>
              </a:rPr>
              <a:t>:</a:t>
            </a:r>
            <a:endParaRPr lang="en-GB" sz="2000" b="1" dirty="0">
              <a:latin typeface="Times New Roman" pitchFamily="18" charset="0"/>
              <a:cs typeface="Times New Roman" pitchFamily="18" charset="0"/>
            </a:endParaRPr>
          </a:p>
          <a:p>
            <a:pPr marL="109728" indent="0" algn="ctr">
              <a:buNone/>
            </a:pPr>
            <a:endParaRPr lang="ru-RU" sz="1200" b="1" dirty="0" smtClean="0">
              <a:latin typeface="Times New Roman" pitchFamily="18" charset="0"/>
              <a:cs typeface="Times New Roman" pitchFamily="18" charset="0"/>
            </a:endParaRPr>
          </a:p>
          <a:p>
            <a:pPr lvl="0" algn="just">
              <a:buFont typeface="Wingdings" pitchFamily="2" charset="2"/>
              <a:buChar char="§"/>
            </a:pPr>
            <a:r>
              <a:rPr lang="ru-RU" sz="2000" b="1" dirty="0" smtClean="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Channel-Western </a:t>
            </a:r>
            <a:r>
              <a:rPr lang="en-GB" sz="2000" b="1" dirty="0">
                <a:solidFill>
                  <a:prstClr val="black"/>
                </a:solidFill>
                <a:latin typeface="Times New Roman" pitchFamily="18" charset="0"/>
                <a:cs typeface="Times New Roman" pitchFamily="18" charset="0"/>
              </a:rPr>
              <a:t>barrier» international counter-drug operation (may-</a:t>
            </a:r>
            <a:r>
              <a:rPr lang="en-GB" sz="2000" b="1" dirty="0" err="1">
                <a:solidFill>
                  <a:prstClr val="black"/>
                </a:solidFill>
                <a:latin typeface="Times New Roman" pitchFamily="18" charset="0"/>
                <a:cs typeface="Times New Roman" pitchFamily="18" charset="0"/>
              </a:rPr>
              <a:t>june</a:t>
            </a:r>
            <a:r>
              <a:rPr lang="en-GB" sz="2000" b="1" dirty="0">
                <a:solidFill>
                  <a:prstClr val="black"/>
                </a:solidFill>
                <a:latin typeface="Times New Roman" pitchFamily="18" charset="0"/>
                <a:cs typeface="Times New Roman" pitchFamily="18" charset="0"/>
              </a:rPr>
              <a:t> </a:t>
            </a:r>
            <a:r>
              <a:rPr lang="en-GB" sz="2000" b="1" dirty="0" smtClean="0">
                <a:solidFill>
                  <a:prstClr val="black"/>
                </a:solidFill>
                <a:latin typeface="Times New Roman" pitchFamily="18" charset="0"/>
                <a:cs typeface="Times New Roman" pitchFamily="18" charset="0"/>
              </a:rPr>
              <a:t>2017, </a:t>
            </a:r>
            <a:r>
              <a:rPr lang="en-US" sz="2000" b="1" dirty="0" smtClean="0">
                <a:solidFill>
                  <a:prstClr val="black"/>
                </a:solidFill>
                <a:latin typeface="Times New Roman" pitchFamily="18" charset="0"/>
                <a:cs typeface="Times New Roman" pitchFamily="18" charset="0"/>
              </a:rPr>
              <a:t>Brest</a:t>
            </a:r>
            <a:r>
              <a:rPr lang="en-GB" sz="2000" b="1" dirty="0" smtClean="0">
                <a:solidFill>
                  <a:prstClr val="black"/>
                </a:solidFill>
                <a:latin typeface="Times New Roman" pitchFamily="18" charset="0"/>
                <a:cs typeface="Times New Roman" pitchFamily="18" charset="0"/>
              </a:rPr>
              <a:t>, </a:t>
            </a:r>
            <a:r>
              <a:rPr lang="en-US" sz="2000" b="1" dirty="0" smtClean="0">
                <a:solidFill>
                  <a:prstClr val="black"/>
                </a:solidFill>
                <a:latin typeface="Times New Roman" pitchFamily="18" charset="0"/>
                <a:cs typeface="Times New Roman" pitchFamily="18" charset="0"/>
              </a:rPr>
              <a:t> Republic of Belarus)</a:t>
            </a:r>
            <a:r>
              <a:rPr lang="en-GB" sz="2000" b="1" dirty="0">
                <a:solidFill>
                  <a:prstClr val="black"/>
                </a:solidFill>
                <a:latin typeface="Times New Roman" pitchFamily="18" charset="0"/>
                <a:cs typeface="Times New Roman" pitchFamily="18" charset="0"/>
              </a:rPr>
              <a:t>;</a:t>
            </a:r>
            <a:endParaRPr lang="en-US" sz="2000" b="1" dirty="0">
              <a:solidFill>
                <a:prstClr val="black"/>
              </a:solidFill>
              <a:latin typeface="Times New Roman" pitchFamily="18" charset="0"/>
              <a:cs typeface="Times New Roman" pitchFamily="18" charset="0"/>
            </a:endParaRPr>
          </a:p>
          <a:p>
            <a:pPr marL="109728" indent="0" algn="ctr">
              <a:buNone/>
            </a:pPr>
            <a:endParaRPr lang="en-GB" sz="1200" b="1" dirty="0" smtClean="0">
              <a:latin typeface="Times New Roman" pitchFamily="18" charset="0"/>
              <a:cs typeface="Times New Roman" pitchFamily="18" charset="0"/>
            </a:endParaRPr>
          </a:p>
          <a:p>
            <a:pPr lvl="0" algn="just">
              <a:buFont typeface="Wingdings" pitchFamily="2" charset="2"/>
              <a:buChar char="§"/>
            </a:pPr>
            <a:r>
              <a:rPr lang="en-US" sz="2000" dirty="0">
                <a:solidFill>
                  <a:prstClr val="black"/>
                </a:solidFill>
                <a:latin typeface="Times New Roman" pitchFamily="18" charset="0"/>
                <a:cs typeface="Times New Roman" pitchFamily="18" charset="0"/>
              </a:rPr>
              <a:t> </a:t>
            </a:r>
            <a:r>
              <a:rPr lang="en-GB" sz="2000" dirty="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a:t>
            </a:r>
            <a:r>
              <a:rPr lang="en-GB" sz="2000" b="1" dirty="0" err="1" smtClean="0">
                <a:solidFill>
                  <a:prstClr val="black"/>
                </a:solidFill>
                <a:latin typeface="Times New Roman" pitchFamily="18" charset="0"/>
                <a:cs typeface="Times New Roman" pitchFamily="18" charset="0"/>
              </a:rPr>
              <a:t>Volzskiy</a:t>
            </a:r>
            <a:r>
              <a:rPr lang="en-GB" sz="2000" b="1" dirty="0" smtClean="0">
                <a:solidFill>
                  <a:prstClr val="black"/>
                </a:solidFill>
                <a:latin typeface="Times New Roman" pitchFamily="18" charset="0"/>
                <a:cs typeface="Times New Roman" pitchFamily="18" charset="0"/>
              </a:rPr>
              <a:t> barrier» </a:t>
            </a:r>
            <a:r>
              <a:rPr lang="en-GB" sz="2000" b="1" dirty="0" err="1">
                <a:solidFill>
                  <a:prstClr val="black"/>
                </a:solidFill>
                <a:latin typeface="Times New Roman" pitchFamily="18" charset="0"/>
                <a:cs typeface="Times New Roman" pitchFamily="18" charset="0"/>
              </a:rPr>
              <a:t>subregional</a:t>
            </a:r>
            <a:r>
              <a:rPr lang="en-GB" sz="2000" b="1" dirty="0">
                <a:solidFill>
                  <a:prstClr val="black"/>
                </a:solidFill>
                <a:latin typeface="Times New Roman" pitchFamily="18" charset="0"/>
                <a:cs typeface="Times New Roman" pitchFamily="18" charset="0"/>
              </a:rPr>
              <a:t> </a:t>
            </a:r>
            <a:r>
              <a:rPr lang="en-GB" sz="2000" b="1" dirty="0" smtClean="0">
                <a:solidFill>
                  <a:prstClr val="black"/>
                </a:solidFill>
                <a:latin typeface="Times New Roman" pitchFamily="18" charset="0"/>
                <a:cs typeface="Times New Roman" pitchFamily="18" charset="0"/>
              </a:rPr>
              <a:t>international </a:t>
            </a:r>
            <a:r>
              <a:rPr lang="en-GB" sz="2000" b="1" dirty="0">
                <a:solidFill>
                  <a:prstClr val="black"/>
                </a:solidFill>
                <a:latin typeface="Times New Roman" pitchFamily="18" charset="0"/>
                <a:cs typeface="Times New Roman" pitchFamily="18" charset="0"/>
              </a:rPr>
              <a:t>counter-drug operation </a:t>
            </a:r>
            <a:r>
              <a:rPr lang="en-GB" sz="2000" b="1" dirty="0" smtClean="0">
                <a:solidFill>
                  <a:prstClr val="black"/>
                </a:solidFill>
                <a:latin typeface="Times New Roman" pitchFamily="18" charset="0"/>
                <a:cs typeface="Times New Roman" pitchFamily="18" charset="0"/>
              </a:rPr>
              <a:t>(</a:t>
            </a:r>
            <a:r>
              <a:rPr lang="en-GB" sz="2000" b="1" dirty="0" err="1" smtClean="0">
                <a:solidFill>
                  <a:prstClr val="black"/>
                </a:solidFill>
                <a:latin typeface="Times New Roman" pitchFamily="18" charset="0"/>
                <a:cs typeface="Times New Roman" pitchFamily="18" charset="0"/>
              </a:rPr>
              <a:t>oktober</a:t>
            </a:r>
            <a:r>
              <a:rPr lang="en-GB" sz="2000" b="1" dirty="0" smtClean="0">
                <a:solidFill>
                  <a:prstClr val="black"/>
                </a:solidFill>
                <a:latin typeface="Times New Roman" pitchFamily="18" charset="0"/>
                <a:cs typeface="Times New Roman" pitchFamily="18" charset="0"/>
              </a:rPr>
              <a:t> 2017,Saratov, Russian Federation</a:t>
            </a:r>
            <a:r>
              <a:rPr lang="en-US" sz="2000" b="1" dirty="0" smtClean="0">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a:t>
            </a:r>
          </a:p>
          <a:p>
            <a:pPr lvl="0" algn="just">
              <a:buFont typeface="Wingdings" pitchFamily="2" charset="2"/>
              <a:buChar char="§"/>
            </a:pPr>
            <a:endParaRPr lang="en-US" sz="1200" b="1" dirty="0">
              <a:solidFill>
                <a:prstClr val="black"/>
              </a:solidFill>
              <a:latin typeface="Times New Roman" pitchFamily="18" charset="0"/>
              <a:cs typeface="Times New Roman" pitchFamily="18" charset="0"/>
            </a:endParaRPr>
          </a:p>
          <a:p>
            <a:pPr lvl="0" algn="just">
              <a:buFont typeface="Wingdings" pitchFamily="2" charset="2"/>
              <a:buChar char="§"/>
            </a:pPr>
            <a:r>
              <a:rPr lang="ru-RU" sz="2000" b="1" dirty="0" smtClean="0">
                <a:solidFill>
                  <a:prstClr val="black"/>
                </a:solidFill>
                <a:latin typeface="Times New Roman" pitchFamily="18" charset="0"/>
                <a:cs typeface="Times New Roman" pitchFamily="18" charset="0"/>
              </a:rPr>
              <a:t>«</a:t>
            </a:r>
            <a:r>
              <a:rPr lang="en-GB" sz="2000" b="1" dirty="0" smtClean="0">
                <a:solidFill>
                  <a:prstClr val="black"/>
                </a:solidFill>
                <a:latin typeface="Times New Roman" pitchFamily="18" charset="0"/>
                <a:cs typeface="Times New Roman" pitchFamily="18" charset="0"/>
              </a:rPr>
              <a:t>Channel-</a:t>
            </a:r>
            <a:r>
              <a:rPr lang="en-GB" sz="2000" b="1" dirty="0" err="1" smtClean="0">
                <a:solidFill>
                  <a:prstClr val="black"/>
                </a:solidFill>
                <a:latin typeface="Times New Roman" pitchFamily="18" charset="0"/>
                <a:cs typeface="Times New Roman" pitchFamily="18" charset="0"/>
              </a:rPr>
              <a:t>Kordon</a:t>
            </a:r>
            <a:r>
              <a:rPr lang="ru-RU" sz="2000" b="1" dirty="0" smtClean="0">
                <a:solidFill>
                  <a:prstClr val="black"/>
                </a:solidFill>
                <a:latin typeface="Times New Roman" pitchFamily="18" charset="0"/>
                <a:cs typeface="Times New Roman" pitchFamily="18" charset="0"/>
              </a:rPr>
              <a:t> 2018</a:t>
            </a:r>
            <a:r>
              <a:rPr lang="en-GB" sz="2000" b="1" dirty="0" smtClean="0">
                <a:solidFill>
                  <a:prstClr val="black"/>
                </a:solidFill>
                <a:latin typeface="Times New Roman" pitchFamily="18" charset="0"/>
                <a:cs typeface="Times New Roman" pitchFamily="18" charset="0"/>
              </a:rPr>
              <a:t>» </a:t>
            </a:r>
            <a:r>
              <a:rPr lang="en-GB" sz="2000" b="1" dirty="0">
                <a:solidFill>
                  <a:prstClr val="black"/>
                </a:solidFill>
                <a:latin typeface="Times New Roman" pitchFamily="18" charset="0"/>
                <a:cs typeface="Times New Roman" pitchFamily="18" charset="0"/>
              </a:rPr>
              <a:t>international counter-drug operation </a:t>
            </a:r>
            <a:r>
              <a:rPr lang="en-GB" sz="2000" b="1" dirty="0" smtClean="0">
                <a:solidFill>
                  <a:prstClr val="black"/>
                </a:solidFill>
                <a:latin typeface="Times New Roman" pitchFamily="18" charset="0"/>
                <a:cs typeface="Times New Roman" pitchFamily="18" charset="0"/>
              </a:rPr>
              <a:t>      (</a:t>
            </a:r>
            <a:r>
              <a:rPr lang="en-GB" sz="2000" b="1" dirty="0">
                <a:solidFill>
                  <a:prstClr val="black"/>
                </a:solidFill>
                <a:latin typeface="Times New Roman" pitchFamily="18" charset="0"/>
                <a:cs typeface="Times New Roman" pitchFamily="18" charset="0"/>
              </a:rPr>
              <a:t>may-</a:t>
            </a:r>
            <a:r>
              <a:rPr lang="en-GB" sz="2000" b="1" dirty="0" err="1">
                <a:solidFill>
                  <a:prstClr val="black"/>
                </a:solidFill>
                <a:latin typeface="Times New Roman" pitchFamily="18" charset="0"/>
                <a:cs typeface="Times New Roman" pitchFamily="18" charset="0"/>
              </a:rPr>
              <a:t>june</a:t>
            </a:r>
            <a:r>
              <a:rPr lang="en-GB" sz="2000" b="1" dirty="0">
                <a:solidFill>
                  <a:prstClr val="black"/>
                </a:solidFill>
                <a:latin typeface="Times New Roman" pitchFamily="18" charset="0"/>
                <a:cs typeface="Times New Roman" pitchFamily="18" charset="0"/>
              </a:rPr>
              <a:t> 2018, </a:t>
            </a:r>
            <a:r>
              <a:rPr lang="en-GB" sz="2000" b="1" dirty="0" err="1">
                <a:solidFill>
                  <a:prstClr val="black"/>
                </a:solidFill>
                <a:latin typeface="Times New Roman" pitchFamily="18" charset="0"/>
                <a:cs typeface="Times New Roman" pitchFamily="18" charset="0"/>
              </a:rPr>
              <a:t>Cholpon</a:t>
            </a:r>
            <a:r>
              <a:rPr lang="en-GB" sz="2000" b="1" dirty="0">
                <a:solidFill>
                  <a:prstClr val="black"/>
                </a:solidFill>
                <a:latin typeface="Times New Roman" pitchFamily="18" charset="0"/>
                <a:cs typeface="Times New Roman" pitchFamily="18" charset="0"/>
              </a:rPr>
              <a:t>-Ata, </a:t>
            </a:r>
            <a:r>
              <a:rPr lang="en-US" sz="2000" b="1" dirty="0">
                <a:solidFill>
                  <a:prstClr val="black"/>
                </a:solidFill>
                <a:latin typeface="Times New Roman" pitchFamily="18" charset="0"/>
                <a:cs typeface="Times New Roman" pitchFamily="18" charset="0"/>
              </a:rPr>
              <a:t>Kyrgyz Republic)</a:t>
            </a:r>
            <a:r>
              <a:rPr lang="en-GB" sz="2000" b="1" dirty="0" smtClean="0">
                <a:solidFill>
                  <a:prstClr val="black"/>
                </a:solidFill>
                <a:latin typeface="Times New Roman" pitchFamily="18" charset="0"/>
                <a:cs typeface="Times New Roman" pitchFamily="18" charset="0"/>
              </a:rPr>
              <a:t>;</a:t>
            </a:r>
          </a:p>
          <a:p>
            <a:pPr lvl="0" algn="just">
              <a:buFont typeface="Wingdings" pitchFamily="2" charset="2"/>
              <a:buChar char="§"/>
            </a:pPr>
            <a:endParaRPr lang="en-GB" sz="1200" b="1" dirty="0" smtClean="0">
              <a:solidFill>
                <a:prstClr val="black"/>
              </a:solidFill>
              <a:latin typeface="Times New Roman" pitchFamily="18" charset="0"/>
              <a:cs typeface="Times New Roman" pitchFamily="18" charset="0"/>
            </a:endParaRPr>
          </a:p>
          <a:p>
            <a:pPr lvl="0" algn="just">
              <a:buFont typeface="Wingdings" pitchFamily="2" charset="2"/>
              <a:buChar char="§"/>
            </a:pPr>
            <a:r>
              <a:rPr lang="en-US" sz="2000" b="1" dirty="0" smtClean="0">
                <a:solidFill>
                  <a:prstClr val="black"/>
                </a:solidFill>
                <a:latin typeface="Times New Roman" pitchFamily="18" charset="0"/>
                <a:cs typeface="Times New Roman" pitchFamily="18" charset="0"/>
              </a:rPr>
              <a:t> </a:t>
            </a:r>
            <a:r>
              <a:rPr lang="ru-RU" sz="2000" b="1" dirty="0" smtClean="0">
                <a:solidFill>
                  <a:prstClr val="black"/>
                </a:solidFill>
                <a:latin typeface="Times New Roman" pitchFamily="18" charset="0"/>
                <a:cs typeface="Times New Roman" pitchFamily="18" charset="0"/>
              </a:rPr>
              <a:t>«</a:t>
            </a:r>
            <a:r>
              <a:rPr lang="en-US" sz="2000" b="1" dirty="0" smtClean="0">
                <a:solidFill>
                  <a:prstClr val="black"/>
                </a:solidFill>
                <a:latin typeface="Times New Roman" pitchFamily="18" charset="0"/>
                <a:cs typeface="Times New Roman" pitchFamily="18" charset="0"/>
              </a:rPr>
              <a:t>Channel -Red </a:t>
            </a:r>
            <a:r>
              <a:rPr lang="en-US" sz="2000" b="1" dirty="0" err="1" smtClean="0">
                <a:solidFill>
                  <a:prstClr val="black"/>
                </a:solidFill>
                <a:latin typeface="Times New Roman" pitchFamily="18" charset="0"/>
                <a:cs typeface="Times New Roman" pitchFamily="18" charset="0"/>
              </a:rPr>
              <a:t>Barkhan</a:t>
            </a:r>
            <a:r>
              <a:rPr lang="en-US" sz="2000" b="1" dirty="0" smtClean="0">
                <a:solidFill>
                  <a:prstClr val="black"/>
                </a:solidFill>
                <a:latin typeface="Times New Roman" pitchFamily="18" charset="0"/>
                <a:cs typeface="Times New Roman" pitchFamily="18" charset="0"/>
              </a:rPr>
              <a:t> </a:t>
            </a:r>
            <a:r>
              <a:rPr lang="ru-RU" sz="2000" b="1" dirty="0" smtClean="0">
                <a:solidFill>
                  <a:prstClr val="black"/>
                </a:solidFill>
                <a:latin typeface="Times New Roman" pitchFamily="18" charset="0"/>
                <a:cs typeface="Times New Roman" pitchFamily="18" charset="0"/>
              </a:rPr>
              <a:t>»</a:t>
            </a:r>
            <a:r>
              <a:rPr lang="en-US" sz="2000" b="1" dirty="0" smtClean="0">
                <a:solidFill>
                  <a:prstClr val="black"/>
                </a:solidFill>
                <a:latin typeface="Times New Roman" pitchFamily="18" charset="0"/>
                <a:cs typeface="Times New Roman" pitchFamily="18" charset="0"/>
              </a:rPr>
              <a:t> </a:t>
            </a:r>
            <a:r>
              <a:rPr lang="en-GB" sz="2000" b="1" dirty="0" smtClean="0">
                <a:solidFill>
                  <a:prstClr val="black"/>
                </a:solidFill>
                <a:latin typeface="Times New Roman" pitchFamily="18" charset="0"/>
                <a:cs typeface="Times New Roman" pitchFamily="18" charset="0"/>
              </a:rPr>
              <a:t>regional counter-drug </a:t>
            </a:r>
            <a:r>
              <a:rPr lang="en-GB" sz="2000" b="1" dirty="0">
                <a:solidFill>
                  <a:prstClr val="black"/>
                </a:solidFill>
                <a:latin typeface="Times New Roman" pitchFamily="18" charset="0"/>
                <a:cs typeface="Times New Roman" pitchFamily="18" charset="0"/>
              </a:rPr>
              <a:t>operation </a:t>
            </a:r>
            <a:r>
              <a:rPr lang="en-GB" sz="2000" b="1" dirty="0" smtClean="0">
                <a:solidFill>
                  <a:prstClr val="black"/>
                </a:solidFill>
                <a:latin typeface="Times New Roman" pitchFamily="18" charset="0"/>
                <a:cs typeface="Times New Roman" pitchFamily="18" charset="0"/>
              </a:rPr>
              <a:t>   (</a:t>
            </a:r>
            <a:r>
              <a:rPr lang="en-GB" sz="2000" b="1" dirty="0" err="1" smtClean="0">
                <a:solidFill>
                  <a:prstClr val="black"/>
                </a:solidFill>
                <a:latin typeface="Times New Roman" pitchFamily="18" charset="0"/>
                <a:cs typeface="Times New Roman" pitchFamily="18" charset="0"/>
              </a:rPr>
              <a:t>september</a:t>
            </a:r>
            <a:r>
              <a:rPr lang="en-GB" sz="2000" b="1" dirty="0" smtClean="0">
                <a:solidFill>
                  <a:prstClr val="black"/>
                </a:solidFill>
                <a:latin typeface="Times New Roman" pitchFamily="18" charset="0"/>
                <a:cs typeface="Times New Roman" pitchFamily="18" charset="0"/>
              </a:rPr>
              <a:t> 2018, </a:t>
            </a:r>
            <a:r>
              <a:rPr lang="en-GB" sz="2000" b="1" dirty="0" err="1" smtClean="0">
                <a:solidFill>
                  <a:prstClr val="black"/>
                </a:solidFill>
                <a:latin typeface="Times New Roman" pitchFamily="18" charset="0"/>
                <a:cs typeface="Times New Roman" pitchFamily="18" charset="0"/>
              </a:rPr>
              <a:t>Shymkent</a:t>
            </a:r>
            <a:r>
              <a:rPr lang="en-GB" sz="2000" b="1" dirty="0" smtClean="0">
                <a:solidFill>
                  <a:prstClr val="black"/>
                </a:solidFill>
                <a:latin typeface="Times New Roman" pitchFamily="18" charset="0"/>
                <a:cs typeface="Times New Roman" pitchFamily="18" charset="0"/>
              </a:rPr>
              <a:t>, Republic of Kazakhstan</a:t>
            </a:r>
            <a:r>
              <a:rPr lang="en-US" sz="2000" b="1" dirty="0" smtClean="0">
                <a:solidFill>
                  <a:prstClr val="black"/>
                </a:solidFill>
                <a:latin typeface="Times New Roman" pitchFamily="18" charset="0"/>
                <a:cs typeface="Times New Roman" pitchFamily="18" charset="0"/>
              </a:rPr>
              <a:t>)</a:t>
            </a:r>
            <a:r>
              <a:rPr lang="en-GB" sz="2000" b="1" dirty="0">
                <a:solidFill>
                  <a:prstClr val="black"/>
                </a:solidFill>
                <a:latin typeface="Times New Roman" pitchFamily="18" charset="0"/>
                <a:cs typeface="Times New Roman" pitchFamily="18" charset="0"/>
              </a:rPr>
              <a:t>;</a:t>
            </a:r>
          </a:p>
          <a:p>
            <a:pPr marL="109728" indent="0" algn="ctr">
              <a:buNone/>
            </a:pPr>
            <a:endParaRPr lang="en-GB" sz="1200" b="1" dirty="0" smtClean="0">
              <a:solidFill>
                <a:srgbClr val="002060"/>
              </a:solidFill>
              <a:latin typeface="Times New Roman" pitchFamily="18" charset="0"/>
              <a:cs typeface="Times New Roman" pitchFamily="18" charset="0"/>
            </a:endParaRPr>
          </a:p>
          <a:p>
            <a:pPr algn="just">
              <a:buFont typeface="Wingdings" pitchFamily="2" charset="2"/>
              <a:buChar char="§"/>
            </a:pPr>
            <a:r>
              <a:rPr lang="en-US" sz="2000" dirty="0" smtClean="0">
                <a:latin typeface="Times New Roman" pitchFamily="18" charset="0"/>
                <a:cs typeface="Times New Roman" pitchFamily="18" charset="0"/>
              </a:rPr>
              <a:t> </a:t>
            </a:r>
            <a:r>
              <a:rPr lang="en-GB" sz="2000" dirty="0">
                <a:latin typeface="Times New Roman" pitchFamily="18" charset="0"/>
                <a:cs typeface="Times New Roman" pitchFamily="18" charset="0"/>
              </a:rPr>
              <a:t>«</a:t>
            </a:r>
            <a:r>
              <a:rPr lang="en-GB" sz="2000" b="1" dirty="0" smtClean="0">
                <a:latin typeface="Times New Roman" pitchFamily="18" charset="0"/>
                <a:cs typeface="Times New Roman" pitchFamily="18" charset="0"/>
              </a:rPr>
              <a:t>Channel-Cent</a:t>
            </a:r>
            <a:r>
              <a:rPr lang="en-US" sz="2000" b="1" dirty="0" err="1" smtClean="0">
                <a:latin typeface="Times New Roman" pitchFamily="18" charset="0"/>
                <a:cs typeface="Times New Roman" pitchFamily="18" charset="0"/>
              </a:rPr>
              <a:t>er</a:t>
            </a:r>
            <a:r>
              <a:rPr lang="en-GB" sz="2000" b="1" dirty="0" smtClean="0">
                <a:latin typeface="Times New Roman" pitchFamily="18" charset="0"/>
                <a:cs typeface="Times New Roman" pitchFamily="18" charset="0"/>
              </a:rPr>
              <a:t>» international counter-drug </a:t>
            </a:r>
            <a:r>
              <a:rPr lang="en-GB" sz="2000" b="1" dirty="0">
                <a:latin typeface="Times New Roman" pitchFamily="18" charset="0"/>
                <a:cs typeface="Times New Roman" pitchFamily="18" charset="0"/>
              </a:rPr>
              <a:t>operation </a:t>
            </a:r>
          </a:p>
          <a:p>
            <a:pPr algn="just"/>
            <a:r>
              <a:rPr lang="en-GB" sz="2000" b="1" dirty="0" smtClean="0">
                <a:latin typeface="Times New Roman" pitchFamily="18" charset="0"/>
                <a:cs typeface="Times New Roman" pitchFamily="18" charset="0"/>
              </a:rPr>
              <a:t>(</a:t>
            </a:r>
            <a:r>
              <a:rPr lang="en-GB" sz="2000" b="1" dirty="0">
                <a:latin typeface="Times New Roman" pitchFamily="18" charset="0"/>
                <a:cs typeface="Times New Roman" pitchFamily="18" charset="0"/>
              </a:rPr>
              <a:t>F</a:t>
            </a:r>
            <a:r>
              <a:rPr lang="en-GB" sz="2000" b="1" dirty="0" smtClean="0">
                <a:latin typeface="Times New Roman" pitchFamily="18" charset="0"/>
                <a:cs typeface="Times New Roman" pitchFamily="18" charset="0"/>
              </a:rPr>
              <a:t>ebruary-march 2019, Alma-Ata, Republic of Kazakhstan, CARICS);</a:t>
            </a:r>
          </a:p>
          <a:p>
            <a:pPr algn="just"/>
            <a:endParaRPr lang="en-US" sz="1200" b="1" dirty="0">
              <a:latin typeface="Times New Roman" pitchFamily="18" charset="0"/>
              <a:cs typeface="Times New Roman" pitchFamily="18" charset="0"/>
            </a:endParaRPr>
          </a:p>
          <a:p>
            <a:pPr algn="just">
              <a:buFont typeface="Wingdings" pitchFamily="2" charset="2"/>
              <a:buChar char="§"/>
            </a:pPr>
            <a:r>
              <a:rPr lang="en-GB" sz="2000" b="1" dirty="0" smtClean="0">
                <a:latin typeface="Times New Roman" pitchFamily="18" charset="0"/>
                <a:cs typeface="Times New Roman" pitchFamily="18" charset="0"/>
              </a:rPr>
              <a:t> </a:t>
            </a:r>
            <a:r>
              <a:rPr lang="en-GB" sz="2000" b="1" dirty="0">
                <a:latin typeface="Times New Roman" pitchFamily="18" charset="0"/>
                <a:cs typeface="Times New Roman" pitchFamily="18" charset="0"/>
              </a:rPr>
              <a:t>«</a:t>
            </a:r>
            <a:r>
              <a:rPr lang="en-GB" sz="2000" b="1" dirty="0" smtClean="0">
                <a:latin typeface="Times New Roman" pitchFamily="18" charset="0"/>
                <a:cs typeface="Times New Roman" pitchFamily="18" charset="0"/>
              </a:rPr>
              <a:t>Channel-</a:t>
            </a:r>
            <a:r>
              <a:rPr lang="en-GB" sz="2000" b="1" dirty="0" err="1" smtClean="0">
                <a:latin typeface="Times New Roman" pitchFamily="18" charset="0"/>
                <a:cs typeface="Times New Roman" pitchFamily="18" charset="0"/>
              </a:rPr>
              <a:t>Kavkaz</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redut</a:t>
            </a:r>
            <a:r>
              <a:rPr lang="en-GB" sz="2000" b="1" dirty="0" smtClean="0">
                <a:latin typeface="Times New Roman" pitchFamily="18" charset="0"/>
                <a:cs typeface="Times New Roman" pitchFamily="18" charset="0"/>
              </a:rPr>
              <a:t>» </a:t>
            </a:r>
            <a:r>
              <a:rPr lang="en-GB" sz="2000" b="1" dirty="0" err="1" smtClean="0">
                <a:latin typeface="Times New Roman" pitchFamily="18" charset="0"/>
                <a:cs typeface="Times New Roman" pitchFamily="18" charset="0"/>
              </a:rPr>
              <a:t>subregional</a:t>
            </a:r>
            <a:r>
              <a:rPr lang="en-GB" sz="2000" b="1" dirty="0">
                <a:latin typeface="Times New Roman" pitchFamily="18" charset="0"/>
                <a:cs typeface="Times New Roman" pitchFamily="18" charset="0"/>
              </a:rPr>
              <a:t> </a:t>
            </a:r>
            <a:r>
              <a:rPr lang="en-GB" sz="2000" b="1" dirty="0" smtClean="0">
                <a:latin typeface="Times New Roman" pitchFamily="18" charset="0"/>
                <a:cs typeface="Times New Roman" pitchFamily="18" charset="0"/>
              </a:rPr>
              <a:t>counter-drug operation (September 2019</a:t>
            </a:r>
            <a:r>
              <a:rPr lang="ru-RU"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Yerevan, Republic of Armenia</a:t>
            </a:r>
            <a:r>
              <a:rPr lang="en-GB" sz="2000" b="1" dirty="0" smtClean="0">
                <a:latin typeface="Times New Roman" pitchFamily="18" charset="0"/>
                <a:cs typeface="Times New Roman" pitchFamily="18" charset="0"/>
              </a:rPr>
              <a:t>).</a:t>
            </a:r>
          </a:p>
        </p:txBody>
      </p:sp>
      <p:pic>
        <p:nvPicPr>
          <p:cNvPr id="1029" name="Picture 5" descr="d:\Users\User\Desktop\КСОПН\Канал-Кавказ\_1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7" y="5765229"/>
            <a:ext cx="1728192" cy="1008112"/>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pic>
        <p:nvPicPr>
          <p:cNvPr id="1030" name="Picture 6" descr="d:\Users\User\Desktop\КСОПН\Канал-патруль\big377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243176"/>
            <a:ext cx="1656185" cy="1168828"/>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69116" y="476672"/>
            <a:ext cx="5904656" cy="369332"/>
          </a:xfrm>
          <a:prstGeom prst="rect">
            <a:avLst/>
          </a:prstGeom>
          <a:noFill/>
        </p:spPr>
        <p:txBody>
          <a:bodyPr wrap="square" rtlCol="0">
            <a:spAutoFit/>
          </a:bodyPr>
          <a:lstStyle/>
          <a:p>
            <a:pPr algn="ctr" fontAlgn="base">
              <a:spcBef>
                <a:spcPct val="0"/>
              </a:spcBef>
              <a:spcAft>
                <a:spcPct val="0"/>
              </a:spcAft>
            </a:pPr>
            <a:r>
              <a:rPr lang="en-US" b="1" dirty="0"/>
              <a:t>Collective Security Treaty Organization</a:t>
            </a:r>
            <a:endParaRPr lang="ru-RU" b="1" dirty="0"/>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704"/>
            <a:ext cx="1427162" cy="143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1537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3421</TotalTime>
  <Words>926</Words>
  <Application>Microsoft Office PowerPoint</Application>
  <PresentationFormat>Экран (4:3)</PresentationFormat>
  <Paragraphs>161</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   COLLECTIVE SECURITY TREATY ORGANIZATION (CSTO)  INTERNATIONAL COUNTER-DRUGS OPERATIONS «CHANNEL»  </vt:lpstr>
      <vt:lpstr>   COLLECTIVE SECURITY TREATY ORGANIZATION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The Siberian Law Institute of The Ministry of Internal Affairs of The Russian Federation  Federal State Institution of Additional Professional Education  «All-Russian Advanced Training Institute of The Ministry of Internal Affairs of The Russian Federation»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взаимодействия антинаркотических ведомств и органов внутренних дел государств - членов Организации Договора о коллективной безопасности</dc:title>
  <dc:creator>User</dc:creator>
  <cp:lastModifiedBy>User</cp:lastModifiedBy>
  <cp:revision>201</cp:revision>
  <dcterms:modified xsi:type="dcterms:W3CDTF">2020-02-28T06:06:57Z</dcterms:modified>
</cp:coreProperties>
</file>